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Override1.xml" ContentType="application/vnd.openxmlformats-officedocument.themeOverr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Override2.xml" ContentType="application/vnd.openxmlformats-officedocument.themeOverrid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4.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825" r:id="rId2"/>
  </p:sldMasterIdLst>
  <p:notesMasterIdLst>
    <p:notesMasterId r:id="rId58"/>
  </p:notesMasterIdLst>
  <p:handoutMasterIdLst>
    <p:handoutMasterId r:id="rId59"/>
  </p:handoutMasterIdLst>
  <p:sldIdLst>
    <p:sldId id="2145707758" r:id="rId3"/>
    <p:sldId id="638" r:id="rId4"/>
    <p:sldId id="639" r:id="rId5"/>
    <p:sldId id="2145707782" r:id="rId6"/>
    <p:sldId id="716" r:id="rId7"/>
    <p:sldId id="2145707785" r:id="rId8"/>
    <p:sldId id="726" r:id="rId9"/>
    <p:sldId id="715" r:id="rId10"/>
    <p:sldId id="631" r:id="rId11"/>
    <p:sldId id="634" r:id="rId12"/>
    <p:sldId id="2145707762" r:id="rId13"/>
    <p:sldId id="636" r:id="rId14"/>
    <p:sldId id="2145707772" r:id="rId15"/>
    <p:sldId id="599" r:id="rId16"/>
    <p:sldId id="702" r:id="rId17"/>
    <p:sldId id="2145707768" r:id="rId18"/>
    <p:sldId id="648" r:id="rId19"/>
    <p:sldId id="2145707783" r:id="rId20"/>
    <p:sldId id="652" r:id="rId21"/>
    <p:sldId id="2145707784" r:id="rId22"/>
    <p:sldId id="655" r:id="rId23"/>
    <p:sldId id="654" r:id="rId24"/>
    <p:sldId id="733" r:id="rId25"/>
    <p:sldId id="665" r:id="rId26"/>
    <p:sldId id="700" r:id="rId27"/>
    <p:sldId id="678" r:id="rId28"/>
    <p:sldId id="2145707765" r:id="rId29"/>
    <p:sldId id="729" r:id="rId30"/>
    <p:sldId id="728" r:id="rId31"/>
    <p:sldId id="692" r:id="rId32"/>
    <p:sldId id="2145707761" r:id="rId33"/>
    <p:sldId id="2145707764" r:id="rId34"/>
    <p:sldId id="694" r:id="rId35"/>
    <p:sldId id="661" r:id="rId36"/>
    <p:sldId id="635" r:id="rId37"/>
    <p:sldId id="725" r:id="rId38"/>
    <p:sldId id="672" r:id="rId39"/>
    <p:sldId id="2145707778" r:id="rId40"/>
    <p:sldId id="675" r:id="rId41"/>
    <p:sldId id="714" r:id="rId42"/>
    <p:sldId id="674" r:id="rId43"/>
    <p:sldId id="676" r:id="rId44"/>
    <p:sldId id="658" r:id="rId45"/>
    <p:sldId id="659" r:id="rId46"/>
    <p:sldId id="660" r:id="rId47"/>
    <p:sldId id="711" r:id="rId48"/>
    <p:sldId id="695" r:id="rId49"/>
    <p:sldId id="2145707774" r:id="rId50"/>
    <p:sldId id="712" r:id="rId51"/>
    <p:sldId id="699" r:id="rId52"/>
    <p:sldId id="698" r:id="rId53"/>
    <p:sldId id="710" r:id="rId54"/>
    <p:sldId id="705" r:id="rId55"/>
    <p:sldId id="731" r:id="rId56"/>
    <p:sldId id="2145707775" r:id="rId57"/>
  </p:sldIdLst>
  <p:sldSz cx="12192000" cy="6858000"/>
  <p:notesSz cx="6858000" cy="9144000"/>
  <p:embeddedFontLst>
    <p:embeddedFont>
      <p:font typeface="Merriweather" panose="00000500000000000000" pitchFamily="2" charset="0"/>
      <p:regular r:id="rId60"/>
      <p:bold r:id="rId61"/>
      <p:italic r:id="rId62"/>
      <p:boldItalic r:id="rId63"/>
    </p:embeddedFont>
    <p:embeddedFont>
      <p:font typeface="Verdana" panose="020B0604030504040204" pitchFamily="34" charset="0"/>
      <p:regular r:id="rId64"/>
      <p:bold r:id="rId65"/>
      <p:italic r:id="rId66"/>
      <p:boldItalic r:id="rId67"/>
    </p:embeddedFont>
    <p:embeddedFont>
      <p:font typeface="Vestula" panose="020B0503050302020204" pitchFamily="34" charset="0"/>
      <p:regular r:id="rId68"/>
      <p:bold r:id="rId69"/>
      <p:italic r:id="rId70"/>
      <p:boldItalic r:id="rId71"/>
    </p:embeddedFont>
    <p:embeddedFont>
      <p:font typeface="Vestula Pro" panose="020B0A03060302020204" pitchFamily="34" charset="0"/>
      <p:regular r:id="rId72"/>
    </p:embeddedFont>
    <p:embeddedFont>
      <p:font typeface="Vestula Pro DemiBold" panose="020B0A03060302020204" pitchFamily="34" charset="0"/>
      <p:bold r:id="rId73"/>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C62EF215-9C72-4951-AD8E-6944D73B2A39}">
          <p14:sldIdLst>
            <p14:sldId id="2145707758"/>
            <p14:sldId id="638"/>
            <p14:sldId id="639"/>
            <p14:sldId id="2145707782"/>
            <p14:sldId id="716"/>
            <p14:sldId id="2145707785"/>
            <p14:sldId id="726"/>
            <p14:sldId id="715"/>
            <p14:sldId id="631"/>
            <p14:sldId id="634"/>
            <p14:sldId id="2145707762"/>
            <p14:sldId id="636"/>
            <p14:sldId id="2145707772"/>
            <p14:sldId id="599"/>
            <p14:sldId id="702"/>
            <p14:sldId id="2145707768"/>
          </p14:sldIdLst>
        </p14:section>
        <p14:section name="Onderzoek" id="{07C7AF74-D0D1-4206-B681-1FFDE6513F8C}">
          <p14:sldIdLst>
            <p14:sldId id="648"/>
            <p14:sldId id="2145707783"/>
          </p14:sldIdLst>
        </p14:section>
        <p14:section name="Onderwijs" id="{3D0E3F3F-A01C-4B2F-B141-A927ED06C41C}">
          <p14:sldIdLst>
            <p14:sldId id="652"/>
            <p14:sldId id="2145707784"/>
            <p14:sldId id="655"/>
            <p14:sldId id="654"/>
            <p14:sldId id="733"/>
          </p14:sldIdLst>
        </p14:section>
        <p14:section name="Samenwerking" id="{4B05E979-01A1-4DF7-9391-004E3F91A25E}">
          <p14:sldIdLst>
            <p14:sldId id="665"/>
            <p14:sldId id="700"/>
            <p14:sldId id="678"/>
            <p14:sldId id="2145707765"/>
            <p14:sldId id="729"/>
            <p14:sldId id="728"/>
          </p14:sldIdLst>
        </p14:section>
        <p14:section name="Internationalisering" id="{F2AAA2B3-A506-4627-99F6-4F264CE315C8}">
          <p14:sldIdLst>
            <p14:sldId id="692"/>
            <p14:sldId id="2145707761"/>
            <p14:sldId id="2145707764"/>
            <p14:sldId id="694"/>
          </p14:sldIdLst>
        </p14:section>
        <p14:section name="Impact en valorisatie" id="{9CE6E2D8-E978-4C6B-8910-4784787B4A8A}">
          <p14:sldIdLst>
            <p14:sldId id="661"/>
            <p14:sldId id="635"/>
            <p14:sldId id="725"/>
          </p14:sldIdLst>
        </p14:section>
        <p14:section name="De universiteit in Den Haag" id="{25E60462-C634-4684-BACF-7F97771FAF91}">
          <p14:sldIdLst>
            <p14:sldId id="672"/>
            <p14:sldId id="2145707778"/>
            <p14:sldId id="675"/>
            <p14:sldId id="714"/>
            <p14:sldId id="674"/>
            <p14:sldId id="676"/>
          </p14:sldIdLst>
        </p14:section>
        <p14:section name="Studie en studentenleven" id="{2C81B802-02DA-4AB8-A0F6-ED0FF7B8206A}">
          <p14:sldIdLst>
            <p14:sldId id="658"/>
            <p14:sldId id="659"/>
            <p14:sldId id="660"/>
            <p14:sldId id="711"/>
          </p14:sldIdLst>
        </p14:section>
        <p14:section name="Alumni" id="{37BF4EC1-4C10-441C-B036-B3C978E031E2}">
          <p14:sldIdLst>
            <p14:sldId id="695"/>
            <p14:sldId id="2145707774"/>
            <p14:sldId id="712"/>
          </p14:sldIdLst>
        </p14:section>
        <p14:section name="HR &amp; faciliteiten" id="{F32A9EBC-22A6-4550-804C-149C025EC27F}">
          <p14:sldIdLst>
            <p14:sldId id="699"/>
            <p14:sldId id="698"/>
            <p14:sldId id="710"/>
            <p14:sldId id="705"/>
            <p14:sldId id="731"/>
            <p14:sldId id="2145707775"/>
          </p14:sldIdLst>
        </p14:section>
      </p14:sectionLst>
    </p:ext>
    <p:ext uri="{EFAFB233-063F-42B5-8137-9DF3F51BA10A}">
      <p15:sldGuideLst xmlns:p15="http://schemas.microsoft.com/office/powerpoint/2012/main">
        <p15:guide id="1" orient="horz" pos="1956" userDrawn="1">
          <p15:clr>
            <a:srgbClr val="A4A3A4"/>
          </p15:clr>
        </p15:guide>
        <p15:guide id="2" pos="1164" userDrawn="1">
          <p15:clr>
            <a:srgbClr val="A4A3A4"/>
          </p15:clr>
        </p15:guide>
        <p15:guide id="3" orient="horz" pos="1525" userDrawn="1">
          <p15:clr>
            <a:srgbClr val="A4A3A4"/>
          </p15:clr>
        </p15:guide>
        <p15:guide id="4" pos="393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eu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88AB"/>
    <a:srgbClr val="BABFD2"/>
    <a:srgbClr val="524F47"/>
    <a:srgbClr val="001158"/>
    <a:srgbClr val="BCD2FF"/>
    <a:srgbClr val="B27F2A"/>
    <a:srgbClr val="4D781F"/>
    <a:srgbClr val="A41467"/>
    <a:srgbClr val="FFF0D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25" autoAdjust="0"/>
    <p:restoredTop sz="67141" autoAdjust="0"/>
  </p:normalViewPr>
  <p:slideViewPr>
    <p:cSldViewPr snapToGrid="0">
      <p:cViewPr>
        <p:scale>
          <a:sx n="75" d="100"/>
          <a:sy n="75" d="100"/>
        </p:scale>
        <p:origin x="-92" y="-644"/>
      </p:cViewPr>
      <p:guideLst>
        <p:guide orient="horz" pos="1956"/>
        <p:guide pos="1164"/>
        <p:guide orient="horz" pos="1525"/>
        <p:guide pos="3931"/>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86" d="100"/>
          <a:sy n="86" d="100"/>
        </p:scale>
        <p:origin x="2928"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66" Type="http://schemas.openxmlformats.org/officeDocument/2006/relationships/font" Target="fonts/font7.fntdata"/><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2.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 Id="rId67"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76CE9F8C-1656-D528-4D96-E70E00ECD7F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a:extLst>
              <a:ext uri="{FF2B5EF4-FFF2-40B4-BE49-F238E27FC236}">
                <a16:creationId xmlns:a16="http://schemas.microsoft.com/office/drawing/2014/main" id="{2C6A97C3-BF6A-BA94-B29D-F8BFE3D2849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D92433-EB11-45DD-98F3-37F08CB289C0}" type="datetimeFigureOut">
              <a:rPr lang="en-US" smtClean="0"/>
              <a:t>7/22/2026</a:t>
            </a:fld>
            <a:endParaRPr lang="en-US"/>
          </a:p>
        </p:txBody>
      </p:sp>
      <p:sp>
        <p:nvSpPr>
          <p:cNvPr id="4" name="Tijdelijke aanduiding voor voettekst 3">
            <a:extLst>
              <a:ext uri="{FF2B5EF4-FFF2-40B4-BE49-F238E27FC236}">
                <a16:creationId xmlns:a16="http://schemas.microsoft.com/office/drawing/2014/main" id="{E1D7915D-0664-11B9-C5B5-B8D689556F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Tijdelijke aanduiding voor dianummer 4">
            <a:extLst>
              <a:ext uri="{FF2B5EF4-FFF2-40B4-BE49-F238E27FC236}">
                <a16:creationId xmlns:a16="http://schemas.microsoft.com/office/drawing/2014/main" id="{88253C22-14D2-321E-0F1C-1677015106B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0CC976-6A8E-424E-A1B7-0A1033B579DB}" type="slidenum">
              <a:rPr lang="en-US" smtClean="0"/>
              <a:t>‹nr.›</a:t>
            </a:fld>
            <a:endParaRPr lang="en-US"/>
          </a:p>
        </p:txBody>
      </p:sp>
    </p:spTree>
    <p:extLst>
      <p:ext uri="{BB962C8B-B14F-4D97-AF65-F5344CB8AC3E}">
        <p14:creationId xmlns:p14="http://schemas.microsoft.com/office/powerpoint/2010/main" val="2581699899"/>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erriweather" pitchFamily="2" charset="77"/>
              </a:defRPr>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erriweather" pitchFamily="2" charset="77"/>
              </a:defRPr>
            </a:lvl1pPr>
          </a:lstStyle>
          <a:p>
            <a:fld id="{74339EEE-E176-7947-8E00-F01126ED10E4}" type="datetimeFigureOut">
              <a:rPr lang="nl-NL" smtClean="0"/>
              <a:pPr/>
              <a:t>22-7-2026</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erriweather" pitchFamily="2" charset="77"/>
              </a:defRPr>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erriweather" pitchFamily="2" charset="77"/>
              </a:defRPr>
            </a:lvl1pPr>
          </a:lstStyle>
          <a:p>
            <a:fld id="{637B80C8-3308-6C4F-B1C5-C23743646DBC}" type="slidenum">
              <a:rPr lang="nl-NL" smtClean="0"/>
              <a:pPr/>
              <a:t>‹nr.›</a:t>
            </a:fld>
            <a:endParaRPr lang="nl-NL" dirty="0"/>
          </a:p>
        </p:txBody>
      </p:sp>
    </p:spTree>
    <p:extLst>
      <p:ext uri="{BB962C8B-B14F-4D97-AF65-F5344CB8AC3E}">
        <p14:creationId xmlns:p14="http://schemas.microsoft.com/office/powerpoint/2010/main" val="215225345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Merriweather" pitchFamily="2" charset="77"/>
        <a:ea typeface="+mn-ea"/>
        <a:cs typeface="+mn-cs"/>
      </a:defRPr>
    </a:lvl1pPr>
    <a:lvl2pPr marL="457200" algn="l" defTabSz="914400" rtl="0" eaLnBrk="1" latinLnBrk="0" hangingPunct="1">
      <a:defRPr sz="1200" b="0" i="0" kern="1200">
        <a:solidFill>
          <a:schemeClr val="tx1"/>
        </a:solidFill>
        <a:latin typeface="Merriweather" pitchFamily="2" charset="77"/>
        <a:ea typeface="+mn-ea"/>
        <a:cs typeface="+mn-cs"/>
      </a:defRPr>
    </a:lvl2pPr>
    <a:lvl3pPr marL="914400" algn="l" defTabSz="914400" rtl="0" eaLnBrk="1" latinLnBrk="0" hangingPunct="1">
      <a:defRPr sz="1200" b="0" i="0" kern="1200">
        <a:solidFill>
          <a:schemeClr val="tx1"/>
        </a:solidFill>
        <a:latin typeface="Merriweather" pitchFamily="2" charset="77"/>
        <a:ea typeface="+mn-ea"/>
        <a:cs typeface="+mn-cs"/>
      </a:defRPr>
    </a:lvl3pPr>
    <a:lvl4pPr marL="1371600" algn="l" defTabSz="914400" rtl="0" eaLnBrk="1" latinLnBrk="0" hangingPunct="1">
      <a:defRPr sz="1200" b="0" i="0" kern="1200">
        <a:solidFill>
          <a:schemeClr val="tx1"/>
        </a:solidFill>
        <a:latin typeface="Merriweather" pitchFamily="2" charset="77"/>
        <a:ea typeface="+mn-ea"/>
        <a:cs typeface="+mn-cs"/>
      </a:defRPr>
    </a:lvl4pPr>
    <a:lvl5pPr marL="1828800" algn="l" defTabSz="914400" rtl="0" eaLnBrk="1" latinLnBrk="0" hangingPunct="1">
      <a:defRPr sz="1200" b="0" i="0" kern="1200">
        <a:solidFill>
          <a:schemeClr val="tx1"/>
        </a:solidFill>
        <a:latin typeface="Merriweather"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1</a:t>
            </a:fld>
            <a:endParaRPr lang="nl-NL" dirty="0"/>
          </a:p>
        </p:txBody>
      </p:sp>
    </p:spTree>
    <p:extLst>
      <p:ext uri="{BB962C8B-B14F-4D97-AF65-F5344CB8AC3E}">
        <p14:creationId xmlns:p14="http://schemas.microsoft.com/office/powerpoint/2010/main" val="2184236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0D52A-4D30-ED7D-39DB-56FEFC4C248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84A00B6-6D66-89D9-2AAB-FB8373BC8F7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46E2667-557B-FE35-F6EE-964B8AD519EF}"/>
              </a:ext>
            </a:extLst>
          </p:cNvPr>
          <p:cNvSpPr>
            <a:spLocks noGrp="1"/>
          </p:cNvSpPr>
          <p:nvPr>
            <p:ph type="body" idx="1"/>
          </p:nvPr>
        </p:nvSpPr>
        <p:spPr/>
        <p:txBody>
          <a:bodyPr/>
          <a:lstStyle/>
          <a:p>
            <a:r>
              <a:rPr lang="nl-NL" sz="1200" b="0" i="0" kern="1200" dirty="0">
                <a:solidFill>
                  <a:schemeClr val="tx1"/>
                </a:solidFill>
                <a:effectLst/>
                <a:latin typeface="Merriweather" pitchFamily="2" charset="77"/>
                <a:ea typeface="+mn-ea"/>
                <a:cs typeface="+mn-cs"/>
              </a:rPr>
              <a:t>Interdisciplinair werken, oftewel wanneer wetenschappers uit zeer diverse gebieden met elkaar samenwerken in één onderzoeks- of onderwijsproject, is een belangrijke manier om antwoorden te vinden op de grote, complexe problemen van onze tijd.</a:t>
            </a:r>
          </a:p>
          <a:p>
            <a:endParaRPr lang="nl-NL" sz="1200" b="0" i="0" kern="1200" noProof="0" dirty="0">
              <a:solidFill>
                <a:schemeClr val="tx1"/>
              </a:solidFill>
              <a:effectLst/>
              <a:latin typeface="Merriweather" pitchFamily="2" charset="77"/>
              <a:ea typeface="+mn-ea"/>
              <a:cs typeface="+mn-cs"/>
            </a:endParaRPr>
          </a:p>
          <a:p>
            <a:r>
              <a:rPr lang="nl-NL" sz="2400" b="0" i="1" kern="1200" noProof="0" dirty="0">
                <a:solidFill>
                  <a:srgbClr val="001158"/>
                </a:solidFill>
                <a:latin typeface="Merriweather" pitchFamily="2" charset="77"/>
                <a:ea typeface="+mn-ea"/>
                <a:cs typeface="+mn-cs"/>
              </a:rPr>
              <a:t>https://www.universiteitleiden.nl/onderzoek/organisatie-van-ons-onderzoek/interdisciplinair-onderzoek</a:t>
            </a:r>
          </a:p>
        </p:txBody>
      </p:sp>
      <p:sp>
        <p:nvSpPr>
          <p:cNvPr id="4" name="Tijdelijke aanduiding voor dianummer 3">
            <a:extLst>
              <a:ext uri="{FF2B5EF4-FFF2-40B4-BE49-F238E27FC236}">
                <a16:creationId xmlns:a16="http://schemas.microsoft.com/office/drawing/2014/main" id="{1AAF987D-FE95-F631-FE0A-FA7717056B66}"/>
              </a:ext>
            </a:extLst>
          </p:cNvPr>
          <p:cNvSpPr>
            <a:spLocks noGrp="1"/>
          </p:cNvSpPr>
          <p:nvPr>
            <p:ph type="sldNum" sz="quarter" idx="5"/>
          </p:nvPr>
        </p:nvSpPr>
        <p:spPr/>
        <p:txBody>
          <a:bodyPr/>
          <a:lstStyle/>
          <a:p>
            <a:fld id="{637B80C8-3308-6C4F-B1C5-C23743646DBC}" type="slidenum">
              <a:rPr lang="nl-NL" smtClean="0"/>
              <a:pPr/>
              <a:t>10</a:t>
            </a:fld>
            <a:endParaRPr lang="nl-NL" dirty="0"/>
          </a:p>
        </p:txBody>
      </p:sp>
    </p:spTree>
    <p:extLst>
      <p:ext uri="{BB962C8B-B14F-4D97-AF65-F5344CB8AC3E}">
        <p14:creationId xmlns:p14="http://schemas.microsoft.com/office/powerpoint/2010/main" val="2265995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D67D9-6660-02FA-1A4F-93F2B6F87F2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4524ECC-9BE8-74A0-6DE6-3733AF1CFBE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924B3BA-21E4-A870-F67F-C66C72B712E1}"/>
              </a:ext>
            </a:extLst>
          </p:cNvPr>
          <p:cNvSpPr>
            <a:spLocks noGrp="1"/>
          </p:cNvSpPr>
          <p:nvPr>
            <p:ph type="body" idx="1"/>
          </p:nvPr>
        </p:nvSpPr>
        <p:spPr/>
        <p:txBody>
          <a:bodyPr/>
          <a:lstStyle/>
          <a:p>
            <a:r>
              <a:rPr lang="en-US" sz="1200" b="0" i="0" kern="1200" dirty="0">
                <a:solidFill>
                  <a:schemeClr val="tx1"/>
                </a:solidFill>
                <a:effectLst/>
                <a:latin typeface="Merriweather" pitchFamily="2" charset="77"/>
                <a:ea typeface="+mn-ea"/>
                <a:cs typeface="+mn-cs"/>
              </a:rPr>
              <a:t>De Universiteit Leiden is </a:t>
            </a:r>
            <a:r>
              <a:rPr lang="en-US" sz="1200" b="0" i="0" kern="1200" dirty="0" err="1">
                <a:solidFill>
                  <a:schemeClr val="tx1"/>
                </a:solidFill>
                <a:effectLst/>
                <a:latin typeface="Merriweather" pitchFamily="2" charset="77"/>
                <a:ea typeface="+mn-ea"/>
                <a:cs typeface="+mn-cs"/>
              </a:rPr>
              <a:t>een</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internationaal</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georiënteerde</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en</a:t>
            </a:r>
            <a:r>
              <a:rPr lang="en-US" sz="1200" b="0" i="0" kern="1200" dirty="0">
                <a:solidFill>
                  <a:schemeClr val="tx1"/>
                </a:solidFill>
                <a:effectLst/>
                <a:latin typeface="Merriweather" pitchFamily="2" charset="77"/>
                <a:ea typeface="+mn-ea"/>
                <a:cs typeface="+mn-cs"/>
              </a:rPr>
              <a:t> brede </a:t>
            </a:r>
            <a:r>
              <a:rPr lang="en-US" sz="1200" b="0" i="0" kern="1200" dirty="0" err="1">
                <a:solidFill>
                  <a:schemeClr val="tx1"/>
                </a:solidFill>
                <a:effectLst/>
                <a:latin typeface="Merriweather" pitchFamily="2" charset="77"/>
                <a:ea typeface="+mn-ea"/>
                <a:cs typeface="+mn-cs"/>
              </a:rPr>
              <a:t>universiteit</a:t>
            </a:r>
            <a:r>
              <a:rPr lang="en-US" sz="1200" b="0" i="0" kern="1200" dirty="0">
                <a:solidFill>
                  <a:schemeClr val="tx1"/>
                </a:solidFill>
                <a:effectLst/>
                <a:latin typeface="Merriweather" pitchFamily="2" charset="77"/>
                <a:ea typeface="+mn-ea"/>
                <a:cs typeface="+mn-cs"/>
              </a:rPr>
              <a:t>. We </a:t>
            </a:r>
            <a:r>
              <a:rPr lang="en-US" sz="1200" b="0" i="0" kern="1200" dirty="0" err="1">
                <a:solidFill>
                  <a:schemeClr val="tx1"/>
                </a:solidFill>
                <a:effectLst/>
                <a:latin typeface="Merriweather" pitchFamily="2" charset="77"/>
                <a:ea typeface="+mn-ea"/>
                <a:cs typeface="+mn-cs"/>
              </a:rPr>
              <a:t>onderscheiden</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deze</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vijf</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wetenschapsdomeinen</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waarbinnen</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ons</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onderzoek</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en</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onderwijs</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plaatsvindt</a:t>
            </a:r>
            <a:r>
              <a:rPr lang="en-US" sz="1200" b="0" i="0" kern="1200" dirty="0">
                <a:solidFill>
                  <a:schemeClr val="tx1"/>
                </a:solidFill>
                <a:effectLst/>
                <a:latin typeface="Merriweather" pitchFamily="2" charset="77"/>
                <a:ea typeface="+mn-ea"/>
                <a:cs typeface="+mn-cs"/>
              </a:rPr>
              <a:t>.</a:t>
            </a:r>
          </a:p>
          <a:p>
            <a:endParaRPr lang="en-US" sz="1200" b="0" i="0" kern="1200" dirty="0">
              <a:solidFill>
                <a:schemeClr val="tx1"/>
              </a:solidFill>
              <a:effectLst/>
              <a:latin typeface="Merriweather" pitchFamily="2" charset="77"/>
              <a:ea typeface="+mn-ea"/>
              <a:cs typeface="+mn-cs"/>
            </a:endParaRPr>
          </a:p>
          <a:p>
            <a:r>
              <a:rPr lang="en-US" sz="1200" b="0" i="1" kern="1200">
                <a:solidFill>
                  <a:schemeClr val="tx1"/>
                </a:solidFill>
                <a:effectLst/>
                <a:latin typeface="Merriweather" pitchFamily="2" charset="77"/>
                <a:ea typeface="+mn-ea"/>
                <a:cs typeface="+mn-cs"/>
              </a:rPr>
              <a:t>https://universiteitleiden.nl/onderzoek</a:t>
            </a:r>
            <a:endParaRPr lang="en-US" b="1" i="1"/>
          </a:p>
          <a:p>
            <a:endParaRPr lang="en-US" b="1" dirty="0"/>
          </a:p>
        </p:txBody>
      </p:sp>
      <p:sp>
        <p:nvSpPr>
          <p:cNvPr id="4" name="Tijdelijke aanduiding voor dianummer 3">
            <a:extLst>
              <a:ext uri="{FF2B5EF4-FFF2-40B4-BE49-F238E27FC236}">
                <a16:creationId xmlns:a16="http://schemas.microsoft.com/office/drawing/2014/main" id="{AB108035-A120-EB89-47F4-BCC0014CB4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80C8-3308-6C4F-B1C5-C23743646DBC}" type="slidenum">
              <a:rPr kumimoji="0" lang="nl-NL" sz="1200" b="0" i="0" u="none" strike="noStrike" kern="1200" cap="none" spc="0" normalizeH="0" baseline="0" noProof="0" smtClean="0">
                <a:ln>
                  <a:noFill/>
                </a:ln>
                <a:solidFill>
                  <a:prstClr val="black"/>
                </a:solidFill>
                <a:effectLst/>
                <a:uLnTx/>
                <a:uFillTx/>
                <a:latin typeface="Merriweathe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dirty="0">
              <a:ln>
                <a:noFill/>
              </a:ln>
              <a:solidFill>
                <a:prstClr val="black"/>
              </a:solidFill>
              <a:effectLst/>
              <a:uLnTx/>
              <a:uFillTx/>
              <a:latin typeface="Merriweather" pitchFamily="2" charset="77"/>
              <a:ea typeface="+mn-ea"/>
              <a:cs typeface="+mn-cs"/>
            </a:endParaRPr>
          </a:p>
        </p:txBody>
      </p:sp>
    </p:spTree>
    <p:extLst>
      <p:ext uri="{BB962C8B-B14F-4D97-AF65-F5344CB8AC3E}">
        <p14:creationId xmlns:p14="http://schemas.microsoft.com/office/powerpoint/2010/main" val="321505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12</a:t>
            </a:fld>
            <a:endParaRPr lang="nl-NL" dirty="0"/>
          </a:p>
        </p:txBody>
      </p:sp>
    </p:spTree>
    <p:extLst>
      <p:ext uri="{BB962C8B-B14F-4D97-AF65-F5344CB8AC3E}">
        <p14:creationId xmlns:p14="http://schemas.microsoft.com/office/powerpoint/2010/main" val="3822317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E09FE-CFBB-18E7-40BD-C44C9024E91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6C026C3-5A8B-159A-490C-EBB9DCFC58C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233F762-BDC0-5C24-20CE-BC3160CAB32B}"/>
              </a:ext>
            </a:extLst>
          </p:cNvPr>
          <p:cNvSpPr>
            <a:spLocks noGrp="1"/>
          </p:cNvSpPr>
          <p:nvPr>
            <p:ph type="body" idx="1"/>
          </p:nvPr>
        </p:nvSpPr>
        <p:spPr/>
        <p:txBody>
          <a:bodyPr/>
          <a:lstStyle/>
          <a:p>
            <a:r>
              <a:rPr lang="nl-NL" sz="1200" kern="1200" dirty="0">
                <a:solidFill>
                  <a:schemeClr val="tx1"/>
                </a:solidFill>
                <a:effectLst>
                  <a:outerShdw blurRad="38100" dist="38100" dir="2700000" algn="tl">
                    <a:srgbClr val="000000">
                      <a:alpha val="43137"/>
                    </a:srgbClr>
                  </a:outerShdw>
                </a:effectLst>
              </a:rPr>
              <a:t>Strategisch Plan 2022-2027.</a:t>
            </a:r>
            <a:r>
              <a:rPr lang="nl-NL" sz="1200" kern="1200" baseline="0" dirty="0">
                <a:solidFill>
                  <a:schemeClr val="tx1"/>
                </a:solidFill>
                <a:effectLst>
                  <a:outerShdw blurRad="38100" dist="38100" dir="2700000" algn="tl">
                    <a:srgbClr val="000000">
                      <a:alpha val="43137"/>
                    </a:srgbClr>
                  </a:outerShdw>
                </a:effectLst>
              </a:rPr>
              <a:t> Zie</a:t>
            </a:r>
            <a:r>
              <a:rPr lang="nl-NL" sz="1200" kern="1200" dirty="0">
                <a:solidFill>
                  <a:schemeClr val="tx1"/>
                </a:solidFill>
                <a:effectLst>
                  <a:outerShdw blurRad="38100" dist="38100" dir="2700000" algn="tl">
                    <a:srgbClr val="000000">
                      <a:alpha val="43137"/>
                    </a:srgbClr>
                  </a:outerShdw>
                </a:effectLst>
              </a:rPr>
              <a:t> </a:t>
            </a:r>
            <a:r>
              <a:rPr lang="nl-NL" sz="1200" b="1" i="0" kern="1200" dirty="0">
                <a:solidFill>
                  <a:schemeClr val="tx1"/>
                </a:solidFill>
                <a:effectLst>
                  <a:outerShdw blurRad="38100" dist="38100" dir="2700000" algn="tl">
                    <a:srgbClr val="000000">
                      <a:alpha val="43137"/>
                    </a:srgbClr>
                  </a:outerShdw>
                </a:effectLst>
              </a:rPr>
              <a:t>strategischplan.universiteitleiden.nl</a:t>
            </a:r>
          </a:p>
          <a:p>
            <a:endParaRPr lang="nl-NL" sz="1200" b="1" i="0" kern="1200" dirty="0">
              <a:solidFill>
                <a:schemeClr val="tx1"/>
              </a:solidFill>
              <a:effectLst>
                <a:outerShdw blurRad="38100" dist="38100" dir="2700000" algn="tl">
                  <a:srgbClr val="000000">
                    <a:alpha val="43137"/>
                  </a:srgbClr>
                </a:outerShdw>
              </a:effectLst>
            </a:endParaRPr>
          </a:p>
          <a:p>
            <a:pPr rtl="0"/>
            <a:r>
              <a:rPr lang="nl-NL" sz="1200" b="1" i="0" u="none" strike="noStrike" kern="1200" baseline="0" dirty="0">
                <a:solidFill>
                  <a:schemeClr val="tx1"/>
                </a:solidFill>
                <a:latin typeface="Merriweather" pitchFamily="2" charset="77"/>
                <a:ea typeface="+mn-ea"/>
                <a:cs typeface="+mn-cs"/>
              </a:rPr>
              <a:t>Vernieuwend</a:t>
            </a:r>
            <a:br>
              <a:rPr lang="nl-NL" sz="1200" b="0" i="0" u="none" strike="noStrike" kern="1200" baseline="0" dirty="0">
                <a:solidFill>
                  <a:schemeClr val="tx1"/>
                </a:solidFill>
                <a:latin typeface="Merriweather" pitchFamily="2" charset="77"/>
                <a:ea typeface="+mn-ea"/>
                <a:cs typeface="+mn-cs"/>
              </a:rPr>
            </a:br>
            <a:r>
              <a:rPr lang="nl-NL" sz="1200" b="0" i="0" u="none" strike="noStrike" kern="1200" baseline="0" dirty="0">
                <a:solidFill>
                  <a:schemeClr val="tx1"/>
                </a:solidFill>
                <a:latin typeface="Merriweather" pitchFamily="2" charset="77"/>
                <a:ea typeface="+mn-ea"/>
                <a:cs typeface="+mn-cs"/>
              </a:rPr>
              <a:t>Op zoek naar nieuwe kennis en inzichten. Beter maken wat beter kan. Grenzen verleggen. Nieuwsgierig zijn naar elkaar en naar het onbekende.</a:t>
            </a:r>
          </a:p>
          <a:p>
            <a:pPr rtl="0"/>
            <a:endParaRPr lang="nl-NL" sz="1200" b="0" i="0" u="none" strike="noStrike" kern="1200" baseline="0" dirty="0">
              <a:solidFill>
                <a:schemeClr val="tx1"/>
              </a:solidFill>
              <a:latin typeface="Merriweather" pitchFamily="2" charset="77"/>
              <a:ea typeface="+mn-ea"/>
              <a:cs typeface="+mn-cs"/>
            </a:endParaRPr>
          </a:p>
          <a:p>
            <a:pPr rtl="0"/>
            <a:r>
              <a:rPr lang="nl-NL" sz="1200" b="1" i="0" u="none" strike="noStrike" kern="1200" baseline="0" dirty="0">
                <a:solidFill>
                  <a:schemeClr val="tx1"/>
                </a:solidFill>
                <a:latin typeface="Merriweather" pitchFamily="2" charset="77"/>
                <a:ea typeface="+mn-ea"/>
                <a:cs typeface="+mn-cs"/>
              </a:rPr>
              <a:t>Verbindend</a:t>
            </a:r>
            <a:br>
              <a:rPr lang="nl-NL" sz="1200" b="0" i="0" u="none" strike="noStrike" kern="1200" baseline="0" dirty="0">
                <a:solidFill>
                  <a:schemeClr val="tx1"/>
                </a:solidFill>
                <a:latin typeface="Merriweather" pitchFamily="2" charset="77"/>
                <a:ea typeface="+mn-ea"/>
                <a:cs typeface="+mn-cs"/>
              </a:rPr>
            </a:br>
            <a:r>
              <a:rPr lang="nl-NL" sz="1200" b="0" i="0" u="none" strike="noStrike" kern="1200" baseline="0" dirty="0">
                <a:solidFill>
                  <a:schemeClr val="tx1"/>
                </a:solidFill>
                <a:latin typeface="Merriweather" pitchFamily="2" charset="77"/>
                <a:ea typeface="+mn-ea"/>
                <a:cs typeface="+mn-cs"/>
              </a:rPr>
              <a:t>Onderdeel zijn van een groter geheel. Samen succesvol zijn. Luisteren, naar elkaar en naar de samenleving. Actief bijdragen. </a:t>
            </a:r>
          </a:p>
          <a:p>
            <a:pPr rtl="0"/>
            <a:endParaRPr lang="nl-NL" sz="1200" b="0" i="0" u="none" strike="noStrike" kern="1200" baseline="0" dirty="0">
              <a:solidFill>
                <a:schemeClr val="tx1"/>
              </a:solidFill>
              <a:latin typeface="Merriweather" pitchFamily="2" charset="77"/>
              <a:ea typeface="+mn-ea"/>
              <a:cs typeface="+mn-cs"/>
            </a:endParaRPr>
          </a:p>
          <a:p>
            <a:pPr rtl="0"/>
            <a:r>
              <a:rPr lang="nl-NL" sz="1200" b="1" i="0" u="none" strike="noStrike" kern="1200" baseline="0" dirty="0">
                <a:solidFill>
                  <a:schemeClr val="tx1"/>
                </a:solidFill>
                <a:latin typeface="Merriweather" pitchFamily="2" charset="77"/>
                <a:ea typeface="+mn-ea"/>
                <a:cs typeface="+mn-cs"/>
              </a:rPr>
              <a:t>Vrij</a:t>
            </a:r>
            <a:br>
              <a:rPr lang="nl-NL" sz="1200" b="0" i="0" u="none" strike="noStrike" kern="1200" baseline="0" dirty="0">
                <a:solidFill>
                  <a:schemeClr val="tx1"/>
                </a:solidFill>
                <a:latin typeface="Merriweather" pitchFamily="2" charset="77"/>
                <a:ea typeface="+mn-ea"/>
                <a:cs typeface="+mn-cs"/>
              </a:rPr>
            </a:br>
            <a:r>
              <a:rPr lang="nl-NL" sz="1200" b="0" i="0" u="none" strike="noStrike" kern="1200" baseline="0" dirty="0">
                <a:solidFill>
                  <a:schemeClr val="tx1"/>
                </a:solidFill>
                <a:latin typeface="Merriweather" pitchFamily="2" charset="77"/>
                <a:ea typeface="+mn-ea"/>
                <a:cs typeface="+mn-cs"/>
              </a:rPr>
              <a:t>Onafhankelijk bevragen. Ruimte voor verschillende perspectieven en ideeën, voor open dialoog, voor ongebonden onderzoek. </a:t>
            </a:r>
          </a:p>
          <a:p>
            <a:pPr rtl="0"/>
            <a:endParaRPr lang="nl-NL" sz="1200" b="0" i="0" u="none" strike="noStrike" kern="1200" baseline="0" dirty="0">
              <a:solidFill>
                <a:schemeClr val="tx1"/>
              </a:solidFill>
              <a:latin typeface="Merriweather" pitchFamily="2" charset="77"/>
              <a:ea typeface="+mn-ea"/>
              <a:cs typeface="+mn-cs"/>
            </a:endParaRPr>
          </a:p>
          <a:p>
            <a:pPr rtl="0"/>
            <a:r>
              <a:rPr lang="nl-NL" sz="1200" b="1" i="0" u="none" strike="noStrike" kern="1200" baseline="0" dirty="0">
                <a:solidFill>
                  <a:schemeClr val="tx1"/>
                </a:solidFill>
                <a:latin typeface="Merriweather" pitchFamily="2" charset="77"/>
                <a:ea typeface="+mn-ea"/>
                <a:cs typeface="+mn-cs"/>
              </a:rPr>
              <a:t>Verantwoordelijk</a:t>
            </a:r>
            <a:br>
              <a:rPr lang="nl-NL" sz="1200" b="0" i="0" u="none" strike="noStrike" kern="1200" baseline="0" dirty="0">
                <a:solidFill>
                  <a:schemeClr val="tx1"/>
                </a:solidFill>
                <a:latin typeface="Merriweather" pitchFamily="2" charset="77"/>
                <a:ea typeface="+mn-ea"/>
                <a:cs typeface="+mn-cs"/>
              </a:rPr>
            </a:br>
            <a:r>
              <a:rPr lang="nl-NL" sz="1200" b="0" i="0" u="none" strike="noStrike" kern="1200" baseline="0" dirty="0">
                <a:solidFill>
                  <a:schemeClr val="tx1"/>
                </a:solidFill>
                <a:latin typeface="Merriweather" pitchFamily="2" charset="77"/>
                <a:ea typeface="+mn-ea"/>
                <a:cs typeface="+mn-cs"/>
              </a:rPr>
              <a:t>Voor het bevorderen van een inclusieve gemeenschap. Voor integere wetenschapsbeoefening. Voor wat we zeggen en doen, en hoe we met elkaar omgaan. </a:t>
            </a:r>
          </a:p>
          <a:p>
            <a:endParaRPr lang="nl-NL" sz="1200" b="1" i="0" kern="1200" dirty="0">
              <a:solidFill>
                <a:schemeClr val="tx1"/>
              </a:solidFill>
              <a:effectLst>
                <a:outerShdw blurRad="38100" dist="38100" dir="2700000" algn="tl">
                  <a:srgbClr val="000000">
                    <a:alpha val="43137"/>
                  </a:srgb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i="0" kern="1200" dirty="0">
              <a:solidFill>
                <a:schemeClr val="tx1"/>
              </a:solidFill>
              <a:effectLst>
                <a:outerShdw blurRad="38100" dist="38100" dir="2700000" algn="tl">
                  <a:srgbClr val="000000">
                    <a:alpha val="43137"/>
                  </a:srgbClr>
                </a:outerShdw>
              </a:effectLst>
            </a:endParaRPr>
          </a:p>
          <a:p>
            <a:endParaRPr lang="en-US" dirty="0"/>
          </a:p>
        </p:txBody>
      </p:sp>
      <p:sp>
        <p:nvSpPr>
          <p:cNvPr id="4" name="Tijdelijke aanduiding voor dianummer 3">
            <a:extLst>
              <a:ext uri="{FF2B5EF4-FFF2-40B4-BE49-F238E27FC236}">
                <a16:creationId xmlns:a16="http://schemas.microsoft.com/office/drawing/2014/main" id="{441627A0-BBB2-0B07-4B53-141AA03E3E9D}"/>
              </a:ext>
            </a:extLst>
          </p:cNvPr>
          <p:cNvSpPr>
            <a:spLocks noGrp="1"/>
          </p:cNvSpPr>
          <p:nvPr>
            <p:ph type="sldNum" sz="quarter" idx="5"/>
          </p:nvPr>
        </p:nvSpPr>
        <p:spPr/>
        <p:txBody>
          <a:bodyPr/>
          <a:lstStyle/>
          <a:p>
            <a:fld id="{637B80C8-3308-6C4F-B1C5-C23743646DBC}" type="slidenum">
              <a:rPr lang="nl-NL" smtClean="0"/>
              <a:pPr/>
              <a:t>13</a:t>
            </a:fld>
            <a:endParaRPr lang="nl-NL" dirty="0"/>
          </a:p>
        </p:txBody>
      </p:sp>
    </p:spTree>
    <p:extLst>
      <p:ext uri="{BB962C8B-B14F-4D97-AF65-F5344CB8AC3E}">
        <p14:creationId xmlns:p14="http://schemas.microsoft.com/office/powerpoint/2010/main" val="2618367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0A87B-1237-58A7-12FD-C002E3210EE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DE5D819-0D10-1C32-1C67-15099932680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F4780FA-7D02-DA21-EED8-D32B9A21B230}"/>
              </a:ext>
            </a:extLst>
          </p:cNvPr>
          <p:cNvSpPr>
            <a:spLocks noGrp="1"/>
          </p:cNvSpPr>
          <p:nvPr>
            <p:ph type="body" idx="1"/>
          </p:nvPr>
        </p:nvSpPr>
        <p:spPr/>
        <p:txBody>
          <a:bodyPr/>
          <a:lstStyle/>
          <a:p>
            <a:r>
              <a:rPr lang="nl-NL" sz="1200" kern="1200" dirty="0">
                <a:solidFill>
                  <a:schemeClr val="tx1"/>
                </a:solidFill>
                <a:effectLst>
                  <a:outerShdw blurRad="38100" dist="38100" dir="2700000" algn="tl">
                    <a:srgbClr val="000000">
                      <a:alpha val="43137"/>
                    </a:srgbClr>
                  </a:outerShdw>
                </a:effectLst>
              </a:rPr>
              <a:t>Strategisch Plan 2022-2027.</a:t>
            </a:r>
            <a:r>
              <a:rPr lang="nl-NL" sz="1200" kern="1200" baseline="0" dirty="0">
                <a:solidFill>
                  <a:schemeClr val="tx1"/>
                </a:solidFill>
                <a:effectLst>
                  <a:outerShdw blurRad="38100" dist="38100" dir="2700000" algn="tl">
                    <a:srgbClr val="000000">
                      <a:alpha val="43137"/>
                    </a:srgbClr>
                  </a:outerShdw>
                </a:effectLst>
              </a:rPr>
              <a:t> Zie</a:t>
            </a:r>
            <a:r>
              <a:rPr lang="nl-NL" sz="1200" kern="1200" dirty="0">
                <a:solidFill>
                  <a:schemeClr val="tx1"/>
                </a:solidFill>
                <a:effectLst>
                  <a:outerShdw blurRad="38100" dist="38100" dir="2700000" algn="tl">
                    <a:srgbClr val="000000">
                      <a:alpha val="43137"/>
                    </a:srgbClr>
                  </a:outerShdw>
                </a:effectLst>
              </a:rPr>
              <a:t> </a:t>
            </a:r>
            <a:r>
              <a:rPr lang="nl-NL" sz="1200" b="1" i="0" kern="1200" dirty="0">
                <a:solidFill>
                  <a:schemeClr val="tx1"/>
                </a:solidFill>
                <a:effectLst>
                  <a:outerShdw blurRad="38100" dist="38100" dir="2700000" algn="tl">
                    <a:srgbClr val="000000">
                      <a:alpha val="43137"/>
                    </a:srgbClr>
                  </a:outerShdw>
                </a:effectLst>
              </a:rPr>
              <a:t>strategischplan.universiteitleiden.nl</a:t>
            </a:r>
          </a:p>
          <a:p>
            <a:endParaRPr lang="nl-NL" sz="1200" b="0" i="0" kern="1200" dirty="0">
              <a:solidFill>
                <a:schemeClr val="tx1"/>
              </a:solidFill>
              <a:effectLst>
                <a:outerShdw blurRad="38100" dist="38100" dir="2700000" algn="tl">
                  <a:srgbClr val="000000">
                    <a:alpha val="43137"/>
                  </a:srgbClr>
                </a:outerShdw>
              </a:effectLst>
            </a:endParaRPr>
          </a:p>
          <a:p>
            <a:r>
              <a:rPr lang="nl-NL" sz="1200" b="1" i="0" kern="1200" dirty="0">
                <a:solidFill>
                  <a:schemeClr val="tx1"/>
                </a:solidFill>
                <a:effectLst>
                  <a:outerShdw blurRad="38100" dist="38100" dir="2700000" algn="tl">
                    <a:srgbClr val="000000">
                      <a:alpha val="43137"/>
                    </a:srgbClr>
                  </a:outerShdw>
                </a:effectLst>
              </a:rPr>
              <a:t>Digitalisering</a:t>
            </a:r>
          </a:p>
          <a:p>
            <a:r>
              <a:rPr lang="nl-NL" sz="1200" b="0" i="0" kern="1200" dirty="0">
                <a:solidFill>
                  <a:schemeClr val="tx1"/>
                </a:solidFill>
                <a:effectLst>
                  <a:outerShdw blurRad="38100" dist="38100" dir="2700000" algn="tl">
                    <a:srgbClr val="000000">
                      <a:alpha val="43137"/>
                    </a:srgbClr>
                  </a:outerShdw>
                </a:effectLst>
              </a:rPr>
              <a:t>Mede door de coronacrisis zijn digitale toepassingen niet langer voornamelijk ondersteunend, maar inmiddels een onlosmakelijk onderdeel van het onderwijs- en onderzoeksproces en het nieuwe werken. We beschouwen digitalisering als een instrument om onze ambities te bereiken. Vanuit onze Digitaliseringsstrategie Onderwijs, met bijbehorende uitvoeringsagenda, geven we verder vorm aan een </a:t>
            </a:r>
            <a:r>
              <a:rPr lang="nl-NL" sz="1200" b="0" i="0" kern="1200" dirty="0" err="1">
                <a:solidFill>
                  <a:schemeClr val="tx1"/>
                </a:solidFill>
                <a:effectLst>
                  <a:outerShdw blurRad="38100" dist="38100" dir="2700000" algn="tl">
                    <a:srgbClr val="000000">
                      <a:alpha val="43137"/>
                    </a:srgbClr>
                  </a:outerShdw>
                </a:effectLst>
              </a:rPr>
              <a:t>blended</a:t>
            </a:r>
            <a:r>
              <a:rPr lang="nl-NL" sz="1200" b="0" i="0" kern="1200" dirty="0">
                <a:solidFill>
                  <a:schemeClr val="tx1"/>
                </a:solidFill>
                <a:effectLst>
                  <a:outerShdw blurRad="38100" dist="38100" dir="2700000" algn="tl">
                    <a:srgbClr val="000000">
                      <a:alpha val="43137"/>
                    </a:srgbClr>
                  </a:outerShdw>
                </a:effectLst>
              </a:rPr>
              <a:t> </a:t>
            </a:r>
            <a:r>
              <a:rPr lang="nl-NL" sz="1200" b="0" i="0" kern="1200" dirty="0" err="1">
                <a:solidFill>
                  <a:schemeClr val="tx1"/>
                </a:solidFill>
                <a:effectLst>
                  <a:outerShdw blurRad="38100" dist="38100" dir="2700000" algn="tl">
                    <a:srgbClr val="000000">
                      <a:alpha val="43137"/>
                    </a:srgbClr>
                  </a:outerShdw>
                </a:effectLst>
              </a:rPr>
              <a:t>university</a:t>
            </a:r>
            <a:r>
              <a:rPr lang="nl-NL" sz="1200" b="0" i="0" kern="1200" dirty="0">
                <a:solidFill>
                  <a:schemeClr val="tx1"/>
                </a:solidFill>
                <a:effectLst>
                  <a:outerShdw blurRad="38100" dist="38100" dir="2700000" algn="tl">
                    <a:srgbClr val="000000">
                      <a:alpha val="43137"/>
                    </a:srgbClr>
                  </a:outerShdw>
                </a:effectLst>
              </a:rPr>
              <a:t> – waarbij de fysieke ontmoeting steeds het hart van ons onderwijs en onderzoek blijft vormen.</a:t>
            </a:r>
          </a:p>
          <a:p>
            <a:endParaRPr lang="nl-NL" sz="1200" b="0" i="0" kern="1200" dirty="0">
              <a:solidFill>
                <a:schemeClr val="tx1"/>
              </a:solidFill>
              <a:effectLst>
                <a:outerShdw blurRad="38100" dist="38100" dir="2700000" algn="tl">
                  <a:srgbClr val="000000">
                    <a:alpha val="43137"/>
                  </a:srgbClr>
                </a:outerShdw>
              </a:effectLst>
            </a:endParaRPr>
          </a:p>
          <a:p>
            <a:r>
              <a:rPr lang="nl-NL" sz="1200" b="1" i="0" kern="1200" dirty="0">
                <a:solidFill>
                  <a:schemeClr val="tx1"/>
                </a:solidFill>
                <a:effectLst>
                  <a:outerShdw blurRad="38100" dist="38100" dir="2700000" algn="tl">
                    <a:srgbClr val="000000">
                      <a:alpha val="43137"/>
                    </a:srgbClr>
                  </a:outerShdw>
                </a:effectLst>
              </a:rPr>
              <a:t>Duurzaamheid</a:t>
            </a:r>
          </a:p>
          <a:p>
            <a:r>
              <a:rPr lang="nl-NL" sz="1200" b="0" i="0" kern="1200" dirty="0">
                <a:solidFill>
                  <a:schemeClr val="tx1"/>
                </a:solidFill>
                <a:effectLst>
                  <a:outerShdw blurRad="38100" dist="38100" dir="2700000" algn="tl">
                    <a:srgbClr val="000000">
                      <a:alpha val="43137"/>
                    </a:srgbClr>
                  </a:outerShdw>
                </a:effectLst>
              </a:rPr>
              <a:t>Het thema duurzaamheid staat hoog op onze agenda. Onze Duurzaamheidsvisie 2030 vormt het vertrekpunt voor een nieuw uitvoeringsprogramma met doelstellingen en activiteiten voor de periode 2022-2026. De kern van deze visie is het werken aan een duurzame studeer- en werkomgeving die, zowel binnen als buiten de universitaire gemeenschap, inspireert en mobiliseert tot het (verder) realiseren van een positieve, maatschappelijke impact. We ontwikkelen onze bestaande duurzaamheidsinitiatieven door tot een integrale aanpak die zichtbaar is in de gehele organisatie en in al ons onderwijs en onderzoek.</a:t>
            </a:r>
          </a:p>
          <a:p>
            <a:endParaRPr lang="nl-NL" sz="1200" b="0" i="0" kern="1200" dirty="0">
              <a:solidFill>
                <a:schemeClr val="tx1"/>
              </a:solidFill>
              <a:effectLst>
                <a:outerShdw blurRad="38100" dist="38100" dir="2700000" algn="tl">
                  <a:srgbClr val="000000">
                    <a:alpha val="43137"/>
                  </a:srgbClr>
                </a:outerShdw>
              </a:effectLst>
            </a:endParaRPr>
          </a:p>
          <a:p>
            <a:r>
              <a:rPr lang="nl-NL" sz="1200" b="1" i="0" kern="1200" dirty="0">
                <a:solidFill>
                  <a:schemeClr val="tx1"/>
                </a:solidFill>
                <a:effectLst>
                  <a:outerShdw blurRad="38100" dist="38100" dir="2700000" algn="tl">
                    <a:srgbClr val="000000">
                      <a:alpha val="43137"/>
                    </a:srgbClr>
                  </a:outerShdw>
                </a:effectLst>
              </a:rPr>
              <a:t>Diversiteit en inclusie</a:t>
            </a:r>
          </a:p>
          <a:p>
            <a:r>
              <a:rPr lang="nl-NL" sz="1200" b="0" i="0" kern="1200" dirty="0">
                <a:solidFill>
                  <a:schemeClr val="tx1"/>
                </a:solidFill>
                <a:effectLst>
                  <a:outerShdw blurRad="38100" dist="38100" dir="2700000" algn="tl">
                    <a:srgbClr val="000000">
                      <a:alpha val="43137"/>
                    </a:srgbClr>
                  </a:outerShdw>
                </a:effectLst>
              </a:rPr>
              <a:t>De Universiteit Leiden staat voor inclusiviteit en diversiteit. We willen een open gemeenschap zijn waarin iedereen zich thuis voelt en gelijke kansen krijgt. Een inclusieve academische gemeenschap draagt bij aan innovatief en vooruitstrevend wetenschappelijk onderwijs en onderzoek. Het creëren van zo'n inclusieve gemeenschap vraagt om een integrale aanpak, die leidt tot een cultuuromslag in onderwijs, onderzoek, bestuur en leiderschap. Daarmee worden diversiteit en inclusie een vanzelfsprekend onderdeel van onze dagelijkse (werk- en studie-)praktijk. Ons Werkplan Diversiteit &amp; Inclusie geeft daarbij richting aan het universitaire D&amp;I-beleid.</a:t>
            </a:r>
          </a:p>
          <a:p>
            <a:endParaRPr lang="nl-NL" sz="1200" b="0" i="0" kern="1200" dirty="0">
              <a:solidFill>
                <a:schemeClr val="tx1"/>
              </a:solidFill>
              <a:effectLst>
                <a:outerShdw blurRad="38100" dist="38100" dir="2700000" algn="tl">
                  <a:srgbClr val="000000">
                    <a:alpha val="43137"/>
                  </a:srgbClr>
                </a:outerShdw>
              </a:effectLst>
            </a:endParaRPr>
          </a:p>
          <a:p>
            <a:r>
              <a:rPr lang="nl-NL" sz="1200" b="1" i="0" kern="1200" dirty="0">
                <a:solidFill>
                  <a:schemeClr val="tx1"/>
                </a:solidFill>
                <a:effectLst>
                  <a:outerShdw blurRad="38100" dist="38100" dir="2700000" algn="tl">
                    <a:srgbClr val="000000">
                      <a:alpha val="43137"/>
                    </a:srgbClr>
                  </a:outerShdw>
                </a:effectLst>
              </a:rPr>
              <a:t>Internationalisering</a:t>
            </a:r>
          </a:p>
          <a:p>
            <a:r>
              <a:rPr lang="nl-NL" sz="1200" b="0" i="0" kern="1200" dirty="0">
                <a:solidFill>
                  <a:schemeClr val="tx1"/>
                </a:solidFill>
                <a:effectLst>
                  <a:outerShdw blurRad="38100" dist="38100" dir="2700000" algn="tl">
                    <a:srgbClr val="000000">
                      <a:alpha val="43137"/>
                    </a:srgbClr>
                  </a:outerShdw>
                </a:effectLst>
              </a:rPr>
              <a:t>Wetenschap stopt niet bij de landsgrenzen. Met onze internationaliseringsagenda willen we onze internationale positie op het gebied van onderwijs, onderzoek en organisatie verder uitbouwen. Onze universiteit fungeert daarbij als </a:t>
            </a:r>
            <a:r>
              <a:rPr lang="nl-NL" sz="1200" b="0" i="0" kern="1200" dirty="0" err="1">
                <a:solidFill>
                  <a:schemeClr val="tx1"/>
                </a:solidFill>
                <a:effectLst>
                  <a:outerShdw blurRad="38100" dist="38100" dir="2700000" algn="tl">
                    <a:srgbClr val="000000">
                      <a:alpha val="43137"/>
                    </a:srgbClr>
                  </a:outerShdw>
                </a:effectLst>
              </a:rPr>
              <a:t>local</a:t>
            </a:r>
            <a:r>
              <a:rPr lang="nl-NL" sz="1200" b="0" i="0" kern="1200" dirty="0">
                <a:solidFill>
                  <a:schemeClr val="tx1"/>
                </a:solidFill>
                <a:effectLst>
                  <a:outerShdw blurRad="38100" dist="38100" dir="2700000" algn="tl">
                    <a:srgbClr val="000000">
                      <a:alpha val="43137"/>
                    </a:srgbClr>
                  </a:outerShdw>
                </a:effectLst>
              </a:rPr>
              <a:t> hub </a:t>
            </a:r>
            <a:r>
              <a:rPr lang="nl-NL" sz="1200" b="0" i="0" kern="1200" dirty="0" err="1">
                <a:solidFill>
                  <a:schemeClr val="tx1"/>
                </a:solidFill>
                <a:effectLst>
                  <a:outerShdw blurRad="38100" dist="38100" dir="2700000" algn="tl">
                    <a:srgbClr val="000000">
                      <a:alpha val="43137"/>
                    </a:srgbClr>
                  </a:outerShdw>
                </a:effectLst>
              </a:rPr>
              <a:t>for</a:t>
            </a:r>
            <a:r>
              <a:rPr lang="nl-NL" sz="1200" b="0" i="0" kern="1200" dirty="0">
                <a:solidFill>
                  <a:schemeClr val="tx1"/>
                </a:solidFill>
                <a:effectLst>
                  <a:outerShdw blurRad="38100" dist="38100" dir="2700000" algn="tl">
                    <a:srgbClr val="000000">
                      <a:alpha val="43137"/>
                    </a:srgbClr>
                  </a:outerShdw>
                </a:effectLst>
              </a:rPr>
              <a:t> </a:t>
            </a:r>
            <a:r>
              <a:rPr lang="nl-NL" sz="1200" b="0" i="0" kern="1200" dirty="0" err="1">
                <a:solidFill>
                  <a:schemeClr val="tx1"/>
                </a:solidFill>
                <a:effectLst>
                  <a:outerShdw blurRad="38100" dist="38100" dir="2700000" algn="tl">
                    <a:srgbClr val="000000">
                      <a:alpha val="43137"/>
                    </a:srgbClr>
                  </a:outerShdw>
                </a:effectLst>
              </a:rPr>
              <a:t>global</a:t>
            </a:r>
            <a:r>
              <a:rPr lang="nl-NL" sz="1200" b="0" i="0" kern="1200" dirty="0">
                <a:solidFill>
                  <a:schemeClr val="tx1"/>
                </a:solidFill>
                <a:effectLst>
                  <a:outerShdw blurRad="38100" dist="38100" dir="2700000" algn="tl">
                    <a:srgbClr val="000000">
                      <a:alpha val="43137"/>
                    </a:srgbClr>
                  </a:outerShdw>
                </a:effectLst>
              </a:rPr>
              <a:t> </a:t>
            </a:r>
            <a:r>
              <a:rPr lang="nl-NL" sz="1200" b="0" i="0" kern="1200" dirty="0" err="1">
                <a:solidFill>
                  <a:schemeClr val="tx1"/>
                </a:solidFill>
                <a:effectLst>
                  <a:outerShdw blurRad="38100" dist="38100" dir="2700000" algn="tl">
                    <a:srgbClr val="000000">
                      <a:alpha val="43137"/>
                    </a:srgbClr>
                  </a:outerShdw>
                </a:effectLst>
              </a:rPr>
              <a:t>challenges</a:t>
            </a:r>
            <a:r>
              <a:rPr lang="nl-NL" sz="1200" b="0" i="0" kern="1200" dirty="0">
                <a:solidFill>
                  <a:schemeClr val="tx1"/>
                </a:solidFill>
                <a:effectLst>
                  <a:outerShdw blurRad="38100" dist="38100" dir="2700000" algn="tl">
                    <a:srgbClr val="000000">
                      <a:alpha val="43137"/>
                    </a:srgbClr>
                  </a:outerShdw>
                </a:effectLst>
              </a:rPr>
              <a:t>. We leiden zowel Nederlandse als internationale studenten op tot wereldburgers, waarbij we focussen op (maatschappelijke) vraagstukken dichtbij en ver weg. We maken in ons onderzoek en onderwijs dankbaar gebruik van de kennis en inzichten die voortvloeien uit het verbinden van nationale en internationale perspectieven.</a:t>
            </a:r>
          </a:p>
          <a:p>
            <a:endParaRPr lang="nl-NL" sz="1200" b="0" i="0" kern="1200" dirty="0">
              <a:solidFill>
                <a:schemeClr val="tx1"/>
              </a:solidFill>
              <a:effectLst>
                <a:outerShdw blurRad="38100" dist="38100" dir="2700000" algn="tl">
                  <a:srgbClr val="000000">
                    <a:alpha val="43137"/>
                  </a:srgbClr>
                </a:outerShdw>
              </a:effectLst>
            </a:endParaRPr>
          </a:p>
          <a:p>
            <a:r>
              <a:rPr lang="nl-NL" sz="1200" b="1" i="0" kern="1200" dirty="0">
                <a:solidFill>
                  <a:schemeClr val="tx1"/>
                </a:solidFill>
                <a:effectLst>
                  <a:outerShdw blurRad="38100" dist="38100" dir="2700000" algn="tl">
                    <a:srgbClr val="000000">
                      <a:alpha val="43137"/>
                    </a:srgbClr>
                  </a:outerShdw>
                </a:effectLst>
              </a:rPr>
              <a:t>Campus van de toekomst</a:t>
            </a:r>
          </a:p>
          <a:p>
            <a:r>
              <a:rPr lang="nl-NL" sz="1200" b="0" i="0" kern="1200" dirty="0">
                <a:solidFill>
                  <a:schemeClr val="tx1"/>
                </a:solidFill>
                <a:effectLst>
                  <a:outerShdw blurRad="38100" dist="38100" dir="2700000" algn="tl">
                    <a:srgbClr val="000000">
                      <a:alpha val="43137"/>
                    </a:srgbClr>
                  </a:outerShdw>
                </a:effectLst>
              </a:rPr>
              <a:t>Het combineren van fysiek en online onderwijs biedt kansen voor vernieuwend onderwijs en creëert veel flexibiliteit. Daarom is het van belang dat bij de inrichting van onze werk- en onderwijsruimtes rekening gehouden wordt met nieuwe gebruikersbehoeften. Waardevolle samenwerking tussen disciplines, bijvoorbeeld binnen de </a:t>
            </a:r>
            <a:r>
              <a:rPr lang="nl-NL" sz="1200" b="0" i="0" kern="1200" dirty="0" err="1">
                <a:solidFill>
                  <a:schemeClr val="tx1"/>
                </a:solidFill>
                <a:effectLst>
                  <a:outerShdw blurRad="38100" dist="38100" dir="2700000" algn="tl">
                    <a:srgbClr val="000000">
                      <a:alpha val="43137"/>
                    </a:srgbClr>
                  </a:outerShdw>
                </a:effectLst>
              </a:rPr>
              <a:t>Social</a:t>
            </a:r>
            <a:r>
              <a:rPr lang="nl-NL" sz="1200" b="0" i="0" kern="1200" dirty="0">
                <a:solidFill>
                  <a:schemeClr val="tx1"/>
                </a:solidFill>
                <a:effectLst>
                  <a:outerShdw blurRad="38100" dist="38100" dir="2700000" algn="tl">
                    <a:srgbClr val="000000">
                      <a:alpha val="43137"/>
                    </a:srgbClr>
                  </a:outerShdw>
                </a:effectLst>
              </a:rPr>
              <a:t> Sciences &amp; </a:t>
            </a:r>
            <a:r>
              <a:rPr lang="nl-NL" sz="1200" b="0" i="0" kern="1200" dirty="0" err="1">
                <a:solidFill>
                  <a:schemeClr val="tx1"/>
                </a:solidFill>
                <a:effectLst>
                  <a:outerShdw blurRad="38100" dist="38100" dir="2700000" algn="tl">
                    <a:srgbClr val="000000">
                      <a:alpha val="43137"/>
                    </a:srgbClr>
                  </a:outerShdw>
                </a:effectLst>
              </a:rPr>
              <a:t>Humanities</a:t>
            </a:r>
            <a:r>
              <a:rPr lang="nl-NL" sz="1200" b="0" i="0" kern="1200" dirty="0">
                <a:solidFill>
                  <a:schemeClr val="tx1"/>
                </a:solidFill>
                <a:effectLst>
                  <a:outerShdw blurRad="38100" dist="38100" dir="2700000" algn="tl">
                    <a:srgbClr val="000000">
                      <a:alpha val="43137"/>
                    </a:srgbClr>
                  </a:outerShdw>
                </a:effectLst>
              </a:rPr>
              <a:t>-labs en gezamenlijke faciliteiten zoals geavanceerde opnameruimten voor video's, stimuleren ontmoetingen en verbindingen van onderzoek en onderwijs. In ons programma Campus van de Toekomst komen huisvesting, het nieuwe werken, </a:t>
            </a:r>
            <a:r>
              <a:rPr lang="nl-NL" sz="1200" b="0" i="0" kern="1200" dirty="0" err="1">
                <a:solidFill>
                  <a:schemeClr val="tx1"/>
                </a:solidFill>
                <a:effectLst>
                  <a:outerShdw blurRad="38100" dist="38100" dir="2700000" algn="tl">
                    <a:srgbClr val="000000">
                      <a:alpha val="43137"/>
                    </a:srgbClr>
                  </a:outerShdw>
                </a:effectLst>
              </a:rPr>
              <a:t>blended</a:t>
            </a:r>
            <a:r>
              <a:rPr lang="nl-NL" sz="1200" b="0" i="0" kern="1200" dirty="0">
                <a:solidFill>
                  <a:schemeClr val="tx1"/>
                </a:solidFill>
                <a:effectLst>
                  <a:outerShdw blurRad="38100" dist="38100" dir="2700000" algn="tl">
                    <a:srgbClr val="000000">
                      <a:alpha val="43137"/>
                    </a:srgbClr>
                  </a:outerShdw>
                </a:effectLst>
              </a:rPr>
              <a:t> onderwijs en gedeelde faciliteiten voor onderzoek bij elkaar.</a:t>
            </a:r>
          </a:p>
          <a:p>
            <a:endParaRPr lang="en-US" dirty="0"/>
          </a:p>
        </p:txBody>
      </p:sp>
      <p:sp>
        <p:nvSpPr>
          <p:cNvPr id="4" name="Tijdelijke aanduiding voor dianummer 3">
            <a:extLst>
              <a:ext uri="{FF2B5EF4-FFF2-40B4-BE49-F238E27FC236}">
                <a16:creationId xmlns:a16="http://schemas.microsoft.com/office/drawing/2014/main" id="{3EF2444E-5C45-372A-FB7B-90C5DEC095F2}"/>
              </a:ext>
            </a:extLst>
          </p:cNvPr>
          <p:cNvSpPr>
            <a:spLocks noGrp="1"/>
          </p:cNvSpPr>
          <p:nvPr>
            <p:ph type="sldNum" sz="quarter" idx="5"/>
          </p:nvPr>
        </p:nvSpPr>
        <p:spPr/>
        <p:txBody>
          <a:bodyPr/>
          <a:lstStyle/>
          <a:p>
            <a:fld id="{637B80C8-3308-6C4F-B1C5-C23743646DBC}" type="slidenum">
              <a:rPr lang="nl-NL" smtClean="0"/>
              <a:pPr/>
              <a:t>14</a:t>
            </a:fld>
            <a:endParaRPr lang="nl-NL" dirty="0"/>
          </a:p>
        </p:txBody>
      </p:sp>
    </p:spTree>
    <p:extLst>
      <p:ext uri="{BB962C8B-B14F-4D97-AF65-F5344CB8AC3E}">
        <p14:creationId xmlns:p14="http://schemas.microsoft.com/office/powerpoint/2010/main" val="1262477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44CFD-9012-47B2-6BD7-2F19EDE8782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618B6BF-00DE-E7E7-FDDC-F85CDCAD48D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EB38519-97E5-DAF7-6769-33A73C07DC0D}"/>
              </a:ext>
            </a:extLst>
          </p:cNvPr>
          <p:cNvSpPr>
            <a:spLocks noGrp="1"/>
          </p:cNvSpPr>
          <p:nvPr>
            <p:ph type="body" idx="1"/>
          </p:nvPr>
        </p:nvSpPr>
        <p:spPr/>
        <p:txBody>
          <a:bodyPr/>
          <a:lstStyle/>
          <a:p>
            <a:pPr fontAlgn="base"/>
            <a:r>
              <a:rPr lang="nl-NL" sz="1200" b="0" i="0" kern="1200" dirty="0">
                <a:solidFill>
                  <a:schemeClr val="tx1"/>
                </a:solidFill>
                <a:effectLst/>
                <a:latin typeface="Merriweather" pitchFamily="2" charset="77"/>
                <a:ea typeface="+mn-ea"/>
                <a:cs typeface="+mn-cs"/>
              </a:rPr>
              <a:t>Duurzaamheid is een integraal onderdeel van de strategie van de Universiteit Leiden.</a:t>
            </a:r>
          </a:p>
          <a:p>
            <a:pPr fontAlgn="base"/>
            <a:br>
              <a:rPr lang="nl-NL" sz="1200" b="0" i="0" kern="1200" dirty="0">
                <a:solidFill>
                  <a:schemeClr val="tx1"/>
                </a:solidFill>
                <a:effectLst/>
                <a:latin typeface="Merriweather" pitchFamily="2" charset="77"/>
                <a:ea typeface="+mn-ea"/>
                <a:cs typeface="+mn-cs"/>
              </a:rPr>
            </a:br>
            <a:r>
              <a:rPr lang="nl-NL" sz="1200" b="0" i="0" kern="1200" dirty="0">
                <a:solidFill>
                  <a:schemeClr val="tx1"/>
                </a:solidFill>
                <a:effectLst/>
                <a:latin typeface="Merriweather" pitchFamily="2" charset="77"/>
                <a:ea typeface="+mn-ea"/>
                <a:cs typeface="+mn-cs"/>
              </a:rPr>
              <a:t>Met de Duurzaamheidsvisie 2030 zet de universiteit in op structurele verankering van duurzaamheid in onderzoek, onderwijs en bedrijfsvoering. In onderzoek en onderwijs wordt actief bijgedragen aan oplossingen voor maatschappelijke transities, terwijl studenten worden opgeleid tot kritische en verantwoordelijke professionals.</a:t>
            </a:r>
          </a:p>
          <a:p>
            <a:pPr fontAlgn="base"/>
            <a:endParaRPr lang="nl-NL" sz="1200" b="0" i="0" kern="1200" dirty="0">
              <a:solidFill>
                <a:schemeClr val="tx1"/>
              </a:solidFill>
              <a:effectLst/>
              <a:latin typeface="Merriweather" pitchFamily="2" charset="77"/>
              <a:ea typeface="+mn-ea"/>
              <a:cs typeface="+mn-cs"/>
            </a:endParaRPr>
          </a:p>
          <a:p>
            <a:pPr fontAlgn="base"/>
            <a:r>
              <a:rPr lang="nl-NL" sz="1200" b="0" i="0" kern="1200" dirty="0">
                <a:solidFill>
                  <a:schemeClr val="tx1"/>
                </a:solidFill>
                <a:effectLst/>
                <a:latin typeface="Merriweather" pitchFamily="2" charset="77"/>
                <a:ea typeface="+mn-ea"/>
                <a:cs typeface="+mn-cs"/>
              </a:rPr>
              <a:t>Bewustwording en betrokkenheid staan centraal. Via initiatieven zoals Leiden University Green Office (LUGO) en Leiden </a:t>
            </a:r>
            <a:r>
              <a:rPr lang="nl-NL" sz="1200" b="0" i="0" kern="1200" dirty="0" err="1">
                <a:solidFill>
                  <a:schemeClr val="tx1"/>
                </a:solidFill>
                <a:effectLst/>
                <a:latin typeface="Merriweather" pitchFamily="2" charset="77"/>
                <a:ea typeface="+mn-ea"/>
                <a:cs typeface="+mn-cs"/>
              </a:rPr>
              <a:t>Environmental</a:t>
            </a:r>
            <a:r>
              <a:rPr lang="nl-NL" sz="1200" b="0" i="0" kern="1200" dirty="0">
                <a:solidFill>
                  <a:schemeClr val="tx1"/>
                </a:solidFill>
                <a:effectLst/>
                <a:latin typeface="Merriweather" pitchFamily="2" charset="77"/>
                <a:ea typeface="+mn-ea"/>
                <a:cs typeface="+mn-cs"/>
              </a:rPr>
              <a:t> Action Framework (LEAF) worden studenten en medewerkers gestimuleerd om bij te dragen aan duurzame keuzes en innovatie, zowel bottom-up als institutioneel verankerd.</a:t>
            </a:r>
          </a:p>
          <a:p>
            <a:pPr fontAlgn="base"/>
            <a:endParaRPr lang="nl-NL" sz="1200" b="0" i="0" kern="1200" dirty="0">
              <a:solidFill>
                <a:schemeClr val="tx1"/>
              </a:solidFill>
              <a:effectLst/>
              <a:latin typeface="Merriweather" pitchFamily="2" charset="77"/>
              <a:ea typeface="+mn-ea"/>
              <a:cs typeface="+mn-cs"/>
            </a:endParaRPr>
          </a:p>
          <a:p>
            <a:pPr fontAlgn="base"/>
            <a:r>
              <a:rPr lang="nl-NL" sz="1200" b="0" i="0" kern="1200" dirty="0">
                <a:solidFill>
                  <a:schemeClr val="tx1"/>
                </a:solidFill>
                <a:effectLst/>
                <a:latin typeface="Merriweather" pitchFamily="2" charset="77"/>
                <a:ea typeface="+mn-ea"/>
                <a:cs typeface="+mn-cs"/>
              </a:rPr>
              <a:t>We werken toe naar een duurzame campus met een duidelijke routekaart naar klimaatneutraliteit in 2050. Hierbij ligt de focus op:</a:t>
            </a:r>
          </a:p>
          <a:p>
            <a:pPr marL="171450" indent="-171450" fontAlgn="base">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energietransitie</a:t>
            </a:r>
          </a:p>
          <a:p>
            <a:pPr marL="171450" indent="-171450" fontAlgn="base">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circulariteit in gebouwen en processen</a:t>
            </a:r>
          </a:p>
          <a:p>
            <a:pPr marL="171450" indent="-171450" fontAlgn="base">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versterken van een duurzame en gezonde leefomgeving voor studenten en medewerkers</a:t>
            </a:r>
          </a:p>
          <a:p>
            <a:pPr fontAlgn="base"/>
            <a:endParaRPr lang="nl-NL" sz="1200" b="0" i="0" kern="1200" dirty="0">
              <a:solidFill>
                <a:schemeClr val="tx1"/>
              </a:solidFill>
              <a:effectLst/>
              <a:latin typeface="Merriweather" pitchFamily="2" charset="77"/>
              <a:ea typeface="+mn-ea"/>
              <a:cs typeface="+mn-cs"/>
            </a:endParaRPr>
          </a:p>
          <a:p>
            <a:pPr fontAlgn="base"/>
            <a:r>
              <a:rPr lang="nl-NL" sz="1200" b="0" i="0" kern="1200" dirty="0">
                <a:solidFill>
                  <a:schemeClr val="tx1"/>
                </a:solidFill>
                <a:effectLst/>
                <a:latin typeface="Merriweather" pitchFamily="2" charset="77"/>
                <a:ea typeface="+mn-ea"/>
                <a:cs typeface="+mn-cs"/>
              </a:rPr>
              <a:t>Zo bouwen we samen aan een toekomstbestendige academische gemeenschap, in lijn met de maatschappelijke verantwoordelijkheid die de Universiteit Leiden heeft.</a:t>
            </a:r>
          </a:p>
          <a:p>
            <a:endParaRPr lang="nl-NL" sz="1200" b="0" i="0" u="none" kern="1200" baseline="0" dirty="0">
              <a:solidFill>
                <a:schemeClr val="tx1"/>
              </a:solidFill>
              <a:effectLst/>
              <a:latin typeface="Merriweather" pitchFamily="2" charset="77"/>
              <a:ea typeface="+mn-ea"/>
              <a:cs typeface="+mn-cs"/>
            </a:endParaRPr>
          </a:p>
          <a:p>
            <a:r>
              <a:rPr lang="nl-NL" b="0" i="1" u="none" dirty="0"/>
              <a:t>https://www.universiteitleiden.nl/dossiers/de-duurzame-universiteit</a:t>
            </a:r>
          </a:p>
        </p:txBody>
      </p:sp>
      <p:sp>
        <p:nvSpPr>
          <p:cNvPr id="4" name="Tijdelijke aanduiding voor dianummer 3">
            <a:extLst>
              <a:ext uri="{FF2B5EF4-FFF2-40B4-BE49-F238E27FC236}">
                <a16:creationId xmlns:a16="http://schemas.microsoft.com/office/drawing/2014/main" id="{C8FE171E-B615-A451-7610-C0E4ECA90477}"/>
              </a:ext>
            </a:extLst>
          </p:cNvPr>
          <p:cNvSpPr>
            <a:spLocks noGrp="1"/>
          </p:cNvSpPr>
          <p:nvPr>
            <p:ph type="sldNum" sz="quarter" idx="5"/>
          </p:nvPr>
        </p:nvSpPr>
        <p:spPr/>
        <p:txBody>
          <a:bodyPr/>
          <a:lstStyle/>
          <a:p>
            <a:fld id="{637B80C8-3308-6C4F-B1C5-C23743646DBC}" type="slidenum">
              <a:rPr lang="nl-NL" smtClean="0"/>
              <a:pPr/>
              <a:t>15</a:t>
            </a:fld>
            <a:endParaRPr lang="nl-NL" dirty="0"/>
          </a:p>
        </p:txBody>
      </p:sp>
    </p:spTree>
    <p:extLst>
      <p:ext uri="{BB962C8B-B14F-4D97-AF65-F5344CB8AC3E}">
        <p14:creationId xmlns:p14="http://schemas.microsoft.com/office/powerpoint/2010/main" val="3948424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267BF-CAEE-1B05-7BBE-74ACA7CE059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AC6DBCB-80BB-2F10-CF20-7700AF1EEA3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3F6B0CB-0E95-00DE-3F9C-6182AA345D42}"/>
              </a:ext>
            </a:extLst>
          </p:cNvPr>
          <p:cNvSpPr>
            <a:spLocks noGrp="1"/>
          </p:cNvSpPr>
          <p:nvPr>
            <p:ph type="body" idx="1"/>
          </p:nvPr>
        </p:nvSpPr>
        <p:spPr/>
        <p:txBody>
          <a:bodyPr/>
          <a:lstStyle/>
          <a:p>
            <a:r>
              <a:rPr lang="nl-NL" sz="1200" b="0" i="0" kern="1200" dirty="0">
                <a:solidFill>
                  <a:schemeClr val="tx1"/>
                </a:solidFill>
                <a:effectLst/>
                <a:latin typeface="Merriweather" pitchFamily="2" charset="77"/>
                <a:ea typeface="+mn-ea"/>
                <a:cs typeface="+mn-cs"/>
              </a:rPr>
              <a:t>Diversiteit en inclusie zijn kernwaarden van de Universiteit Leiden. We willen een universiteit zijn waar iedereen zich welkom en gewaardeerd voelt, ongeacht achtergrond, geslacht, genderidentiteit, seksuele geaardheid, leeftijd, religie, culturele of </a:t>
            </a:r>
            <a:r>
              <a:rPr lang="nl-NL" sz="1200" b="0" i="0" kern="1200" dirty="0" err="1">
                <a:solidFill>
                  <a:schemeClr val="tx1"/>
                </a:solidFill>
                <a:effectLst/>
                <a:latin typeface="Merriweather" pitchFamily="2" charset="77"/>
                <a:ea typeface="+mn-ea"/>
                <a:cs typeface="+mn-cs"/>
              </a:rPr>
              <a:t>sociaal-economische</a:t>
            </a:r>
            <a:r>
              <a:rPr lang="nl-NL" sz="1200" b="0" i="0" kern="1200" dirty="0">
                <a:solidFill>
                  <a:schemeClr val="tx1"/>
                </a:solidFill>
                <a:effectLst/>
                <a:latin typeface="Merriweather" pitchFamily="2" charset="77"/>
                <a:ea typeface="+mn-ea"/>
                <a:cs typeface="+mn-cs"/>
              </a:rPr>
              <a:t> achtergrond of functiebeperking. </a:t>
            </a:r>
          </a:p>
          <a:p>
            <a:endParaRPr lang="nl-NL" sz="1200" b="0" i="0" kern="1200" dirty="0">
              <a:solidFill>
                <a:schemeClr val="tx1"/>
              </a:solidFill>
              <a:effectLst/>
              <a:latin typeface="Merriweather"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erriweather" pitchFamily="2" charset="77"/>
                <a:ea typeface="+mn-ea"/>
                <a:cs typeface="+mn-cs"/>
              </a:rPr>
              <a:t>In ons beleid is aandacht voor de instroom en doorstroom van medewerkers en studenten met een diverse achtergrond. Dit omvat onder meer bewustwording van (onbewuste) vooroordelen in wervings- en selectieprocessen. </a:t>
            </a:r>
            <a:r>
              <a:rPr lang="nl-NL" sz="1200" b="0" i="0" u="none" kern="1200" dirty="0">
                <a:solidFill>
                  <a:schemeClr val="tx1"/>
                </a:solidFill>
                <a:effectLst/>
                <a:latin typeface="Merriweather" pitchFamily="2" charset="77"/>
                <a:ea typeface="+mn-ea"/>
                <a:cs typeface="+mn-cs"/>
              </a:rPr>
              <a:t>De Universiteit Leiden streeft naar een evenwichtiger verdeling van wetenschappelijke functies tussen mannen en vrouwen. </a:t>
            </a:r>
            <a:br>
              <a:rPr lang="nl-NL" sz="1200" b="0" i="0" u="none" kern="1200" dirty="0">
                <a:solidFill>
                  <a:schemeClr val="tx1"/>
                </a:solidFill>
                <a:effectLst/>
                <a:latin typeface="Merriweather" pitchFamily="2" charset="77"/>
                <a:ea typeface="+mn-ea"/>
                <a:cs typeface="+mn-cs"/>
              </a:rPr>
            </a:br>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We streven naar toegankelijke gebouwen met de juiste faciliteiten voor al onze medewerkers en studenten, zoals genderneutrale toiletten, kolfruimtes en stilte- en gebedsruimtes. Er is extra aandacht en ondersteuning beschikbaar voor studenten die daar behoefte aan hebben, zoals studenten met een functiebeperking, internationale studenten, eerste generatie studenten. We streven ernaar om een inclusieve gemeenschap te zijn die alle studenten en medewerkers in staat stelt om zich gewaardeerd en gerespecteerd te voelen en zich volop te ontplooien. </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De universiteit en faculteiten organiseren diverse evenementen en bijeenkomsten, waaronder het j</a:t>
            </a:r>
            <a:r>
              <a:rPr lang="nl-NL" dirty="0">
                <a:solidFill>
                  <a:srgbClr val="0C2577"/>
                </a:solidFill>
              </a:rPr>
              <a:t>aarlijkse </a:t>
            </a:r>
            <a:r>
              <a:rPr lang="nl-NL" dirty="0" err="1"/>
              <a:t>Diversity</a:t>
            </a:r>
            <a:r>
              <a:rPr lang="nl-NL" dirty="0"/>
              <a:t> Symposium.</a:t>
            </a:r>
            <a:endParaRPr lang="nl-NL" sz="1200" b="0" i="0" kern="1200" dirty="0">
              <a:solidFill>
                <a:schemeClr val="tx1"/>
              </a:solidFill>
              <a:effectLst/>
              <a:latin typeface="Merriweather" pitchFamily="2" charset="77"/>
              <a:ea typeface="+mn-ea"/>
              <a:cs typeface="+mn-cs"/>
            </a:endParaRP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De universiteit biedt diverse workshops en trainingen over onbewuste vooroordelen (‘</a:t>
            </a:r>
            <a:r>
              <a:rPr lang="nl-NL" sz="1200" b="0" i="0" kern="1200" dirty="0" err="1">
                <a:solidFill>
                  <a:schemeClr val="tx1"/>
                </a:solidFill>
                <a:effectLst/>
                <a:latin typeface="Merriweather" pitchFamily="2" charset="77"/>
                <a:ea typeface="+mn-ea"/>
                <a:cs typeface="+mn-cs"/>
              </a:rPr>
              <a:t>unconscious</a:t>
            </a:r>
            <a:r>
              <a:rPr lang="nl-NL" sz="1200" b="0" i="0" kern="1200" dirty="0">
                <a:solidFill>
                  <a:schemeClr val="tx1"/>
                </a:solidFill>
                <a:effectLst/>
                <a:latin typeface="Merriweather" pitchFamily="2" charset="77"/>
                <a:ea typeface="+mn-ea"/>
                <a:cs typeface="+mn-cs"/>
              </a:rPr>
              <a:t> bias’) en inclusief leiderschap voor leidinggevenden en selectiecommissies. Er zijn programma's voor ondervertegenwoordigde groepen om hun carrièrekansen te verbeteren.</a:t>
            </a:r>
          </a:p>
        </p:txBody>
      </p:sp>
      <p:sp>
        <p:nvSpPr>
          <p:cNvPr id="4" name="Tijdelijke aanduiding voor dianummer 3">
            <a:extLst>
              <a:ext uri="{FF2B5EF4-FFF2-40B4-BE49-F238E27FC236}">
                <a16:creationId xmlns:a16="http://schemas.microsoft.com/office/drawing/2014/main" id="{816913B0-7966-5A60-C896-733C78CB0B4A}"/>
              </a:ext>
            </a:extLst>
          </p:cNvPr>
          <p:cNvSpPr>
            <a:spLocks noGrp="1"/>
          </p:cNvSpPr>
          <p:nvPr>
            <p:ph type="sldNum" sz="quarter" idx="5"/>
          </p:nvPr>
        </p:nvSpPr>
        <p:spPr/>
        <p:txBody>
          <a:bodyPr/>
          <a:lstStyle/>
          <a:p>
            <a:fld id="{637B80C8-3308-6C4F-B1C5-C23743646DBC}" type="slidenum">
              <a:rPr lang="nl-NL" smtClean="0"/>
              <a:pPr/>
              <a:t>16</a:t>
            </a:fld>
            <a:endParaRPr lang="nl-NL" dirty="0"/>
          </a:p>
        </p:txBody>
      </p:sp>
    </p:spTree>
    <p:extLst>
      <p:ext uri="{BB962C8B-B14F-4D97-AF65-F5344CB8AC3E}">
        <p14:creationId xmlns:p14="http://schemas.microsoft.com/office/powerpoint/2010/main" val="4277466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8CB4B-A269-8DFA-5A27-C3B8AEC830C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CCE75F8-9D25-D879-DE2E-B8531DDBD65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E06F0A4-A7C0-0FF5-456D-133D51DF639B}"/>
              </a:ext>
            </a:extLst>
          </p:cNvPr>
          <p:cNvSpPr>
            <a:spLocks noGrp="1"/>
          </p:cNvSpPr>
          <p:nvPr>
            <p:ph type="body" idx="1"/>
          </p:nvPr>
        </p:nvSpPr>
        <p:spPr/>
        <p:txBody>
          <a:bodyPr/>
          <a:lstStyle/>
          <a:p>
            <a:endParaRPr lang="en-US" dirty="0"/>
          </a:p>
        </p:txBody>
      </p:sp>
      <p:sp>
        <p:nvSpPr>
          <p:cNvPr id="4" name="Tijdelijke aanduiding voor dianummer 3">
            <a:extLst>
              <a:ext uri="{FF2B5EF4-FFF2-40B4-BE49-F238E27FC236}">
                <a16:creationId xmlns:a16="http://schemas.microsoft.com/office/drawing/2014/main" id="{8DD95D00-854A-6C12-BA62-866AF92CC880}"/>
              </a:ext>
            </a:extLst>
          </p:cNvPr>
          <p:cNvSpPr>
            <a:spLocks noGrp="1"/>
          </p:cNvSpPr>
          <p:nvPr>
            <p:ph type="sldNum" sz="quarter" idx="5"/>
          </p:nvPr>
        </p:nvSpPr>
        <p:spPr/>
        <p:txBody>
          <a:bodyPr/>
          <a:lstStyle/>
          <a:p>
            <a:fld id="{637B80C8-3308-6C4F-B1C5-C23743646DBC}" type="slidenum">
              <a:rPr lang="nl-NL" smtClean="0"/>
              <a:pPr/>
              <a:t>17</a:t>
            </a:fld>
            <a:endParaRPr lang="nl-NL" dirty="0"/>
          </a:p>
        </p:txBody>
      </p:sp>
    </p:spTree>
    <p:extLst>
      <p:ext uri="{BB962C8B-B14F-4D97-AF65-F5344CB8AC3E}">
        <p14:creationId xmlns:p14="http://schemas.microsoft.com/office/powerpoint/2010/main" val="2034468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654B2-2303-9E02-E8AC-2545F3C2303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1BF892-EAD9-868C-9601-04C92795CD4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13C76BE-E6DF-3AD1-2147-C99DE1686EB0}"/>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t>Enkele</a:t>
            </a:r>
            <a:r>
              <a:rPr lang="en-US" b="1" dirty="0"/>
              <a:t> </a:t>
            </a:r>
            <a:r>
              <a:rPr lang="en-US" b="1" dirty="0" err="1"/>
              <a:t>cijfers</a:t>
            </a:r>
            <a:r>
              <a:rPr lang="en-US" b="1" baseline="0" dirty="0"/>
              <a:t> over </a:t>
            </a:r>
            <a:r>
              <a:rPr lang="en-US" b="1" baseline="0" dirty="0" err="1"/>
              <a:t>ons</a:t>
            </a:r>
            <a:r>
              <a:rPr lang="en-US" b="1" baseline="0" dirty="0"/>
              <a:t> </a:t>
            </a:r>
            <a:r>
              <a:rPr lang="en-US" b="1" baseline="0" dirty="0" err="1"/>
              <a:t>onderzoek</a:t>
            </a: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err="1"/>
              <a:t>Cijfers</a:t>
            </a:r>
            <a:r>
              <a:rPr lang="en-US" b="0" i="1" baseline="0" dirty="0"/>
              <a:t> </a:t>
            </a:r>
            <a:r>
              <a:rPr lang="en-US" b="0" i="1" baseline="0" dirty="0" err="1"/>
              <a:t>afkomstig</a:t>
            </a:r>
            <a:r>
              <a:rPr lang="en-US" b="0" i="1" baseline="0" dirty="0"/>
              <a:t> </a:t>
            </a:r>
            <a:r>
              <a:rPr lang="en-US" b="0" i="1" baseline="0" dirty="0" err="1"/>
              <a:t>uit</a:t>
            </a:r>
            <a:r>
              <a:rPr lang="en-US" b="0" i="1" baseline="0" dirty="0"/>
              <a:t> </a:t>
            </a:r>
            <a:r>
              <a:rPr lang="en-US" b="0" i="1" baseline="0" dirty="0" err="1"/>
              <a:t>universitair</a:t>
            </a:r>
            <a:r>
              <a:rPr lang="en-US" b="0" i="1" baseline="0" dirty="0"/>
              <a:t> </a:t>
            </a:r>
            <a:r>
              <a:rPr lang="en-US" b="0" i="1" baseline="0" dirty="0" err="1"/>
              <a:t>jaarverslag</a:t>
            </a:r>
            <a:r>
              <a:rPr lang="en-US" b="0" i="1" baseline="0" dirty="0"/>
              <a:t> 2025</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a:p>
          <a:p>
            <a:r>
              <a:rPr lang="nl-NL" dirty="0"/>
              <a:t>De Universiteit Leiden hecht</a:t>
            </a:r>
            <a:r>
              <a:rPr lang="nl-NL" baseline="0" dirty="0"/>
              <a:t> groot belang aan (fundamenteel) onderzoek dat door nieuwsgierigheid wordt gedreven. Kwaliteit en excellentie zijn hierbij leidend. </a:t>
            </a:r>
            <a:r>
              <a:rPr lang="nl-NL" dirty="0"/>
              <a:t>Van de hoogleraren is 36 procent vrouw, dat is nog niet in evenwicht, maar vergeleken met andere Nederlandse universiteiten doen we het goed. De universiteit zet zich in om dit percentage te vergroten en meer goede vrouwen te benoemen.</a:t>
            </a:r>
          </a:p>
          <a:p>
            <a:endParaRPr lang="nl-NL" dirty="0"/>
          </a:p>
          <a:p>
            <a:r>
              <a:rPr lang="nl-NL" dirty="0"/>
              <a:t>Onderzoekers krijgen de ruimte en de middelen om te excelleren. Het aandeel van Leidse onderzoekers in de meest geciteerde publicaties</a:t>
            </a:r>
            <a:r>
              <a:rPr lang="nl-NL" baseline="0" dirty="0"/>
              <a:t> per jaar is relatief hoog en ligt boven het wereldgemiddelde.</a:t>
            </a:r>
          </a:p>
          <a:p>
            <a:endParaRPr lang="nl-NL" baseline="0" dirty="0"/>
          </a:p>
          <a:p>
            <a:r>
              <a:rPr lang="nl-NL" b="1" baseline="0" dirty="0"/>
              <a:t>Spinozapremies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Universiteit Leiden is </a:t>
            </a:r>
            <a:r>
              <a:rPr lang="en-US" dirty="0" err="1"/>
              <a:t>koploper</a:t>
            </a:r>
            <a:r>
              <a:rPr lang="en-US" dirty="0"/>
              <a:t>:</a:t>
            </a:r>
            <a:r>
              <a:rPr lang="en-US" baseline="0" dirty="0"/>
              <a:t> we </a:t>
            </a:r>
            <a:r>
              <a:rPr lang="en-US" baseline="0" dirty="0" err="1"/>
              <a:t>wonnen</a:t>
            </a:r>
            <a:r>
              <a:rPr lang="en-US" baseline="0" dirty="0"/>
              <a:t> tot nu toe 29 van de 113 </a:t>
            </a:r>
            <a:r>
              <a:rPr lang="en-US" baseline="0" dirty="0" err="1"/>
              <a:t>Spinozapremies</a:t>
            </a:r>
            <a:r>
              <a:rPr lang="en-US" baseline="0" dirty="0"/>
              <a:t> die </a:t>
            </a:r>
            <a:r>
              <a:rPr lang="en-US" baseline="0" dirty="0" err="1"/>
              <a:t>zijn</a:t>
            </a:r>
            <a:r>
              <a:rPr lang="en-US" baseline="0" dirty="0"/>
              <a:t> </a:t>
            </a:r>
            <a:r>
              <a:rPr lang="en-US" baseline="0" dirty="0" err="1"/>
              <a:t>uitgereikt</a:t>
            </a:r>
            <a:r>
              <a:rPr lang="en-US" baseline="0" dirty="0"/>
              <a:t> </a:t>
            </a:r>
            <a:r>
              <a:rPr lang="en-US" baseline="0" dirty="0" err="1"/>
              <a:t>sinds</a:t>
            </a:r>
            <a:r>
              <a:rPr lang="en-US" baseline="0" dirty="0"/>
              <a:t> 1995. De </a:t>
            </a:r>
            <a:r>
              <a:rPr lang="en-US" baseline="0" dirty="0" err="1"/>
              <a:t>Spinozapremie</a:t>
            </a:r>
            <a:r>
              <a:rPr lang="en-US" baseline="0" dirty="0"/>
              <a:t> is de </a:t>
            </a:r>
            <a:r>
              <a:rPr lang="en-US" baseline="0" dirty="0" err="1"/>
              <a:t>hoogste</a:t>
            </a:r>
            <a:r>
              <a:rPr lang="en-US" baseline="0" dirty="0"/>
              <a:t> </a:t>
            </a:r>
            <a:r>
              <a:rPr lang="en-US" baseline="0" dirty="0" err="1"/>
              <a:t>onderscheiding</a:t>
            </a:r>
            <a:r>
              <a:rPr lang="en-US" baseline="0" dirty="0"/>
              <a:t> in de </a:t>
            </a:r>
            <a:r>
              <a:rPr lang="en-US" baseline="0" dirty="0" err="1"/>
              <a:t>Nederlandse</a:t>
            </a:r>
            <a:r>
              <a:rPr lang="en-US" baseline="0" dirty="0"/>
              <a:t> </a:t>
            </a:r>
            <a:r>
              <a:rPr lang="en-US" baseline="0" dirty="0" err="1"/>
              <a:t>wetenschap</a:t>
            </a:r>
            <a:r>
              <a:rPr lang="en-US" baseline="0" dirty="0"/>
              <a:t>, van NWO.</a:t>
            </a:r>
          </a:p>
          <a:p>
            <a:endParaRPr lang="nl-NL" baseline="0" dirty="0"/>
          </a:p>
          <a:p>
            <a:pPr marL="0" indent="0">
              <a:buNone/>
            </a:pPr>
            <a:r>
              <a:rPr lang="nl-NL" b="1" dirty="0"/>
              <a:t>Verdeling ERC Grants</a:t>
            </a:r>
          </a:p>
          <a:p>
            <a:pPr marL="0" indent="0">
              <a:buNone/>
            </a:pPr>
            <a:endParaRPr lang="nl-NL" dirty="0"/>
          </a:p>
          <a:p>
            <a:r>
              <a:rPr lang="en-US" dirty="0"/>
              <a:t>Synergy 1</a:t>
            </a:r>
          </a:p>
          <a:p>
            <a:r>
              <a:rPr lang="en-US" dirty="0"/>
              <a:t>Proof of Concept 5</a:t>
            </a:r>
          </a:p>
          <a:p>
            <a:r>
              <a:rPr lang="en-US" dirty="0"/>
              <a:t>Advanced 4</a:t>
            </a:r>
          </a:p>
          <a:p>
            <a:r>
              <a:rPr lang="en-US" dirty="0"/>
              <a:t>Consolidator 2</a:t>
            </a:r>
          </a:p>
          <a:p>
            <a:r>
              <a:rPr lang="en-US" dirty="0"/>
              <a:t>Starting 3</a:t>
            </a:r>
          </a:p>
          <a:p>
            <a:pPr marL="0" indent="0">
              <a:buNone/>
            </a:pPr>
            <a:endParaRPr lang="nl-NL" dirty="0">
              <a:solidFill>
                <a:srgbClr val="B27F2A"/>
              </a:solidFill>
            </a:endParaRPr>
          </a:p>
          <a:p>
            <a:pPr marL="0" indent="0">
              <a:buNone/>
            </a:pPr>
            <a:r>
              <a:rPr lang="nl-NL" b="1" dirty="0">
                <a:solidFill>
                  <a:srgbClr val="B27F2A"/>
                </a:solidFill>
              </a:rPr>
              <a:t>Verdeling subsidies NWO-vernieuwingsimpuls</a:t>
            </a:r>
          </a:p>
          <a:p>
            <a:pPr marL="0" indent="0">
              <a:buNone/>
            </a:pPr>
            <a:endParaRPr lang="nl-NL" b="1" dirty="0">
              <a:solidFill>
                <a:srgbClr val="B27F2A"/>
              </a:solidFill>
            </a:endParaRPr>
          </a:p>
          <a:p>
            <a:r>
              <a:rPr lang="en-US" dirty="0"/>
              <a:t>Veni 18</a:t>
            </a:r>
          </a:p>
          <a:p>
            <a:r>
              <a:rPr lang="en-US" dirty="0"/>
              <a:t>Vidi 14</a:t>
            </a:r>
          </a:p>
          <a:p>
            <a:r>
              <a:rPr lang="en-US" dirty="0"/>
              <a:t>Vici 4</a:t>
            </a:r>
          </a:p>
          <a:p>
            <a:pPr marL="0" indent="0">
              <a:buNone/>
            </a:pPr>
            <a:endParaRPr lang="nl-NL" b="1" dirty="0">
              <a:solidFill>
                <a:srgbClr val="B27F2A"/>
              </a:solidFill>
            </a:endParaRPr>
          </a:p>
          <a:p>
            <a:endParaRPr lang="en-US" dirty="0"/>
          </a:p>
        </p:txBody>
      </p:sp>
      <p:sp>
        <p:nvSpPr>
          <p:cNvPr id="4" name="Tijdelijke aanduiding voor dianummer 3">
            <a:extLst>
              <a:ext uri="{FF2B5EF4-FFF2-40B4-BE49-F238E27FC236}">
                <a16:creationId xmlns:a16="http://schemas.microsoft.com/office/drawing/2014/main" id="{8AA437E8-5DB4-5BBF-866F-56AC8C543D1E}"/>
              </a:ext>
            </a:extLst>
          </p:cNvPr>
          <p:cNvSpPr>
            <a:spLocks noGrp="1"/>
          </p:cNvSpPr>
          <p:nvPr>
            <p:ph type="sldNum" sz="quarter" idx="5"/>
          </p:nvPr>
        </p:nvSpPr>
        <p:spPr/>
        <p:txBody>
          <a:bodyPr/>
          <a:lstStyle/>
          <a:p>
            <a:fld id="{637B80C8-3308-6C4F-B1C5-C23743646DBC}" type="slidenum">
              <a:rPr lang="nl-NL" smtClean="0"/>
              <a:pPr/>
              <a:t>18</a:t>
            </a:fld>
            <a:endParaRPr lang="nl-NL" dirty="0"/>
          </a:p>
        </p:txBody>
      </p:sp>
    </p:spTree>
    <p:extLst>
      <p:ext uri="{BB962C8B-B14F-4D97-AF65-F5344CB8AC3E}">
        <p14:creationId xmlns:p14="http://schemas.microsoft.com/office/powerpoint/2010/main" val="3711903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9B960-2E17-21F0-74BB-D62D15DD25C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BA47745-D509-7415-FD05-D0A0028A8F2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7866A7A-6244-682F-1A13-EAB025F70790}"/>
              </a:ext>
            </a:extLst>
          </p:cNvPr>
          <p:cNvSpPr>
            <a:spLocks noGrp="1"/>
          </p:cNvSpPr>
          <p:nvPr>
            <p:ph type="body" idx="1"/>
          </p:nvPr>
        </p:nvSpPr>
        <p:spPr/>
        <p:txBody>
          <a:bodyPr/>
          <a:lstStyle/>
          <a:p>
            <a:endParaRPr lang="nl-NL" sz="1200" b="0" i="0" kern="1200" dirty="0">
              <a:solidFill>
                <a:schemeClr val="tx1"/>
              </a:solidFill>
              <a:effectLst/>
              <a:latin typeface="Merriweather" pitchFamily="2" charset="77"/>
              <a:ea typeface="+mn-ea"/>
              <a:cs typeface="+mn-cs"/>
            </a:endParaRPr>
          </a:p>
          <a:p>
            <a:r>
              <a:rPr lang="nl-NL" sz="1200" b="1" i="0" kern="1200" dirty="0">
                <a:solidFill>
                  <a:schemeClr val="tx1"/>
                </a:solidFill>
                <a:effectLst/>
                <a:latin typeface="Merriweather" pitchFamily="2" charset="77"/>
                <a:ea typeface="+mn-ea"/>
                <a:cs typeface="+mn-cs"/>
              </a:rPr>
              <a:t>Mono-, </a:t>
            </a:r>
            <a:r>
              <a:rPr lang="nl-NL" sz="1200" b="1" i="0" kern="1200" dirty="0" err="1">
                <a:solidFill>
                  <a:schemeClr val="tx1"/>
                </a:solidFill>
                <a:effectLst/>
                <a:latin typeface="Merriweather" pitchFamily="2" charset="77"/>
                <a:ea typeface="+mn-ea"/>
                <a:cs typeface="+mn-cs"/>
              </a:rPr>
              <a:t>multi</a:t>
            </a:r>
            <a:r>
              <a:rPr lang="nl-NL" sz="1200" b="1" i="0" kern="1200" dirty="0">
                <a:solidFill>
                  <a:schemeClr val="tx1"/>
                </a:solidFill>
                <a:effectLst/>
                <a:latin typeface="Merriweather" pitchFamily="2" charset="77"/>
                <a:ea typeface="+mn-ea"/>
                <a:cs typeface="+mn-cs"/>
              </a:rPr>
              <a:t>- en interdisciplinaire opleidingen</a:t>
            </a:r>
          </a:p>
          <a:p>
            <a:r>
              <a:rPr lang="nl-NL" sz="1200" b="0" i="0" kern="1200" dirty="0">
                <a:solidFill>
                  <a:schemeClr val="tx1"/>
                </a:solidFill>
                <a:effectLst/>
                <a:latin typeface="Merriweather" pitchFamily="2" charset="77"/>
                <a:ea typeface="+mn-ea"/>
                <a:cs typeface="+mn-cs"/>
              </a:rPr>
              <a:t>We bieden een breed palet van mono-, </a:t>
            </a:r>
            <a:r>
              <a:rPr lang="nl-NL" sz="1200" b="0" i="0" kern="1200" dirty="0" err="1">
                <a:solidFill>
                  <a:schemeClr val="tx1"/>
                </a:solidFill>
                <a:effectLst/>
                <a:latin typeface="Merriweather" pitchFamily="2" charset="77"/>
                <a:ea typeface="+mn-ea"/>
                <a:cs typeface="+mn-cs"/>
              </a:rPr>
              <a:t>multi</a:t>
            </a:r>
            <a:r>
              <a:rPr lang="nl-NL" sz="1200" b="0" i="0" kern="1200" dirty="0">
                <a:solidFill>
                  <a:schemeClr val="tx1"/>
                </a:solidFill>
                <a:effectLst/>
                <a:latin typeface="Merriweather" pitchFamily="2" charset="77"/>
                <a:ea typeface="+mn-ea"/>
                <a:cs typeface="+mn-cs"/>
              </a:rPr>
              <a:t>- en interdisciplinaire opleidingen. Onze minoropleidingen geven studenten de kans geven een </a:t>
            </a:r>
            <a:r>
              <a:rPr lang="nl-NL" sz="1200" b="0" i="0" kern="1200" dirty="0" err="1">
                <a:solidFill>
                  <a:schemeClr val="tx1"/>
                </a:solidFill>
                <a:effectLst/>
                <a:latin typeface="Merriweather" pitchFamily="2" charset="77"/>
                <a:ea typeface="+mn-ea"/>
                <a:cs typeface="+mn-cs"/>
              </a:rPr>
              <a:t>multi-disciplinair</a:t>
            </a:r>
            <a:r>
              <a:rPr lang="nl-NL" sz="1200" b="0" i="0" kern="1200" dirty="0">
                <a:solidFill>
                  <a:schemeClr val="tx1"/>
                </a:solidFill>
                <a:effectLst/>
                <a:latin typeface="Merriweather" pitchFamily="2" charset="77"/>
                <a:ea typeface="+mn-ea"/>
                <a:cs typeface="+mn-cs"/>
              </a:rPr>
              <a:t> profiel te ontwikkelen. Nieuwe opleidingen hebben vaak een sterk interdisciplinair karakter.</a:t>
            </a:r>
          </a:p>
          <a:p>
            <a:endParaRPr lang="nl-NL" sz="1200" b="0" i="0" kern="1200" dirty="0">
              <a:solidFill>
                <a:schemeClr val="tx1"/>
              </a:solidFill>
              <a:effectLst/>
              <a:latin typeface="Merriweather" pitchFamily="2" charset="77"/>
              <a:ea typeface="+mn-ea"/>
              <a:cs typeface="+mn-cs"/>
            </a:endParaRPr>
          </a:p>
          <a:p>
            <a:pPr rtl="0"/>
            <a:r>
              <a:rPr lang="nl-NL" sz="1200" b="1" i="0" u="none" strike="noStrike" kern="1200" baseline="0" dirty="0">
                <a:solidFill>
                  <a:schemeClr val="tx1"/>
                </a:solidFill>
                <a:latin typeface="Merriweather" pitchFamily="2" charset="77"/>
                <a:ea typeface="+mn-ea"/>
                <a:cs typeface="+mn-cs"/>
              </a:rPr>
              <a:t>Internationaal</a:t>
            </a:r>
          </a:p>
          <a:p>
            <a:pPr rtl="0"/>
            <a:r>
              <a:rPr lang="nl-NL" sz="1200" b="0" i="0" u="none" strike="noStrike" kern="1200" baseline="0" dirty="0">
                <a:solidFill>
                  <a:schemeClr val="tx1"/>
                </a:solidFill>
                <a:latin typeface="Merriweather" pitchFamily="2" charset="77"/>
                <a:ea typeface="+mn-ea"/>
                <a:cs typeface="+mn-cs"/>
              </a:rPr>
              <a:t>De masteropleidingen zijn in principe Engelstalig. De universiteit heeft 16 Engelstalige bacheloropleidingen ( o.a. </a:t>
            </a:r>
            <a:r>
              <a:rPr lang="nl-NL" sz="1200" b="0" i="0" u="none" strike="noStrike" kern="1200" baseline="0" dirty="0" err="1">
                <a:solidFill>
                  <a:schemeClr val="tx1"/>
                </a:solidFill>
                <a:latin typeface="Merriweather" pitchFamily="2" charset="77"/>
                <a:ea typeface="+mn-ea"/>
                <a:cs typeface="+mn-cs"/>
              </a:rPr>
              <a:t>Psychology</a:t>
            </a:r>
            <a:r>
              <a:rPr lang="nl-NL" sz="1200" b="0" i="0" u="none" strike="noStrike" kern="1200" baseline="0" dirty="0">
                <a:solidFill>
                  <a:schemeClr val="tx1"/>
                </a:solidFill>
                <a:latin typeface="Merriweather" pitchFamily="2" charset="77"/>
                <a:ea typeface="+mn-ea"/>
                <a:cs typeface="+mn-cs"/>
              </a:rPr>
              <a:t>, </a:t>
            </a:r>
            <a:r>
              <a:rPr lang="nl-NL" sz="1200" b="0" i="0" u="none" strike="noStrike" kern="1200" baseline="0" dirty="0" err="1">
                <a:solidFill>
                  <a:schemeClr val="tx1"/>
                </a:solidFill>
                <a:latin typeface="Merriweather" pitchFamily="2" charset="77"/>
                <a:ea typeface="+mn-ea"/>
                <a:cs typeface="+mn-cs"/>
              </a:rPr>
              <a:t>Archaeology</a:t>
            </a:r>
            <a:r>
              <a:rPr lang="nl-NL" sz="1200" b="0" i="0" u="none" strike="noStrike" kern="1200" baseline="0" dirty="0">
                <a:solidFill>
                  <a:schemeClr val="tx1"/>
                </a:solidFill>
                <a:latin typeface="Merriweather" pitchFamily="2" charset="77"/>
                <a:ea typeface="+mn-ea"/>
                <a:cs typeface="+mn-cs"/>
              </a:rPr>
              <a:t>, </a:t>
            </a:r>
            <a:r>
              <a:rPr lang="nl-NL" sz="1200" b="0" i="0" u="none" strike="noStrike" kern="1200" baseline="0" dirty="0" err="1">
                <a:solidFill>
                  <a:schemeClr val="tx1"/>
                </a:solidFill>
                <a:latin typeface="Merriweather" pitchFamily="2" charset="77"/>
                <a:ea typeface="+mn-ea"/>
                <a:cs typeface="+mn-cs"/>
              </a:rPr>
              <a:t>Liberal</a:t>
            </a:r>
            <a:r>
              <a:rPr lang="nl-NL" sz="1200" b="0" i="0" u="none" strike="noStrike" kern="1200" baseline="0" dirty="0">
                <a:solidFill>
                  <a:schemeClr val="tx1"/>
                </a:solidFill>
                <a:latin typeface="Merriweather" pitchFamily="2" charset="77"/>
                <a:ea typeface="+mn-ea"/>
                <a:cs typeface="+mn-cs"/>
              </a:rPr>
              <a:t> Arts and Sciences, International Studies). </a:t>
            </a:r>
          </a:p>
          <a:p>
            <a:pPr rtl="0"/>
            <a:endParaRPr lang="nl-NL" sz="1200" b="0" i="0" u="none" strike="noStrike" kern="1200" baseline="0" dirty="0">
              <a:solidFill>
                <a:schemeClr val="tx1"/>
              </a:solidFill>
              <a:latin typeface="Merriweather" pitchFamily="2" charset="77"/>
              <a:ea typeface="+mn-ea"/>
              <a:cs typeface="+mn-cs"/>
            </a:endParaRPr>
          </a:p>
          <a:p>
            <a:pPr rtl="0"/>
            <a:r>
              <a:rPr lang="nl-NL" sz="1200" b="1" i="0" u="none" strike="noStrike" kern="1200" baseline="0" dirty="0">
                <a:solidFill>
                  <a:schemeClr val="tx1"/>
                </a:solidFill>
                <a:latin typeface="Merriweather" pitchFamily="2" charset="77"/>
                <a:ea typeface="+mn-ea"/>
                <a:cs typeface="+mn-cs"/>
              </a:rPr>
              <a:t>Docenten</a:t>
            </a:r>
          </a:p>
          <a:p>
            <a:pPr rtl="0"/>
            <a:r>
              <a:rPr lang="nl-NL" sz="1200" b="0" i="0" u="none" strike="noStrike" kern="1200" baseline="0" dirty="0">
                <a:solidFill>
                  <a:schemeClr val="tx1"/>
                </a:solidFill>
                <a:latin typeface="Merriweather" pitchFamily="2" charset="77"/>
                <a:ea typeface="+mn-ea"/>
                <a:cs typeface="+mn-cs"/>
              </a:rPr>
              <a:t>De universiteit hecht aan inspirerende docenten, die hun studenten betrekken bij hun onderzoek. De universiteit waardeert en stimuleert vernieuwende docenten, onder meer in haar Leiden Teachers Academy, een denktank waarin docenten hun innovatieve onderwijservaringen uitwisselen.</a:t>
            </a:r>
          </a:p>
          <a:p>
            <a:pPr rtl="0"/>
            <a:endParaRPr lang="nl-NL" sz="1200" b="0" i="0" u="none" strike="noStrike" kern="1200" baseline="0" dirty="0">
              <a:solidFill>
                <a:schemeClr val="tx1"/>
              </a:solidFill>
              <a:latin typeface="Merriweather" pitchFamily="2" charset="77"/>
              <a:ea typeface="+mn-ea"/>
              <a:cs typeface="+mn-cs"/>
            </a:endParaRPr>
          </a:p>
          <a:p>
            <a:pPr rtl="0"/>
            <a:endParaRPr lang="nl-NL" sz="1200" b="0" i="0" u="none" strike="noStrike" kern="1200" baseline="0" dirty="0">
              <a:solidFill>
                <a:schemeClr val="tx1"/>
              </a:solidFill>
              <a:latin typeface="Merriweather" pitchFamily="2" charset="77"/>
              <a:ea typeface="+mn-ea"/>
              <a:cs typeface="+mn-cs"/>
            </a:endParaRPr>
          </a:p>
          <a:p>
            <a:pPr rtl="0"/>
            <a:r>
              <a:rPr lang="nl-NL" sz="1200" b="0" i="0" u="none" strike="noStrike" kern="1200" baseline="0" dirty="0">
                <a:solidFill>
                  <a:schemeClr val="tx1"/>
                </a:solidFill>
                <a:latin typeface="Merriweather" pitchFamily="2" charset="77"/>
                <a:ea typeface="+mn-ea"/>
                <a:cs typeface="+mn-cs"/>
              </a:rPr>
              <a:t>https://www.universiteitleiden.nl/onderwijs</a:t>
            </a:r>
          </a:p>
          <a:p>
            <a:pPr rtl="0"/>
            <a:r>
              <a:rPr lang="nl-NL" sz="1200" b="0" i="0" u="none" strike="noStrike" kern="1200" baseline="0" dirty="0">
                <a:solidFill>
                  <a:schemeClr val="tx1"/>
                </a:solidFill>
                <a:latin typeface="Merriweather" pitchFamily="2" charset="77"/>
                <a:ea typeface="+mn-ea"/>
                <a:cs typeface="+mn-cs"/>
              </a:rPr>
              <a:t>https://www.universiteitleiden.nl/jaarverslag</a:t>
            </a:r>
          </a:p>
          <a:p>
            <a:endParaRPr lang="en-US" dirty="0"/>
          </a:p>
        </p:txBody>
      </p:sp>
      <p:sp>
        <p:nvSpPr>
          <p:cNvPr id="4" name="Tijdelijke aanduiding voor dianummer 3">
            <a:extLst>
              <a:ext uri="{FF2B5EF4-FFF2-40B4-BE49-F238E27FC236}">
                <a16:creationId xmlns:a16="http://schemas.microsoft.com/office/drawing/2014/main" id="{4FAFA7ED-C7E1-0980-3AD3-DA66F7BCF221}"/>
              </a:ext>
            </a:extLst>
          </p:cNvPr>
          <p:cNvSpPr>
            <a:spLocks noGrp="1"/>
          </p:cNvSpPr>
          <p:nvPr>
            <p:ph type="sldNum" sz="quarter" idx="5"/>
          </p:nvPr>
        </p:nvSpPr>
        <p:spPr/>
        <p:txBody>
          <a:bodyPr/>
          <a:lstStyle/>
          <a:p>
            <a:fld id="{637B80C8-3308-6C4F-B1C5-C23743646DBC}" type="slidenum">
              <a:rPr lang="nl-NL" smtClean="0"/>
              <a:pPr/>
              <a:t>19</a:t>
            </a:fld>
            <a:endParaRPr lang="nl-NL" dirty="0"/>
          </a:p>
        </p:txBody>
      </p:sp>
    </p:spTree>
    <p:extLst>
      <p:ext uri="{BB962C8B-B14F-4D97-AF65-F5344CB8AC3E}">
        <p14:creationId xmlns:p14="http://schemas.microsoft.com/office/powerpoint/2010/main" val="1958174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erriweather" pitchFamily="2" charset="77"/>
                <a:ea typeface="+mn-ea"/>
                <a:cs typeface="+mn-cs"/>
              </a:rPr>
              <a:t>Universiteit</a:t>
            </a:r>
            <a:r>
              <a:rPr lang="en-US" sz="1200" b="0" i="0" kern="1200" baseline="0" dirty="0">
                <a:solidFill>
                  <a:schemeClr val="tx1"/>
                </a:solidFill>
                <a:effectLst/>
                <a:latin typeface="Merriweather" pitchFamily="2" charset="77"/>
                <a:ea typeface="+mn-ea"/>
                <a:cs typeface="+mn-cs"/>
              </a:rPr>
              <a:t> Leiden is al </a:t>
            </a:r>
            <a:r>
              <a:rPr lang="en-US" sz="1200" b="0" i="0" kern="1200" baseline="0" dirty="0" err="1">
                <a:solidFill>
                  <a:schemeClr val="tx1"/>
                </a:solidFill>
                <a:effectLst/>
                <a:latin typeface="Merriweather" pitchFamily="2" charset="77"/>
                <a:ea typeface="+mn-ea"/>
                <a:cs typeface="+mn-cs"/>
              </a:rPr>
              <a:t>eeuwenlang</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verbonden</a:t>
            </a:r>
            <a:r>
              <a:rPr lang="en-US" sz="1200" b="0" i="0" kern="1200" baseline="0" dirty="0">
                <a:solidFill>
                  <a:schemeClr val="tx1"/>
                </a:solidFill>
                <a:effectLst/>
                <a:latin typeface="Merriweather" pitchFamily="2" charset="77"/>
                <a:ea typeface="+mn-ea"/>
                <a:cs typeface="+mn-cs"/>
              </a:rPr>
              <a:t> met Huis van </a:t>
            </a:r>
            <a:r>
              <a:rPr lang="en-US" sz="1200" b="0" i="0" kern="1200" baseline="0" dirty="0" err="1">
                <a:solidFill>
                  <a:schemeClr val="tx1"/>
                </a:solidFill>
                <a:effectLst/>
                <a:latin typeface="Merriweather" pitchFamily="2" charset="77"/>
                <a:ea typeface="+mn-ea"/>
                <a:cs typeface="+mn-cs"/>
              </a:rPr>
              <a:t>Oranje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gesticht</a:t>
            </a:r>
            <a:r>
              <a:rPr lang="en-US" sz="1200" b="0" i="0" kern="1200" baseline="0" dirty="0">
                <a:solidFill>
                  <a:schemeClr val="tx1"/>
                </a:solidFill>
                <a:effectLst/>
                <a:latin typeface="Merriweather" pitchFamily="2" charset="77"/>
                <a:ea typeface="+mn-ea"/>
                <a:cs typeface="+mn-cs"/>
              </a:rPr>
              <a:t> door </a:t>
            </a:r>
            <a:r>
              <a:rPr lang="en-US" sz="1200" b="1" i="0" kern="1200" baseline="0" dirty="0">
                <a:solidFill>
                  <a:schemeClr val="tx1"/>
                </a:solidFill>
                <a:effectLst/>
                <a:latin typeface="Merriweather" pitchFamily="2" charset="77"/>
                <a:ea typeface="+mn-ea"/>
                <a:cs typeface="+mn-cs"/>
              </a:rPr>
              <a:t>Willem van </a:t>
            </a:r>
            <a:r>
              <a:rPr lang="en-US" sz="1200" b="1" i="0" kern="1200" baseline="0" dirty="0" err="1">
                <a:solidFill>
                  <a:schemeClr val="tx1"/>
                </a:solidFill>
                <a:effectLst/>
                <a:latin typeface="Merriweather" pitchFamily="2" charset="77"/>
                <a:ea typeface="+mn-ea"/>
                <a:cs typeface="+mn-cs"/>
              </a:rPr>
              <a:t>Oranje</a:t>
            </a:r>
            <a:r>
              <a:rPr lang="en-US" sz="1200" b="0" i="0" kern="1200" baseline="0" dirty="0">
                <a:solidFill>
                  <a:schemeClr val="tx1"/>
                </a:solidFill>
                <a:effectLst/>
                <a:latin typeface="Merriweather" pitchFamily="2" charset="77"/>
                <a:ea typeface="+mn-ea"/>
                <a:cs typeface="+mn-cs"/>
              </a:rPr>
              <a:t>. De </a:t>
            </a:r>
            <a:r>
              <a:rPr lang="en-US" sz="1200" b="0" i="0" kern="1200" baseline="0" dirty="0" err="1">
                <a:solidFill>
                  <a:schemeClr val="tx1"/>
                </a:solidFill>
                <a:effectLst/>
                <a:latin typeface="Merriweather" pitchFamily="2" charset="77"/>
                <a:ea typeface="+mn-ea"/>
                <a:cs typeface="+mn-cs"/>
              </a:rPr>
              <a:t>legende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gaat</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dat</a:t>
            </a:r>
            <a:r>
              <a:rPr lang="en-US" sz="1200" b="0" i="0" kern="1200" baseline="0" dirty="0">
                <a:solidFill>
                  <a:schemeClr val="tx1"/>
                </a:solidFill>
                <a:effectLst/>
                <a:latin typeface="Merriweather" pitchFamily="2" charset="77"/>
                <a:ea typeface="+mn-ea"/>
                <a:cs typeface="+mn-cs"/>
              </a:rPr>
              <a:t> de </a:t>
            </a:r>
            <a:r>
              <a:rPr lang="en-US" sz="1200" b="0" i="0" kern="1200" baseline="0" dirty="0" err="1">
                <a:solidFill>
                  <a:schemeClr val="tx1"/>
                </a:solidFill>
                <a:effectLst/>
                <a:latin typeface="Merriweather" pitchFamily="2" charset="77"/>
                <a:ea typeface="+mn-ea"/>
                <a:cs typeface="+mn-cs"/>
              </a:rPr>
              <a:t>Leidse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bevolking</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mocht</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kiezen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belastingvrijheid</a:t>
            </a:r>
            <a:r>
              <a:rPr lang="en-US" sz="1200" b="0" i="0" kern="1200" baseline="0" dirty="0">
                <a:solidFill>
                  <a:schemeClr val="tx1"/>
                </a:solidFill>
                <a:effectLst/>
                <a:latin typeface="Merriweather" pitchFamily="2" charset="77"/>
                <a:ea typeface="+mn-ea"/>
                <a:cs typeface="+mn-cs"/>
              </a:rPr>
              <a:t> of </a:t>
            </a:r>
            <a:r>
              <a:rPr lang="en-US" sz="1200" b="0" i="0" kern="1200" baseline="0" dirty="0" err="1">
                <a:solidFill>
                  <a:schemeClr val="tx1"/>
                </a:solidFill>
                <a:effectLst/>
                <a:latin typeface="Merriweather" pitchFamily="2" charset="77"/>
                <a:ea typeface="+mn-ea"/>
                <a:cs typeface="+mn-cs"/>
              </a:rPr>
              <a:t>een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universiteit</a:t>
            </a:r>
            <a:r>
              <a:rPr lang="en-US" sz="1200" b="0" i="0" kern="1200" baseline="0" dirty="0">
                <a:solidFill>
                  <a:schemeClr val="tx1"/>
                </a:solidFill>
                <a:effectLst/>
                <a:latin typeface="Merriweather" pitchFamily="2" charset="77"/>
                <a:ea typeface="+mn-ea"/>
                <a:cs typeface="+mn-cs"/>
              </a:rPr>
              <a:t>. In </a:t>
            </a:r>
            <a:r>
              <a:rPr lang="en-US" sz="1200" b="0" i="0" kern="1200" baseline="0" dirty="0" err="1">
                <a:solidFill>
                  <a:schemeClr val="tx1"/>
                </a:solidFill>
                <a:effectLst/>
                <a:latin typeface="Merriweather" pitchFamily="2" charset="77"/>
                <a:ea typeface="+mn-ea"/>
                <a:cs typeface="+mn-cs"/>
              </a:rPr>
              <a:t>ons</a:t>
            </a:r>
            <a:r>
              <a:rPr lang="en-US" sz="1200" b="0" i="0" kern="1200" baseline="0" dirty="0">
                <a:solidFill>
                  <a:schemeClr val="tx1"/>
                </a:solidFill>
                <a:effectLst/>
                <a:latin typeface="Merriweather" pitchFamily="2" charset="77"/>
                <a:ea typeface="+mn-ea"/>
                <a:cs typeface="+mn-cs"/>
              </a:rPr>
              <a:t> </a:t>
            </a:r>
            <a:r>
              <a:rPr lang="en-US" sz="1200" b="1" i="0" kern="1200" baseline="0" dirty="0">
                <a:solidFill>
                  <a:schemeClr val="tx1"/>
                </a:solidFill>
                <a:effectLst/>
                <a:latin typeface="Merriweather" pitchFamily="2" charset="77"/>
                <a:ea typeface="+mn-ea"/>
                <a:cs typeface="+mn-cs"/>
              </a:rPr>
              <a:t>logo</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staat</a:t>
            </a:r>
            <a:r>
              <a:rPr lang="en-US" sz="1200" b="0" i="0" kern="1200" baseline="0" dirty="0">
                <a:solidFill>
                  <a:schemeClr val="tx1"/>
                </a:solidFill>
                <a:effectLst/>
                <a:latin typeface="Merriweather" pitchFamily="2" charset="77"/>
                <a:ea typeface="+mn-ea"/>
                <a:cs typeface="+mn-cs"/>
              </a:rPr>
              <a:t> </a:t>
            </a:r>
            <a:r>
              <a:rPr lang="en-US" sz="1200" b="1" i="0" kern="1200" baseline="0" dirty="0">
                <a:solidFill>
                  <a:schemeClr val="tx1"/>
                </a:solidFill>
                <a:effectLst/>
                <a:latin typeface="Merriweather" pitchFamily="2" charset="77"/>
                <a:ea typeface="+mn-ea"/>
                <a:cs typeface="+mn-cs"/>
              </a:rPr>
              <a:t>Minerva</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godin</a:t>
            </a:r>
            <a:r>
              <a:rPr lang="en-US" sz="1200" b="0" i="0" kern="1200" baseline="0" dirty="0">
                <a:solidFill>
                  <a:schemeClr val="tx1"/>
                </a:solidFill>
                <a:effectLst/>
                <a:latin typeface="Merriweather" pitchFamily="2" charset="77"/>
                <a:ea typeface="+mn-ea"/>
                <a:cs typeface="+mn-cs"/>
              </a:rPr>
              <a:t> van de </a:t>
            </a:r>
            <a:r>
              <a:rPr lang="en-US" sz="1200" b="0" i="0" kern="1200" baseline="0" dirty="0" err="1">
                <a:solidFill>
                  <a:schemeClr val="tx1"/>
                </a:solidFill>
                <a:effectLst/>
                <a:latin typeface="Merriweather" pitchFamily="2" charset="77"/>
                <a:ea typeface="+mn-ea"/>
                <a:cs typeface="+mn-cs"/>
              </a:rPr>
              <a:t>wijsheid</a:t>
            </a:r>
            <a:r>
              <a:rPr lang="en-US" sz="1200" b="0" i="0" kern="1200" baseline="0" dirty="0">
                <a:solidFill>
                  <a:schemeClr val="tx1"/>
                </a:solidFill>
                <a:effectLst/>
                <a:latin typeface="Merriweather" pitchFamily="2" charset="77"/>
                <a:ea typeface="+mn-ea"/>
                <a:cs typeface="+mn-cs"/>
              </a:rPr>
              <a:t>, met </a:t>
            </a:r>
            <a:r>
              <a:rPr lang="en-US" sz="1200" b="0" i="0" kern="1200" baseline="0" dirty="0" err="1">
                <a:solidFill>
                  <a:schemeClr val="tx1"/>
                </a:solidFill>
                <a:effectLst/>
                <a:latin typeface="Merriweather" pitchFamily="2" charset="77"/>
                <a:ea typeface="+mn-ea"/>
                <a:cs typeface="+mn-cs"/>
              </a:rPr>
              <a:t>een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schild</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een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boek</a:t>
            </a:r>
            <a:r>
              <a:rPr lang="en-US" sz="1200" b="0" i="0" kern="1200" baseline="0" dirty="0">
                <a:solidFill>
                  <a:schemeClr val="tx1"/>
                </a:solidFill>
                <a:effectLst/>
                <a:latin typeface="Merriweather" pitchFamily="2" charset="77"/>
                <a:ea typeface="+mn-ea"/>
                <a:cs typeface="+mn-cs"/>
              </a:rPr>
              <a:t>. Hier op de </a:t>
            </a:r>
            <a:r>
              <a:rPr lang="en-US" sz="1200" b="0" i="0" kern="1200" baseline="0" dirty="0" err="1">
                <a:solidFill>
                  <a:schemeClr val="tx1"/>
                </a:solidFill>
                <a:effectLst/>
                <a:latin typeface="Merriweather" pitchFamily="2" charset="77"/>
                <a:ea typeface="+mn-ea"/>
                <a:cs typeface="+mn-cs"/>
              </a:rPr>
              <a:t>foto</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ziet</a:t>
            </a:r>
            <a:r>
              <a:rPr lang="en-US" sz="1200" b="0" i="0" kern="1200" baseline="0" dirty="0">
                <a:solidFill>
                  <a:schemeClr val="tx1"/>
                </a:solidFill>
                <a:effectLst/>
                <a:latin typeface="Merriweather" pitchFamily="2" charset="77"/>
                <a:ea typeface="+mn-ea"/>
                <a:cs typeface="+mn-cs"/>
              </a:rPr>
              <a:t> u Minerva </a:t>
            </a:r>
            <a:r>
              <a:rPr lang="en-US" sz="1200" b="0" i="0" kern="1200" baseline="0" dirty="0" err="1">
                <a:solidFill>
                  <a:schemeClr val="tx1"/>
                </a:solidFill>
                <a:effectLst/>
                <a:latin typeface="Merriweather" pitchFamily="2" charset="77"/>
                <a:ea typeface="+mn-ea"/>
                <a:cs typeface="+mn-cs"/>
              </a:rPr>
              <a:t>verbeeld</a:t>
            </a:r>
            <a:r>
              <a:rPr lang="en-US" sz="1200" b="0" i="0" kern="1200" baseline="0" dirty="0">
                <a:solidFill>
                  <a:schemeClr val="tx1"/>
                </a:solidFill>
                <a:effectLst/>
                <a:latin typeface="Merriweather" pitchFamily="2" charset="77"/>
                <a:ea typeface="+mn-ea"/>
                <a:cs typeface="+mn-cs"/>
              </a:rPr>
              <a:t> door </a:t>
            </a:r>
            <a:r>
              <a:rPr lang="en-US" sz="1200" b="0" i="0" kern="1200" baseline="0" dirty="0" err="1">
                <a:solidFill>
                  <a:schemeClr val="tx1"/>
                </a:solidFill>
                <a:effectLst/>
                <a:latin typeface="Merriweather" pitchFamily="2" charset="77"/>
                <a:ea typeface="+mn-ea"/>
                <a:cs typeface="+mn-cs"/>
              </a:rPr>
              <a:t>fotograaf</a:t>
            </a:r>
            <a:r>
              <a:rPr lang="en-US" sz="1200" b="0" i="0" kern="1200" baseline="0" dirty="0">
                <a:solidFill>
                  <a:schemeClr val="tx1"/>
                </a:solidFill>
                <a:effectLst/>
                <a:latin typeface="Merriweather" pitchFamily="2" charset="77"/>
                <a:ea typeface="+mn-ea"/>
                <a:cs typeface="+mn-cs"/>
              </a:rPr>
              <a:t> Erwin Olaf. (</a:t>
            </a:r>
            <a:r>
              <a:rPr lang="en-US" sz="1200" b="0" i="1" kern="1200" baseline="0" dirty="0">
                <a:solidFill>
                  <a:schemeClr val="tx1"/>
                </a:solidFill>
                <a:effectLst/>
                <a:latin typeface="Merriweather" pitchFamily="2" charset="77"/>
                <a:ea typeface="+mn-ea"/>
                <a:cs typeface="+mn-cs"/>
              </a:rPr>
              <a:t>https://www.universiteitleiden.nl/over-ons/profiel/historie</a:t>
            </a:r>
            <a:r>
              <a:rPr lang="en-US" sz="1200" b="0" i="0" kern="1200" baseline="0" dirty="0">
                <a:solidFill>
                  <a:schemeClr val="tx1"/>
                </a:solidFill>
                <a:effectLst/>
                <a:latin typeface="Merriweather" pitchFamily="2" charset="77"/>
                <a:ea typeface="+mn-ea"/>
                <a:cs typeface="+mn-cs"/>
              </a:rPr>
              <a:t>)</a:t>
            </a:r>
            <a:endParaRPr lang="nl-NL" sz="1200" b="0" i="0" kern="1200" dirty="0">
              <a:solidFill>
                <a:schemeClr val="tx1"/>
              </a:solidFill>
              <a:effectLst/>
              <a:latin typeface="Merriweather" pitchFamily="2" charset="77"/>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kern="1200" baseline="0" dirty="0">
                <a:solidFill>
                  <a:schemeClr val="tx1"/>
                </a:solidFill>
                <a:effectLst/>
                <a:latin typeface="Merriweather" pitchFamily="2" charset="77"/>
                <a:ea typeface="+mn-ea"/>
                <a:cs typeface="+mn-cs"/>
              </a:rPr>
              <a:t>De Universiteit Leiden </a:t>
            </a:r>
            <a:r>
              <a:rPr lang="en-US" sz="1200" b="0" i="0" u="none" kern="1200" baseline="0" dirty="0" err="1">
                <a:solidFill>
                  <a:schemeClr val="tx1"/>
                </a:solidFill>
                <a:effectLst/>
                <a:latin typeface="Merriweather" pitchFamily="2" charset="77"/>
                <a:ea typeface="+mn-ea"/>
                <a:cs typeface="+mn-cs"/>
              </a:rPr>
              <a:t>heeft</a:t>
            </a:r>
            <a:r>
              <a:rPr lang="en-US" sz="1200" b="0" i="0" u="none" kern="1200" baseline="0" dirty="0">
                <a:solidFill>
                  <a:schemeClr val="tx1"/>
                </a:solidFill>
                <a:effectLst/>
                <a:latin typeface="Merriweather" pitchFamily="2" charset="77"/>
                <a:ea typeface="+mn-ea"/>
                <a:cs typeface="+mn-cs"/>
              </a:rPr>
              <a:t> </a:t>
            </a:r>
            <a:r>
              <a:rPr lang="nl-NL" i="0" dirty="0"/>
              <a:t>vr</a:t>
            </a:r>
            <a:r>
              <a:rPr lang="nl-NL" dirty="0"/>
              <a:t>ijheid van geest denken en meningsuiting hoog in het vaandel.</a:t>
            </a:r>
            <a:r>
              <a:rPr lang="en-US" sz="1200" b="0" i="0" u="none" kern="1200" baseline="0" dirty="0">
                <a:solidFill>
                  <a:schemeClr val="tx1"/>
                </a:solidFill>
                <a:effectLst/>
                <a:latin typeface="Merriweather" pitchFamily="2" charset="77"/>
                <a:ea typeface="+mn-ea"/>
                <a:cs typeface="+mn-cs"/>
              </a:rPr>
              <a:t>  </a:t>
            </a:r>
            <a:r>
              <a:rPr lang="en-US" sz="1200" b="0" i="0" u="none" kern="1200" dirty="0">
                <a:solidFill>
                  <a:schemeClr val="tx1"/>
                </a:solidFill>
                <a:effectLst/>
                <a:latin typeface="Merriweather" pitchFamily="2" charset="77"/>
                <a:ea typeface="+mn-ea"/>
                <a:cs typeface="+mn-cs"/>
              </a:rPr>
              <a:t>We </a:t>
            </a:r>
            <a:r>
              <a:rPr lang="en-US" sz="1200" b="0" i="0" u="none" kern="1200" dirty="0" err="1">
                <a:solidFill>
                  <a:schemeClr val="tx1"/>
                </a:solidFill>
                <a:effectLst/>
                <a:latin typeface="Merriweather" pitchFamily="2" charset="77"/>
                <a:ea typeface="+mn-ea"/>
                <a:cs typeface="+mn-cs"/>
              </a:rPr>
              <a:t>dragen</a:t>
            </a:r>
            <a:r>
              <a:rPr lang="en-US" sz="1200" b="0" i="0" u="none" kern="1200" dirty="0">
                <a:solidFill>
                  <a:schemeClr val="tx1"/>
                </a:solidFill>
                <a:effectLst/>
                <a:latin typeface="Merriweather" pitchFamily="2" charset="77"/>
                <a:ea typeface="+mn-ea"/>
                <a:cs typeface="+mn-cs"/>
              </a:rPr>
              <a:t> </a:t>
            </a:r>
            <a:r>
              <a:rPr lang="en-US" sz="1200" b="0" i="0" u="none" kern="1200" dirty="0" err="1">
                <a:solidFill>
                  <a:schemeClr val="tx1"/>
                </a:solidFill>
                <a:effectLst/>
                <a:latin typeface="Merriweather" pitchFamily="2" charset="77"/>
                <a:ea typeface="+mn-ea"/>
                <a:cs typeface="+mn-cs"/>
              </a:rPr>
              <a:t>daarom</a:t>
            </a:r>
            <a:r>
              <a:rPr lang="en-US" sz="1200" b="0" i="0" u="none" kern="1200" dirty="0">
                <a:solidFill>
                  <a:schemeClr val="tx1"/>
                </a:solidFill>
                <a:effectLst/>
                <a:latin typeface="Merriweather" pitchFamily="2" charset="77"/>
                <a:ea typeface="+mn-ea"/>
                <a:cs typeface="+mn-cs"/>
              </a:rPr>
              <a:t> al </a:t>
            </a:r>
            <a:r>
              <a:rPr lang="en-US" sz="1200" b="0" i="0" u="none" kern="1200" dirty="0" err="1">
                <a:solidFill>
                  <a:schemeClr val="tx1"/>
                </a:solidFill>
                <a:effectLst/>
                <a:latin typeface="Merriweather" pitchFamily="2" charset="77"/>
                <a:ea typeface="+mn-ea"/>
                <a:cs typeface="+mn-cs"/>
              </a:rPr>
              <a:t>eeuwenlang</a:t>
            </a:r>
            <a:r>
              <a:rPr lang="en-US" sz="1200" b="0" i="0" u="none" kern="1200" dirty="0">
                <a:solidFill>
                  <a:schemeClr val="tx1"/>
                </a:solidFill>
                <a:effectLst/>
                <a:latin typeface="Merriweather" pitchFamily="2" charset="77"/>
                <a:ea typeface="+mn-ea"/>
                <a:cs typeface="+mn-cs"/>
              </a:rPr>
              <a:t> </a:t>
            </a:r>
            <a:r>
              <a:rPr lang="en-US" sz="1200" b="0" i="0" u="none" kern="1200" dirty="0" err="1">
                <a:solidFill>
                  <a:schemeClr val="tx1"/>
                </a:solidFill>
                <a:effectLst/>
                <a:latin typeface="Merriweather" pitchFamily="2" charset="77"/>
                <a:ea typeface="+mn-ea"/>
                <a:cs typeface="+mn-cs"/>
              </a:rPr>
              <a:t>ons</a:t>
            </a:r>
            <a:r>
              <a:rPr lang="en-US" sz="1200" b="0" i="0" u="none" kern="1200" dirty="0">
                <a:solidFill>
                  <a:schemeClr val="tx1"/>
                </a:solidFill>
                <a:effectLst/>
                <a:latin typeface="Merriweather" pitchFamily="2" charset="77"/>
                <a:ea typeface="+mn-ea"/>
                <a:cs typeface="+mn-cs"/>
              </a:rPr>
              <a:t> motto</a:t>
            </a:r>
            <a:r>
              <a:rPr lang="en-US" sz="1200" b="0" i="0" u="none" kern="1200" baseline="0" dirty="0">
                <a:solidFill>
                  <a:schemeClr val="tx1"/>
                </a:solidFill>
                <a:effectLst/>
                <a:latin typeface="Merriweather" pitchFamily="2" charset="77"/>
                <a:ea typeface="+mn-ea"/>
                <a:cs typeface="+mn-cs"/>
              </a:rPr>
              <a:t> </a:t>
            </a:r>
            <a:r>
              <a:rPr lang="en-US" sz="1200" b="0" i="0" u="none" kern="1200" baseline="0" dirty="0" err="1">
                <a:solidFill>
                  <a:schemeClr val="tx1"/>
                </a:solidFill>
                <a:effectLst/>
                <a:latin typeface="Merriweather" pitchFamily="2" charset="77"/>
                <a:ea typeface="+mn-ea"/>
                <a:cs typeface="+mn-cs"/>
              </a:rPr>
              <a:t>uit</a:t>
            </a:r>
            <a:r>
              <a:rPr lang="en-US" sz="1200" b="0" i="0" u="none" kern="1200" baseline="0" dirty="0">
                <a:solidFill>
                  <a:schemeClr val="tx1"/>
                </a:solidFill>
                <a:effectLst/>
                <a:latin typeface="Merriweather" pitchFamily="2" charset="77"/>
                <a:ea typeface="+mn-ea"/>
                <a:cs typeface="+mn-cs"/>
              </a:rPr>
              <a:t>: </a:t>
            </a:r>
            <a:r>
              <a:rPr lang="en-US" sz="1200" b="1" i="0" u="none" kern="1200" baseline="0" dirty="0">
                <a:solidFill>
                  <a:schemeClr val="tx1"/>
                </a:solidFill>
                <a:effectLst/>
                <a:latin typeface="Merriweather" pitchFamily="2" charset="77"/>
                <a:ea typeface="+mn-ea"/>
                <a:cs typeface="+mn-cs"/>
              </a:rPr>
              <a:t>Bolwerk van </a:t>
            </a:r>
            <a:r>
              <a:rPr lang="en-US" sz="1200" b="1" i="0" u="none" kern="1200" baseline="0" dirty="0" err="1">
                <a:solidFill>
                  <a:schemeClr val="tx1"/>
                </a:solidFill>
                <a:effectLst/>
                <a:latin typeface="Merriweather" pitchFamily="2" charset="77"/>
                <a:ea typeface="+mn-ea"/>
                <a:cs typeface="+mn-cs"/>
              </a:rPr>
              <a:t>Vrijheid</a:t>
            </a:r>
            <a:r>
              <a:rPr lang="en-US" sz="1200" b="0" i="0" u="none" kern="1200" baseline="0" dirty="0">
                <a:solidFill>
                  <a:schemeClr val="tx1"/>
                </a:solidFill>
                <a:effectLst/>
                <a:latin typeface="Merriweather" pitchFamily="2" charset="77"/>
                <a:ea typeface="+mn-ea"/>
                <a:cs typeface="+mn-cs"/>
              </a:rPr>
              <a:t>. Nelson</a:t>
            </a:r>
            <a:r>
              <a:rPr lang="nl-NL" sz="1200" b="0" i="0" u="none" kern="1200" dirty="0">
                <a:solidFill>
                  <a:schemeClr val="tx1"/>
                </a:solidFill>
                <a:effectLst/>
                <a:latin typeface="Merriweather" pitchFamily="2" charset="77"/>
                <a:ea typeface="+mn-ea"/>
                <a:cs typeface="+mn-cs"/>
              </a:rPr>
              <a:t> </a:t>
            </a:r>
            <a:r>
              <a:rPr lang="nl-NL" sz="1200" b="1" i="0" u="none" kern="1200" dirty="0">
                <a:solidFill>
                  <a:schemeClr val="tx1"/>
                </a:solidFill>
                <a:effectLst/>
                <a:latin typeface="Merriweather" pitchFamily="2" charset="77"/>
                <a:ea typeface="+mn-ea"/>
                <a:cs typeface="+mn-cs"/>
              </a:rPr>
              <a:t>Mandela</a:t>
            </a:r>
            <a:r>
              <a:rPr lang="nl-NL" sz="1200" b="0" i="0" u="none" kern="1200" dirty="0">
                <a:solidFill>
                  <a:schemeClr val="tx1"/>
                </a:solidFill>
                <a:effectLst/>
                <a:latin typeface="Merriweather" pitchFamily="2" charset="77"/>
                <a:ea typeface="+mn-ea"/>
                <a:cs typeface="+mn-cs"/>
              </a:rPr>
              <a:t>,  Winston </a:t>
            </a:r>
            <a:r>
              <a:rPr lang="nl-NL" sz="1200" b="1" i="0" u="none" kern="1200" dirty="0">
                <a:solidFill>
                  <a:schemeClr val="tx1"/>
                </a:solidFill>
                <a:effectLst/>
                <a:latin typeface="Merriweather" pitchFamily="2" charset="77"/>
                <a:ea typeface="+mn-ea"/>
                <a:cs typeface="+mn-cs"/>
              </a:rPr>
              <a:t>Churchill</a:t>
            </a:r>
            <a:r>
              <a:rPr lang="nl-NL" sz="1200" b="0" i="0" u="none" kern="1200" dirty="0">
                <a:solidFill>
                  <a:schemeClr val="tx1"/>
                </a:solidFill>
                <a:effectLst/>
                <a:latin typeface="Merriweather" pitchFamily="2" charset="77"/>
                <a:ea typeface="+mn-ea"/>
                <a:cs typeface="+mn-cs"/>
              </a:rPr>
              <a:t> en toenmalig Koningin</a:t>
            </a:r>
            <a:r>
              <a:rPr lang="nl-NL" sz="1200" b="0" i="0" u="none" kern="1200" baseline="0" dirty="0">
                <a:solidFill>
                  <a:schemeClr val="tx1"/>
                </a:solidFill>
                <a:effectLst/>
                <a:latin typeface="Merriweather" pitchFamily="2" charset="77"/>
                <a:ea typeface="+mn-ea"/>
                <a:cs typeface="+mn-cs"/>
              </a:rPr>
              <a:t> </a:t>
            </a:r>
            <a:r>
              <a:rPr lang="nl-NL" sz="1200" b="1" i="0" u="none" kern="1200" baseline="0" dirty="0">
                <a:solidFill>
                  <a:schemeClr val="tx1"/>
                </a:solidFill>
                <a:effectLst/>
                <a:latin typeface="Merriweather" pitchFamily="2" charset="77"/>
                <a:ea typeface="+mn-ea"/>
                <a:cs typeface="+mn-cs"/>
              </a:rPr>
              <a:t>Beatrix</a:t>
            </a:r>
            <a:r>
              <a:rPr lang="nl-NL" sz="1200" b="0" i="0" u="none" kern="1200" baseline="0" dirty="0">
                <a:solidFill>
                  <a:schemeClr val="tx1"/>
                </a:solidFill>
                <a:effectLst/>
                <a:latin typeface="Merriweather" pitchFamily="2" charset="77"/>
                <a:ea typeface="+mn-ea"/>
                <a:cs typeface="+mn-cs"/>
              </a:rPr>
              <a:t> kregen eredoctoraten </a:t>
            </a:r>
            <a:r>
              <a:rPr lang="nl-NL" sz="1200" b="0" i="0" u="none" kern="1200" dirty="0">
                <a:solidFill>
                  <a:schemeClr val="tx1"/>
                </a:solidFill>
                <a:effectLst/>
                <a:latin typeface="Merriweather" pitchFamily="2" charset="77"/>
                <a:ea typeface="+mn-ea"/>
                <a:cs typeface="+mn-cs"/>
              </a:rPr>
              <a:t>voor de verdediging</a:t>
            </a:r>
            <a:r>
              <a:rPr lang="nl-NL" sz="1200" b="0" i="0" u="none" kern="1200" baseline="0" dirty="0">
                <a:solidFill>
                  <a:schemeClr val="tx1"/>
                </a:solidFill>
                <a:effectLst/>
                <a:latin typeface="Merriweather" pitchFamily="2" charset="77"/>
                <a:ea typeface="+mn-ea"/>
                <a:cs typeface="+mn-cs"/>
              </a:rPr>
              <a:t> van de vrijheid. (</a:t>
            </a:r>
            <a:r>
              <a:rPr lang="nl-NL" sz="1200" b="0" i="1" u="none" kern="1200" baseline="0" dirty="0">
                <a:solidFill>
                  <a:schemeClr val="tx1"/>
                </a:solidFill>
                <a:effectLst/>
                <a:latin typeface="Merriweather" pitchFamily="2" charset="77"/>
                <a:ea typeface="+mn-ea"/>
                <a:cs typeface="+mn-cs"/>
              </a:rPr>
              <a:t>https://www.universiteitleiden.nl/over-ons/profiel</a:t>
            </a:r>
            <a:r>
              <a:rPr lang="nl-NL" sz="1200" b="0" i="0" u="none" kern="1200" baseline="0" dirty="0">
                <a:solidFill>
                  <a:schemeClr val="tx1"/>
                </a:solidFill>
                <a:effectLst/>
                <a:latin typeface="Merriweather" pitchFamily="2" charset="77"/>
                <a:ea typeface="+mn-ea"/>
                <a:cs typeface="+mn-cs"/>
              </a:rPr>
              <a:t>)</a:t>
            </a:r>
            <a:endParaRPr lang="nl-NL" sz="1200" b="0" i="0" u="none" kern="1200" dirty="0">
              <a:solidFill>
                <a:schemeClr val="tx1"/>
              </a:solidFill>
              <a:effectLst/>
              <a:latin typeface="Merriweather" pitchFamily="2" charset="77"/>
              <a:ea typeface="+mn-ea"/>
              <a:cs typeface="+mn-cs"/>
            </a:endParaRPr>
          </a:p>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2</a:t>
            </a:fld>
            <a:endParaRPr lang="nl-NL" dirty="0"/>
          </a:p>
        </p:txBody>
      </p:sp>
    </p:spTree>
    <p:extLst>
      <p:ext uri="{BB962C8B-B14F-4D97-AF65-F5344CB8AC3E}">
        <p14:creationId xmlns:p14="http://schemas.microsoft.com/office/powerpoint/2010/main" val="797081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6727F-3DA3-D81D-76C4-B736F41B769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36A4417-01BE-609E-D9BE-A8DDD6B79F1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C60182D-4646-94C2-44FC-3795B2744C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err="1"/>
              <a:t>Cijfers</a:t>
            </a:r>
            <a:r>
              <a:rPr lang="en-US" b="0" i="1" baseline="0" dirty="0"/>
              <a:t> </a:t>
            </a:r>
            <a:r>
              <a:rPr lang="en-US" b="0" i="1" baseline="0" dirty="0" err="1"/>
              <a:t>afkomstig</a:t>
            </a:r>
            <a:r>
              <a:rPr lang="en-US" b="0" i="1" baseline="0" dirty="0"/>
              <a:t> </a:t>
            </a:r>
            <a:r>
              <a:rPr lang="en-US" b="0" i="1" baseline="0" dirty="0" err="1"/>
              <a:t>uit</a:t>
            </a:r>
            <a:r>
              <a:rPr lang="en-US" b="0" i="1" baseline="0" dirty="0"/>
              <a:t> </a:t>
            </a:r>
            <a:r>
              <a:rPr lang="en-US" b="0" i="1" baseline="0" dirty="0" err="1"/>
              <a:t>universitair</a:t>
            </a:r>
            <a:r>
              <a:rPr lang="en-US" b="0" i="1" baseline="0" dirty="0"/>
              <a:t> </a:t>
            </a:r>
            <a:r>
              <a:rPr lang="en-US" b="0" i="1" baseline="0" dirty="0" err="1"/>
              <a:t>jaarverslag</a:t>
            </a:r>
            <a:r>
              <a:rPr lang="en-US" b="0" i="1" baseline="0" dirty="0"/>
              <a:t> 2025</a:t>
            </a:r>
          </a:p>
          <a:p>
            <a:pPr rtl="0"/>
            <a:endParaRPr lang="nl-NL" sz="1200" b="0" i="0" u="none" strike="noStrike" kern="1200" baseline="0" dirty="0">
              <a:solidFill>
                <a:schemeClr val="tx1"/>
              </a:solidFill>
              <a:latin typeface="Merriweather" pitchFamily="2" charset="77"/>
              <a:ea typeface="+mn-ea"/>
              <a:cs typeface="+mn-cs"/>
            </a:endParaRPr>
          </a:p>
          <a:p>
            <a:r>
              <a:rPr lang="nl-NL" b="0" dirty="0"/>
              <a:t>Exact aantal studenten: 33.494</a:t>
            </a:r>
          </a:p>
          <a:p>
            <a:pPr rtl="0"/>
            <a:endParaRPr lang="nl-NL" sz="1200" b="0" i="0" u="none" strike="noStrike" kern="1200" baseline="0" dirty="0">
              <a:solidFill>
                <a:schemeClr val="tx1"/>
              </a:solidFill>
              <a:latin typeface="Merriweather" pitchFamily="2" charset="77"/>
              <a:ea typeface="+mn-ea"/>
              <a:cs typeface="+mn-cs"/>
            </a:endParaRPr>
          </a:p>
        </p:txBody>
      </p:sp>
      <p:sp>
        <p:nvSpPr>
          <p:cNvPr id="4" name="Tijdelijke aanduiding voor dianummer 3">
            <a:extLst>
              <a:ext uri="{FF2B5EF4-FFF2-40B4-BE49-F238E27FC236}">
                <a16:creationId xmlns:a16="http://schemas.microsoft.com/office/drawing/2014/main" id="{431F90E9-6619-6331-D703-4B89FCADB1A1}"/>
              </a:ext>
            </a:extLst>
          </p:cNvPr>
          <p:cNvSpPr>
            <a:spLocks noGrp="1"/>
          </p:cNvSpPr>
          <p:nvPr>
            <p:ph type="sldNum" sz="quarter" idx="5"/>
          </p:nvPr>
        </p:nvSpPr>
        <p:spPr/>
        <p:txBody>
          <a:bodyPr/>
          <a:lstStyle/>
          <a:p>
            <a:fld id="{637B80C8-3308-6C4F-B1C5-C23743646DBC}" type="slidenum">
              <a:rPr lang="nl-NL" smtClean="0"/>
              <a:pPr/>
              <a:t>20</a:t>
            </a:fld>
            <a:endParaRPr lang="nl-NL" dirty="0"/>
          </a:p>
        </p:txBody>
      </p:sp>
    </p:spTree>
    <p:extLst>
      <p:ext uri="{BB962C8B-B14F-4D97-AF65-F5344CB8AC3E}">
        <p14:creationId xmlns:p14="http://schemas.microsoft.com/office/powerpoint/2010/main" val="152845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Studenten ontwikkelen zich tot academische professionals en betrokken burgers, die na hun afstuderen een bijdrage kunnen leveren aan de uitdagingen waarvoor onze samenleving staat.​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Het onderwijs is activerend, we ontwikkelen flexibele leerroutes en gebruiken digitale leermiddelen en –methoden wanneer dit meerwaarde biedt​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21</a:t>
            </a:fld>
            <a:endParaRPr lang="nl-NL" dirty="0"/>
          </a:p>
        </p:txBody>
      </p:sp>
    </p:spTree>
    <p:extLst>
      <p:ext uri="{BB962C8B-B14F-4D97-AF65-F5344CB8AC3E}">
        <p14:creationId xmlns:p14="http://schemas.microsoft.com/office/powerpoint/2010/main" val="98684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Leiden </a:t>
            </a:r>
            <a:r>
              <a:rPr lang="en-US" b="1" baseline="0" dirty="0"/>
              <a:t>Teachers’ Academy</a:t>
            </a:r>
            <a:r>
              <a:rPr lang="en-US" baseline="0" dirty="0"/>
              <a:t> is </a:t>
            </a:r>
            <a:r>
              <a:rPr lang="en-US" baseline="0" dirty="0" err="1"/>
              <a:t>een</a:t>
            </a:r>
            <a:r>
              <a:rPr lang="en-US" baseline="0" dirty="0"/>
              <a:t> </a:t>
            </a:r>
            <a:r>
              <a:rPr lang="en-US" baseline="0" dirty="0" err="1"/>
              <a:t>aanjager</a:t>
            </a:r>
            <a:r>
              <a:rPr lang="en-US" baseline="0" dirty="0"/>
              <a:t> van </a:t>
            </a:r>
            <a:r>
              <a:rPr lang="en-US" baseline="0" dirty="0" err="1"/>
              <a:t>innovatie</a:t>
            </a:r>
            <a:r>
              <a:rPr lang="en-US" baseline="0" dirty="0"/>
              <a:t>: </a:t>
            </a:r>
            <a:r>
              <a:rPr lang="en-US" baseline="0" dirty="0" err="1"/>
              <a:t>excellente</a:t>
            </a:r>
            <a:r>
              <a:rPr lang="en-US" baseline="0" dirty="0"/>
              <a:t> </a:t>
            </a:r>
            <a:r>
              <a:rPr lang="en-US" baseline="0" dirty="0" err="1"/>
              <a:t>docenten</a:t>
            </a:r>
            <a:r>
              <a:rPr lang="en-US" baseline="0" dirty="0"/>
              <a:t> die </a:t>
            </a:r>
            <a:r>
              <a:rPr lang="en-US" baseline="0" dirty="0" err="1"/>
              <a:t>hiervan</a:t>
            </a:r>
            <a:r>
              <a:rPr lang="en-US" baseline="0" dirty="0"/>
              <a:t> </a:t>
            </a:r>
            <a:r>
              <a:rPr lang="en-US" baseline="0" dirty="0" err="1"/>
              <a:t>deel</a:t>
            </a:r>
            <a:r>
              <a:rPr lang="en-US" baseline="0" dirty="0"/>
              <a:t> </a:t>
            </a:r>
            <a:r>
              <a:rPr lang="en-US" baseline="0" dirty="0" err="1"/>
              <a:t>uit</a:t>
            </a:r>
            <a:r>
              <a:rPr lang="en-US" baseline="0" dirty="0"/>
              <a:t> </a:t>
            </a:r>
            <a:r>
              <a:rPr lang="en-US" baseline="0" dirty="0" err="1"/>
              <a:t>maken</a:t>
            </a:r>
            <a:r>
              <a:rPr lang="en-US" baseline="0" dirty="0"/>
              <a:t>, </a:t>
            </a:r>
            <a:r>
              <a:rPr lang="en-US" baseline="0" dirty="0" err="1"/>
              <a:t>krijgen</a:t>
            </a:r>
            <a:r>
              <a:rPr lang="en-US" baseline="0" dirty="0"/>
              <a:t> </a:t>
            </a:r>
            <a:r>
              <a:rPr lang="en-US" baseline="0" dirty="0" err="1"/>
              <a:t>ruimte</a:t>
            </a:r>
            <a:r>
              <a:rPr lang="en-US" baseline="0" dirty="0"/>
              <a:t> </a:t>
            </a:r>
            <a:r>
              <a:rPr lang="en-US" baseline="0" dirty="0" err="1"/>
              <a:t>en</a:t>
            </a:r>
            <a:r>
              <a:rPr lang="en-US" baseline="0" dirty="0"/>
              <a:t> geld om </a:t>
            </a:r>
            <a:r>
              <a:rPr lang="en-US" baseline="0" dirty="0" err="1"/>
              <a:t>vernieuwingen</a:t>
            </a:r>
            <a:r>
              <a:rPr lang="en-US" baseline="0" dirty="0"/>
              <a:t> door </a:t>
            </a:r>
            <a:r>
              <a:rPr lang="en-US" baseline="0" dirty="0" err="1"/>
              <a:t>te</a:t>
            </a:r>
            <a:r>
              <a:rPr lang="en-US" baseline="0" dirty="0"/>
              <a:t> </a:t>
            </a:r>
            <a:r>
              <a:rPr lang="en-US" baseline="0" dirty="0" err="1"/>
              <a:t>voeren</a:t>
            </a:r>
            <a:r>
              <a:rPr lang="en-US" baseline="0" dirty="0"/>
              <a:t>. </a:t>
            </a:r>
            <a:r>
              <a:rPr lang="en-US" baseline="0" dirty="0" err="1"/>
              <a:t>Winnaars</a:t>
            </a:r>
            <a:r>
              <a:rPr lang="en-US" baseline="0" dirty="0"/>
              <a:t> van de LUS </a:t>
            </a:r>
            <a:r>
              <a:rPr lang="en-US" baseline="0" dirty="0" err="1"/>
              <a:t>Onderwijsprijs</a:t>
            </a:r>
            <a:r>
              <a:rPr lang="en-US" baseline="0" dirty="0"/>
              <a:t> </a:t>
            </a:r>
            <a:r>
              <a:rPr lang="en-US" baseline="0" dirty="0" err="1"/>
              <a:t>worden</a:t>
            </a:r>
            <a:r>
              <a:rPr lang="en-US" baseline="0" dirty="0"/>
              <a:t> </a:t>
            </a:r>
            <a:r>
              <a:rPr lang="en-US" baseline="0" dirty="0" err="1"/>
              <a:t>altijd</a:t>
            </a:r>
            <a:r>
              <a:rPr lang="en-US" baseline="0" dirty="0"/>
              <a:t> lid van de LTA.</a:t>
            </a:r>
          </a:p>
          <a:p>
            <a:endParaRPr lang="en-US" dirty="0"/>
          </a:p>
          <a:p>
            <a:r>
              <a:rPr lang="en-US" i="1" dirty="0"/>
              <a:t>universiteitleiden.nl/dossiers/</a:t>
            </a:r>
            <a:r>
              <a:rPr lang="en-US" i="1" dirty="0" err="1"/>
              <a:t>lta</a:t>
            </a:r>
            <a:endParaRPr lang="en-US" i="1" dirty="0"/>
          </a:p>
          <a:p>
            <a:endParaRPr lang="en-US" i="1" dirty="0"/>
          </a:p>
          <a:p>
            <a:r>
              <a:rPr lang="en-US" b="1" i="0" dirty="0" err="1"/>
              <a:t>Grassfieldsubsidies</a:t>
            </a:r>
            <a:r>
              <a:rPr lang="en-US" i="0" dirty="0"/>
              <a:t> </a:t>
            </a:r>
            <a:r>
              <a:rPr lang="en-US" i="0" dirty="0" err="1"/>
              <a:t>zijn</a:t>
            </a:r>
            <a:r>
              <a:rPr lang="en-US" i="0" dirty="0"/>
              <a:t> </a:t>
            </a:r>
            <a:r>
              <a:rPr lang="en-US" i="0" dirty="0" err="1"/>
              <a:t>financieringsregelingen</a:t>
            </a:r>
            <a:r>
              <a:rPr lang="en-US" i="0" dirty="0"/>
              <a:t> die </a:t>
            </a:r>
            <a:r>
              <a:rPr lang="en-US" i="0" dirty="0" err="1"/>
              <a:t>jaarlijks</a:t>
            </a:r>
            <a:r>
              <a:rPr lang="en-US" i="0" dirty="0"/>
              <a:t> </a:t>
            </a:r>
            <a:r>
              <a:rPr lang="en-US" i="0" dirty="0" err="1"/>
              <a:t>beschikbaar</a:t>
            </a:r>
            <a:r>
              <a:rPr lang="en-US" i="0" dirty="0"/>
              <a:t> </a:t>
            </a:r>
            <a:r>
              <a:rPr lang="en-US" i="0" dirty="0" err="1"/>
              <a:t>worden</a:t>
            </a:r>
            <a:r>
              <a:rPr lang="en-US" i="0" dirty="0"/>
              <a:t> </a:t>
            </a:r>
            <a:r>
              <a:rPr lang="en-US" i="0" dirty="0" err="1"/>
              <a:t>gesteld</a:t>
            </a:r>
            <a:r>
              <a:rPr lang="en-US" i="0" dirty="0"/>
              <a:t> </a:t>
            </a:r>
            <a:r>
              <a:rPr lang="en-US" i="0" dirty="0" err="1"/>
              <a:t>voor</a:t>
            </a:r>
            <a:r>
              <a:rPr lang="en-US" i="0" dirty="0"/>
              <a:t> het </a:t>
            </a:r>
            <a:r>
              <a:rPr lang="en-US" i="0" dirty="0" err="1"/>
              <a:t>opschalen</a:t>
            </a:r>
            <a:r>
              <a:rPr lang="en-US" i="0" dirty="0"/>
              <a:t> van </a:t>
            </a:r>
            <a:r>
              <a:rPr lang="en-US" i="0" dirty="0" err="1"/>
              <a:t>onderwijsinnovaties</a:t>
            </a:r>
            <a:r>
              <a:rPr lang="en-US" i="0" dirty="0"/>
              <a:t>.</a:t>
            </a:r>
          </a:p>
          <a:p>
            <a:endParaRPr lang="en-US" i="0" dirty="0"/>
          </a:p>
          <a:p>
            <a:r>
              <a:rPr lang="en-US" i="0" dirty="0"/>
              <a:t>In het </a:t>
            </a:r>
            <a:r>
              <a:rPr lang="en-US" i="0" dirty="0" err="1"/>
              <a:t>kader</a:t>
            </a:r>
            <a:r>
              <a:rPr lang="en-US" i="0" dirty="0"/>
              <a:t> van </a:t>
            </a:r>
            <a:r>
              <a:rPr lang="en-US" i="1" dirty="0" err="1"/>
              <a:t>een</a:t>
            </a:r>
            <a:r>
              <a:rPr lang="en-US" i="1" dirty="0"/>
              <a:t> </a:t>
            </a:r>
            <a:r>
              <a:rPr lang="en-US" i="1" dirty="0" err="1"/>
              <a:t>leven</a:t>
            </a:r>
            <a:r>
              <a:rPr lang="en-US" i="1" dirty="0"/>
              <a:t> lang </a:t>
            </a:r>
            <a:r>
              <a:rPr lang="en-US" i="1" dirty="0" err="1"/>
              <a:t>leren</a:t>
            </a:r>
            <a:r>
              <a:rPr lang="en-US" i="1" dirty="0"/>
              <a:t> </a:t>
            </a:r>
            <a:r>
              <a:rPr lang="en-US" i="0" dirty="0" err="1"/>
              <a:t>biedt</a:t>
            </a:r>
            <a:r>
              <a:rPr lang="en-US" i="0" dirty="0"/>
              <a:t> de Leiden University Academy </a:t>
            </a:r>
            <a:r>
              <a:rPr lang="en-US" i="0" dirty="0" err="1"/>
              <a:t>een</a:t>
            </a:r>
            <a:r>
              <a:rPr lang="en-US" i="0" dirty="0"/>
              <a:t> breed scala </a:t>
            </a:r>
            <a:r>
              <a:rPr lang="en-US" i="0" dirty="0" err="1"/>
              <a:t>aan</a:t>
            </a:r>
            <a:r>
              <a:rPr lang="en-US" i="0" dirty="0"/>
              <a:t> </a:t>
            </a:r>
            <a:r>
              <a:rPr lang="en-US" i="0" dirty="0" err="1"/>
              <a:t>cursussen</a:t>
            </a:r>
            <a:r>
              <a:rPr lang="en-US" i="0" dirty="0"/>
              <a:t> </a:t>
            </a:r>
            <a:r>
              <a:rPr lang="en-US" i="0" dirty="0" err="1"/>
              <a:t>voor</a:t>
            </a:r>
            <a:r>
              <a:rPr lang="en-US" i="0" dirty="0"/>
              <a:t> professionals.</a:t>
            </a:r>
            <a:endParaRPr lang="en-US" i="1" dirty="0"/>
          </a:p>
          <a:p>
            <a:endParaRPr lang="en-US" i="1"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22</a:t>
            </a:fld>
            <a:endParaRPr lang="nl-NL" dirty="0"/>
          </a:p>
        </p:txBody>
      </p:sp>
    </p:spTree>
    <p:extLst>
      <p:ext uri="{BB962C8B-B14F-4D97-AF65-F5344CB8AC3E}">
        <p14:creationId xmlns:p14="http://schemas.microsoft.com/office/powerpoint/2010/main" val="1250276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3EEBD-2E88-70CE-8072-4DC11D59C4E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B1251A0-C041-AEF2-BD26-BCE22AEC54C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286FBE5-00DC-339F-02C0-DE4E362DF620}"/>
              </a:ext>
            </a:extLst>
          </p:cNvPr>
          <p:cNvSpPr>
            <a:spLocks noGrp="1"/>
          </p:cNvSpPr>
          <p:nvPr>
            <p:ph type="body" idx="1"/>
          </p:nvPr>
        </p:nvSpPr>
        <p:spPr/>
        <p:txBody>
          <a:bodyPr/>
          <a:lstStyle/>
          <a:p>
            <a:r>
              <a:rPr lang="nl-NL" sz="1200" b="0" i="0" kern="1200" dirty="0">
                <a:solidFill>
                  <a:schemeClr val="tx1"/>
                </a:solidFill>
                <a:effectLst/>
                <a:latin typeface="Merriweather" pitchFamily="2" charset="77"/>
                <a:ea typeface="+mn-ea"/>
                <a:cs typeface="+mn-cs"/>
              </a:rPr>
              <a:t>Wilt u uit belangstelling een collegereeks volgen zonder verdere verplichtingen? Of u voor uw carrière verder scholen? Wilt u een avond naar een lezing luisteren, een paar maanden een cursus doen of een aantal jaren een deeltijdstudie gaan volgen? Bij de Universiteit Leiden kunt u op veel manieren 'Anders Studeren’.</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https://www.universiteitleiden.nl/onderwijs/overig-onderwijs</a:t>
            </a:r>
          </a:p>
          <a:p>
            <a:r>
              <a:rPr lang="nl-NL" dirty="0"/>
              <a:t>https://www.universiteitleiden.nl/onderwijs/onderwijs-voor-professionals/</a:t>
            </a:r>
          </a:p>
        </p:txBody>
      </p:sp>
      <p:sp>
        <p:nvSpPr>
          <p:cNvPr id="4" name="Tijdelijke aanduiding voor dianummer 3">
            <a:extLst>
              <a:ext uri="{FF2B5EF4-FFF2-40B4-BE49-F238E27FC236}">
                <a16:creationId xmlns:a16="http://schemas.microsoft.com/office/drawing/2014/main" id="{1E47930D-FF14-28E6-5A89-6C28EEC1C102}"/>
              </a:ext>
            </a:extLst>
          </p:cNvPr>
          <p:cNvSpPr>
            <a:spLocks noGrp="1"/>
          </p:cNvSpPr>
          <p:nvPr>
            <p:ph type="sldNum" sz="quarter" idx="5"/>
          </p:nvPr>
        </p:nvSpPr>
        <p:spPr/>
        <p:txBody>
          <a:bodyPr/>
          <a:lstStyle/>
          <a:p>
            <a:fld id="{637B80C8-3308-6C4F-B1C5-C23743646DBC}" type="slidenum">
              <a:rPr lang="nl-NL" smtClean="0"/>
              <a:pPr/>
              <a:t>23</a:t>
            </a:fld>
            <a:endParaRPr lang="nl-NL" dirty="0"/>
          </a:p>
        </p:txBody>
      </p:sp>
    </p:spTree>
    <p:extLst>
      <p:ext uri="{BB962C8B-B14F-4D97-AF65-F5344CB8AC3E}">
        <p14:creationId xmlns:p14="http://schemas.microsoft.com/office/powerpoint/2010/main" val="1843461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0" kern="1200" dirty="0">
                <a:solidFill>
                  <a:schemeClr val="tx1"/>
                </a:solidFill>
                <a:effectLst/>
                <a:latin typeface="Merriweather" pitchFamily="2" charset="77"/>
                <a:ea typeface="+mn-ea"/>
                <a:cs typeface="+mn-cs"/>
              </a:rPr>
              <a:t>Leiden Bio </a:t>
            </a:r>
            <a:r>
              <a:rPr lang="nl-NL" sz="1200" b="1" i="0" kern="1200" dirty="0" err="1">
                <a:solidFill>
                  <a:schemeClr val="tx1"/>
                </a:solidFill>
                <a:effectLst/>
                <a:latin typeface="Merriweather" pitchFamily="2" charset="77"/>
                <a:ea typeface="+mn-ea"/>
                <a:cs typeface="+mn-cs"/>
              </a:rPr>
              <a:t>Science</a:t>
            </a:r>
            <a:r>
              <a:rPr lang="nl-NL" sz="1200" b="1" i="0" kern="1200" dirty="0">
                <a:solidFill>
                  <a:schemeClr val="tx1"/>
                </a:solidFill>
                <a:effectLst/>
                <a:latin typeface="Merriweather" pitchFamily="2" charset="77"/>
                <a:ea typeface="+mn-ea"/>
                <a:cs typeface="+mn-cs"/>
              </a:rPr>
              <a:t> Park</a:t>
            </a:r>
            <a:br>
              <a:rPr lang="nl-NL" sz="1200" b="1" i="0" kern="1200" dirty="0">
                <a:solidFill>
                  <a:schemeClr val="tx1"/>
                </a:solidFill>
                <a:effectLst/>
                <a:latin typeface="Merriweather" pitchFamily="2" charset="77"/>
                <a:ea typeface="+mn-ea"/>
                <a:cs typeface="+mn-cs"/>
              </a:rPr>
            </a:br>
            <a:br>
              <a:rPr lang="nl-NL" sz="1200" b="1" i="0" kern="1200" dirty="0">
                <a:solidFill>
                  <a:schemeClr val="tx1"/>
                </a:solidFill>
                <a:effectLst/>
                <a:latin typeface="Merriweather" pitchFamily="2" charset="77"/>
                <a:ea typeface="+mn-ea"/>
                <a:cs typeface="+mn-cs"/>
              </a:rPr>
            </a:br>
            <a:r>
              <a:rPr lang="nl-NL" sz="1200" b="0" i="0" kern="1200" dirty="0">
                <a:solidFill>
                  <a:schemeClr val="tx1"/>
                </a:solidFill>
                <a:effectLst/>
                <a:latin typeface="Merriweather" pitchFamily="2" charset="77"/>
                <a:ea typeface="+mn-ea"/>
                <a:cs typeface="+mn-cs"/>
              </a:rPr>
              <a:t>In het Leiden Bio </a:t>
            </a:r>
            <a:r>
              <a:rPr lang="nl-NL" sz="1200" b="0" i="0" kern="1200" dirty="0" err="1">
                <a:solidFill>
                  <a:schemeClr val="tx1"/>
                </a:solidFill>
                <a:effectLst/>
                <a:latin typeface="Merriweather" pitchFamily="2" charset="77"/>
                <a:ea typeface="+mn-ea"/>
                <a:cs typeface="+mn-cs"/>
              </a:rPr>
              <a:t>Science</a:t>
            </a:r>
            <a:r>
              <a:rPr lang="nl-NL" sz="1200" b="0" i="0" kern="1200" dirty="0">
                <a:solidFill>
                  <a:schemeClr val="tx1"/>
                </a:solidFill>
                <a:effectLst/>
                <a:latin typeface="Merriweather" pitchFamily="2" charset="77"/>
                <a:ea typeface="+mn-ea"/>
                <a:cs typeface="+mn-cs"/>
              </a:rPr>
              <a:t> Park (LBSP) werkt de Universiteit Leiden samen met het bedrijfsleven, het LUMC en de gemeente Leiden. Veel bedrijven en wetenschappers in het Leiden Bio </a:t>
            </a:r>
            <a:r>
              <a:rPr lang="nl-NL" sz="1200" b="0" i="0" kern="1200" dirty="0" err="1">
                <a:solidFill>
                  <a:schemeClr val="tx1"/>
                </a:solidFill>
                <a:effectLst/>
                <a:latin typeface="Merriweather" pitchFamily="2" charset="77"/>
                <a:ea typeface="+mn-ea"/>
                <a:cs typeface="+mn-cs"/>
              </a:rPr>
              <a:t>Science</a:t>
            </a:r>
            <a:r>
              <a:rPr lang="nl-NL" sz="1200" b="0" i="0" kern="1200" dirty="0">
                <a:solidFill>
                  <a:schemeClr val="tx1"/>
                </a:solidFill>
                <a:effectLst/>
                <a:latin typeface="Merriweather" pitchFamily="2" charset="77"/>
                <a:ea typeface="+mn-ea"/>
                <a:cs typeface="+mn-cs"/>
              </a:rPr>
              <a:t> Park houden zich bezig met medicijnontwikkeling. Regelmatig gaan Leidse alumni aan het werk op het park. De oprichters en </a:t>
            </a:r>
            <a:r>
              <a:rPr lang="nl-NL" sz="1200" b="0" i="0" kern="1200" dirty="0" err="1">
                <a:solidFill>
                  <a:schemeClr val="tx1"/>
                </a:solidFill>
                <a:effectLst/>
                <a:latin typeface="Merriweather" pitchFamily="2" charset="77"/>
                <a:ea typeface="+mn-ea"/>
                <a:cs typeface="+mn-cs"/>
              </a:rPr>
              <a:t>CEO’s</a:t>
            </a:r>
            <a:r>
              <a:rPr lang="nl-NL" sz="1200" b="0" i="0" kern="1200" dirty="0">
                <a:solidFill>
                  <a:schemeClr val="tx1"/>
                </a:solidFill>
                <a:effectLst/>
                <a:latin typeface="Merriweather" pitchFamily="2" charset="77"/>
                <a:ea typeface="+mn-ea"/>
                <a:cs typeface="+mn-cs"/>
              </a:rPr>
              <a:t> van een aantal bedrijven hebben gestudeerd of zijn gepromoveerd aan de Universiteit Leiden.</a:t>
            </a:r>
          </a:p>
          <a:p>
            <a:pPr marL="0" marR="0" indent="0" algn="l" defTabSz="914400" rtl="0" eaLnBrk="1" fontAlgn="auto" latinLnBrk="0" hangingPunct="1">
              <a:lnSpc>
                <a:spcPct val="100000"/>
              </a:lnSpc>
              <a:spcBef>
                <a:spcPts val="0"/>
              </a:spcBef>
              <a:spcAft>
                <a:spcPts val="0"/>
              </a:spcAft>
              <a:buClrTx/>
              <a:buSzTx/>
              <a:buFontTx/>
              <a:buNone/>
              <a:tabLst/>
              <a:defRPr/>
            </a:pPr>
            <a:r>
              <a:rPr lang="nl-NL" dirty="0"/>
              <a:t>Het LBSP is het belangrijkste Life </a:t>
            </a:r>
            <a:r>
              <a:rPr lang="nl-NL" dirty="0" err="1"/>
              <a:t>Science</a:t>
            </a:r>
            <a:r>
              <a:rPr lang="nl-NL" dirty="0"/>
              <a:t> &amp; Health-cluster in Nederland (in top 5 van Europa), en is een van de acht topscienceparken van Nederland (andere scienceparken zijn o.a. DSM chemie, Wageningen Food). </a:t>
            </a:r>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indent="0" algn="l" defTabSz="914400" rtl="0" eaLnBrk="1" fontAlgn="auto" latinLnBrk="0" hangingPunct="1">
              <a:lnSpc>
                <a:spcPct val="100000"/>
              </a:lnSpc>
              <a:spcBef>
                <a:spcPts val="0"/>
              </a:spcBef>
              <a:spcAft>
                <a:spcPts val="0"/>
              </a:spcAft>
              <a:buClrTx/>
              <a:buSzTx/>
              <a:buFontTx/>
              <a:buNone/>
              <a:tabLst/>
              <a:defRPr/>
            </a:pPr>
            <a:r>
              <a:rPr lang="nl-NL" dirty="0"/>
              <a:t>Het LBSP bevordert innovatie door te focussen op die terreinen die er het meest toe doen als het gaat om de toekomst van gezondheid:</a:t>
            </a:r>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geavanceerde gentherapieën en regeneratieve geneeskunde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virale en infectieziekten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diagnostiek en technologische innovatie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preventie en levensstijl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met data en AI als overkoepelend thema</a:t>
            </a:r>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indent="0" algn="l" defTabSz="914400" rtl="0" eaLnBrk="1" fontAlgn="auto" latinLnBrk="0" hangingPunct="1">
              <a:lnSpc>
                <a:spcPct val="100000"/>
              </a:lnSpc>
              <a:spcBef>
                <a:spcPts val="0"/>
              </a:spcBef>
              <a:spcAft>
                <a:spcPts val="0"/>
              </a:spcAft>
              <a:buClrTx/>
              <a:buSzTx/>
              <a:buFontTx/>
              <a:buNone/>
              <a:tabLst/>
              <a:defRPr/>
            </a:pPr>
            <a:r>
              <a:rPr lang="nl-NL" dirty="0"/>
              <a:t>(</a:t>
            </a:r>
            <a:r>
              <a:rPr lang="nl-NL" i="1" dirty="0"/>
              <a:t>https://www.universiteitleiden.nl/over-ons/samenwerking/samenwerkingsverbanden/lokaal</a:t>
            </a:r>
            <a:r>
              <a:rPr lang="nl-NL" dirty="0"/>
              <a:t>)</a:t>
            </a:r>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24</a:t>
            </a:fld>
            <a:endParaRPr lang="nl-NL" dirty="0"/>
          </a:p>
        </p:txBody>
      </p:sp>
    </p:spTree>
    <p:extLst>
      <p:ext uri="{BB962C8B-B14F-4D97-AF65-F5344CB8AC3E}">
        <p14:creationId xmlns:p14="http://schemas.microsoft.com/office/powerpoint/2010/main" val="14124730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D8BF2-0ED3-C2CA-51BB-3609B14245F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5DC1C77-35B2-243D-0256-9B50686CA19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7F4C3B7-D76D-A957-A93A-A82C30E908B1}"/>
              </a:ext>
            </a:extLst>
          </p:cNvPr>
          <p:cNvSpPr>
            <a:spLocks noGrp="1"/>
          </p:cNvSpPr>
          <p:nvPr>
            <p:ph type="body" idx="1"/>
          </p:nvPr>
        </p:nvSpPr>
        <p:spPr/>
        <p:txBody>
          <a:bodyPr/>
          <a:lstStyle/>
          <a:p>
            <a:r>
              <a:rPr lang="nl-NL" sz="1200" b="0" i="0" kern="1200" dirty="0">
                <a:solidFill>
                  <a:schemeClr val="tx1"/>
                </a:solidFill>
                <a:effectLst/>
                <a:latin typeface="Merriweather" pitchFamily="2" charset="77"/>
                <a:ea typeface="+mn-ea"/>
                <a:cs typeface="+mn-cs"/>
              </a:rPr>
              <a:t>De Universiteit Leiden, Leids Universitair Medisch Centrum (LUMC), Hogeschool Leiden en gemeente Leiden spraken in 2017 af om gedurende 4 jaar intensiever met elkaar te gaan samenwerken</a:t>
            </a:r>
            <a:r>
              <a:rPr lang="nl-NL" sz="1200" b="0" i="0" kern="1200" baseline="0" dirty="0">
                <a:solidFill>
                  <a:schemeClr val="tx1"/>
                </a:solidFill>
                <a:effectLst/>
                <a:latin typeface="Merriweather" pitchFamily="2" charset="77"/>
                <a:ea typeface="+mn-ea"/>
                <a:cs typeface="+mn-cs"/>
              </a:rPr>
              <a:t> en </a:t>
            </a:r>
            <a:r>
              <a:rPr lang="nl-NL" sz="1200" b="0" i="0" kern="1200" dirty="0">
                <a:solidFill>
                  <a:schemeClr val="tx1"/>
                </a:solidFill>
                <a:effectLst/>
                <a:latin typeface="Merriweather" pitchFamily="2" charset="77"/>
                <a:ea typeface="+mn-ea"/>
                <a:cs typeface="+mn-cs"/>
              </a:rPr>
              <a:t>extra vaart te geven aan de verdere ontwikkeling van ‘Leiden Kennisstad’. Na evaluatie van het project is de aanbeveling</a:t>
            </a:r>
            <a:r>
              <a:rPr lang="nl-NL" sz="1200" b="0" i="0" kern="1200" baseline="0" dirty="0">
                <a:solidFill>
                  <a:schemeClr val="tx1"/>
                </a:solidFill>
                <a:effectLst/>
                <a:latin typeface="Merriweather" pitchFamily="2" charset="77"/>
                <a:ea typeface="+mn-ea"/>
                <a:cs typeface="+mn-cs"/>
              </a:rPr>
              <a:t> om de samenwerking voort te zetten, op basis van deze 3 thema’s.</a:t>
            </a:r>
            <a:endParaRPr lang="nl-NL" sz="1200" b="0" i="0" kern="1200" dirty="0">
              <a:solidFill>
                <a:schemeClr val="tx1"/>
              </a:solidFill>
              <a:effectLst/>
              <a:latin typeface="Merriweather" pitchFamily="2" charset="77"/>
              <a:ea typeface="+mn-ea"/>
              <a:cs typeface="+mn-cs"/>
            </a:endParaRP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Gezondheid &amp; Welzijn</a:t>
            </a:r>
          </a:p>
          <a:p>
            <a:r>
              <a:rPr lang="nl-NL" sz="1200" b="0" i="0" kern="1200" dirty="0">
                <a:solidFill>
                  <a:schemeClr val="tx1"/>
                </a:solidFill>
                <a:effectLst/>
                <a:latin typeface="Merriweather" pitchFamily="2" charset="77"/>
                <a:ea typeface="+mn-ea"/>
                <a:cs typeface="+mn-cs"/>
              </a:rPr>
              <a:t>Biodiversiteit &amp; Duurzaamheid</a:t>
            </a:r>
          </a:p>
          <a:p>
            <a:r>
              <a:rPr lang="nl-NL" sz="1200" b="0" i="0" kern="1200" dirty="0">
                <a:solidFill>
                  <a:schemeClr val="tx1"/>
                </a:solidFill>
                <a:effectLst/>
                <a:latin typeface="Merriweather" pitchFamily="2" charset="77"/>
                <a:ea typeface="+mn-ea"/>
                <a:cs typeface="+mn-cs"/>
              </a:rPr>
              <a:t>Cultureel Erfgoed</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Met deze drie thema’s bouwen we voort op de bestaande sterktes van de stad en sluiten we aan op de grote maatschappelijke vraagstukken die voor ons liggen en (</a:t>
            </a:r>
            <a:r>
              <a:rPr lang="nl-NL" sz="1200" b="0" i="0" kern="1200" dirty="0" err="1">
                <a:solidFill>
                  <a:schemeClr val="tx1"/>
                </a:solidFill>
                <a:effectLst/>
                <a:latin typeface="Merriweather" pitchFamily="2" charset="77"/>
                <a:ea typeface="+mn-ea"/>
                <a:cs typeface="+mn-cs"/>
              </a:rPr>
              <a:t>inter</a:t>
            </a:r>
            <a:r>
              <a:rPr lang="nl-NL" sz="1200" b="0" i="0" kern="1200" dirty="0">
                <a:solidFill>
                  <a:schemeClr val="tx1"/>
                </a:solidFill>
                <a:effectLst/>
                <a:latin typeface="Merriweather" pitchFamily="2" charset="77"/>
                <a:ea typeface="+mn-ea"/>
                <a:cs typeface="+mn-cs"/>
              </a:rPr>
              <a:t>)nationaal geadresseerd worden. De thema’s moeten in samenhang bezien worden om elkaar te versterken. </a:t>
            </a:r>
            <a:endParaRPr lang="en-US" dirty="0"/>
          </a:p>
        </p:txBody>
      </p:sp>
      <p:sp>
        <p:nvSpPr>
          <p:cNvPr id="4" name="Tijdelijke aanduiding voor dianummer 3">
            <a:extLst>
              <a:ext uri="{FF2B5EF4-FFF2-40B4-BE49-F238E27FC236}">
                <a16:creationId xmlns:a16="http://schemas.microsoft.com/office/drawing/2014/main" id="{6E7FAEC6-111F-6D75-F471-89F24BCE5814}"/>
              </a:ext>
            </a:extLst>
          </p:cNvPr>
          <p:cNvSpPr>
            <a:spLocks noGrp="1"/>
          </p:cNvSpPr>
          <p:nvPr>
            <p:ph type="sldNum" sz="quarter" idx="5"/>
          </p:nvPr>
        </p:nvSpPr>
        <p:spPr/>
        <p:txBody>
          <a:bodyPr/>
          <a:lstStyle/>
          <a:p>
            <a:fld id="{637B80C8-3308-6C4F-B1C5-C23743646DBC}" type="slidenum">
              <a:rPr lang="nl-NL" smtClean="0"/>
              <a:pPr/>
              <a:t>25</a:t>
            </a:fld>
            <a:endParaRPr lang="nl-NL" dirty="0"/>
          </a:p>
        </p:txBody>
      </p:sp>
    </p:spTree>
    <p:extLst>
      <p:ext uri="{BB962C8B-B14F-4D97-AF65-F5344CB8AC3E}">
        <p14:creationId xmlns:p14="http://schemas.microsoft.com/office/powerpoint/2010/main" val="1635085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80C8-3308-6C4F-B1C5-C23743646DBC}" type="slidenum">
              <a:rPr kumimoji="0" lang="nl-NL" sz="1200" b="0" i="0" u="none" strike="noStrike" kern="1200" cap="none" spc="0" normalizeH="0" baseline="0" noProof="0" smtClean="0">
                <a:ln>
                  <a:noFill/>
                </a:ln>
                <a:solidFill>
                  <a:prstClr val="black"/>
                </a:solidFill>
                <a:effectLst/>
                <a:uLnTx/>
                <a:uFillTx/>
                <a:latin typeface="Merriweathe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dirty="0">
              <a:ln>
                <a:noFill/>
              </a:ln>
              <a:solidFill>
                <a:prstClr val="black"/>
              </a:solidFill>
              <a:effectLst/>
              <a:uLnTx/>
              <a:uFillTx/>
              <a:latin typeface="Merriweather" pitchFamily="2" charset="77"/>
              <a:ea typeface="+mn-ea"/>
              <a:cs typeface="+mn-cs"/>
            </a:endParaRPr>
          </a:p>
        </p:txBody>
      </p:sp>
    </p:spTree>
    <p:extLst>
      <p:ext uri="{BB962C8B-B14F-4D97-AF65-F5344CB8AC3E}">
        <p14:creationId xmlns:p14="http://schemas.microsoft.com/office/powerpoint/2010/main" val="2804263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8EA90-24A7-79FC-FF33-3DF7FB57467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01C7F9E-CC10-4092-BCCD-F9854BD1BD6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09BC700-3158-A8A5-B603-BE61497894A6}"/>
              </a:ext>
            </a:extLst>
          </p:cNvPr>
          <p:cNvSpPr>
            <a:spLocks noGrp="1"/>
          </p:cNvSpPr>
          <p:nvPr>
            <p:ph type="body" idx="1"/>
          </p:nvPr>
        </p:nvSpPr>
        <p:spPr/>
        <p:txBody>
          <a:bodyPr/>
          <a:lstStyle/>
          <a:p>
            <a:r>
              <a:rPr lang="nl-NL" sz="1200" b="0" i="0" kern="1200" dirty="0">
                <a:solidFill>
                  <a:schemeClr val="tx1"/>
                </a:solidFill>
                <a:effectLst/>
                <a:latin typeface="Merriweather" pitchFamily="2" charset="77"/>
                <a:ea typeface="+mn-ea"/>
                <a:cs typeface="+mn-cs"/>
              </a:rPr>
              <a:t>De  Universiteit Leiden, TU Delft en Erasmus Universiteit Rotterdam werken sinds 2012 </a:t>
            </a:r>
            <a:r>
              <a:rPr lang="nl-NL" sz="1200" b="0" i="0" kern="1200" dirty="0" err="1">
                <a:solidFill>
                  <a:schemeClr val="tx1"/>
                </a:solidFill>
                <a:effectLst/>
                <a:latin typeface="Merriweather" pitchFamily="2" charset="77"/>
                <a:ea typeface="+mn-ea"/>
                <a:cs typeface="+mn-cs"/>
              </a:rPr>
              <a:t>inter</a:t>
            </a:r>
            <a:r>
              <a:rPr lang="nl-NL" sz="1200" b="0" i="0" kern="1200" dirty="0">
                <a:solidFill>
                  <a:schemeClr val="tx1"/>
                </a:solidFill>
                <a:effectLst/>
                <a:latin typeface="Merriweather" pitchFamily="2" charset="77"/>
                <a:ea typeface="+mn-ea"/>
                <a:cs typeface="+mn-cs"/>
              </a:rPr>
              <a:t>- en </a:t>
            </a:r>
            <a:r>
              <a:rPr lang="nl-NL" sz="1200" b="0" i="0" kern="1200" dirty="0" err="1">
                <a:solidFill>
                  <a:schemeClr val="tx1"/>
                </a:solidFill>
                <a:effectLst/>
                <a:latin typeface="Merriweather" pitchFamily="2" charset="77"/>
                <a:ea typeface="+mn-ea"/>
                <a:cs typeface="+mn-cs"/>
              </a:rPr>
              <a:t>transdisciplinair</a:t>
            </a:r>
            <a:r>
              <a:rPr lang="nl-NL" sz="1200" b="0" i="0" kern="1200" dirty="0">
                <a:solidFill>
                  <a:schemeClr val="tx1"/>
                </a:solidFill>
                <a:effectLst/>
                <a:latin typeface="Merriweather" pitchFamily="2" charset="77"/>
                <a:ea typeface="+mn-ea"/>
                <a:cs typeface="+mn-cs"/>
              </a:rPr>
              <a:t> samen in onderzoek, onderwijs en bedrijfsvoering binnen de strategische alliantie Leiden-Delft-Erasmus </a:t>
            </a:r>
            <a:r>
              <a:rPr lang="nl-NL" sz="1200" b="0" i="0" kern="1200" dirty="0" err="1">
                <a:solidFill>
                  <a:schemeClr val="tx1"/>
                </a:solidFill>
                <a:effectLst/>
                <a:latin typeface="Merriweather" pitchFamily="2" charset="77"/>
                <a:ea typeface="+mn-ea"/>
                <a:cs typeface="+mn-cs"/>
              </a:rPr>
              <a:t>Universities</a:t>
            </a:r>
            <a:r>
              <a:rPr lang="nl-NL" sz="1200" b="0" i="0" kern="1200" dirty="0">
                <a:solidFill>
                  <a:schemeClr val="tx1"/>
                </a:solidFill>
                <a:effectLst/>
                <a:latin typeface="Merriweather" pitchFamily="2" charset="77"/>
                <a:ea typeface="+mn-ea"/>
                <a:cs typeface="+mn-cs"/>
              </a:rPr>
              <a:t>. </a:t>
            </a:r>
            <a:endParaRPr lang="en-US" dirty="0"/>
          </a:p>
        </p:txBody>
      </p:sp>
      <p:sp>
        <p:nvSpPr>
          <p:cNvPr id="4" name="Tijdelijke aanduiding voor dianummer 3">
            <a:extLst>
              <a:ext uri="{FF2B5EF4-FFF2-40B4-BE49-F238E27FC236}">
                <a16:creationId xmlns:a16="http://schemas.microsoft.com/office/drawing/2014/main" id="{2F42400F-0C90-4E12-80C7-7376CB802A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80C8-3308-6C4F-B1C5-C23743646DBC}" type="slidenum">
              <a:rPr kumimoji="0" lang="nl-NL" sz="1200" b="0" i="0" u="none" strike="noStrike" kern="1200" cap="none" spc="0" normalizeH="0" baseline="0" noProof="0" smtClean="0">
                <a:ln>
                  <a:noFill/>
                </a:ln>
                <a:solidFill>
                  <a:prstClr val="black"/>
                </a:solidFill>
                <a:effectLst/>
                <a:uLnTx/>
                <a:uFillTx/>
                <a:latin typeface="Merriweathe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dirty="0">
              <a:ln>
                <a:noFill/>
              </a:ln>
              <a:solidFill>
                <a:prstClr val="black"/>
              </a:solidFill>
              <a:effectLst/>
              <a:uLnTx/>
              <a:uFillTx/>
              <a:latin typeface="Merriweather" pitchFamily="2" charset="77"/>
              <a:ea typeface="+mn-ea"/>
              <a:cs typeface="+mn-cs"/>
            </a:endParaRPr>
          </a:p>
        </p:txBody>
      </p:sp>
    </p:spTree>
    <p:extLst>
      <p:ext uri="{BB962C8B-B14F-4D97-AF65-F5344CB8AC3E}">
        <p14:creationId xmlns:p14="http://schemas.microsoft.com/office/powerpoint/2010/main" val="7351428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8CE18-EA43-E4A5-5947-7F56895F84C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6DFF0CC-E7F5-AFE5-F42F-BE7D3EFD32C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32C3D6C-3C0B-BD9A-C921-D08A85043139}"/>
              </a:ext>
            </a:extLst>
          </p:cNvPr>
          <p:cNvSpPr>
            <a:spLocks noGrp="1"/>
          </p:cNvSpPr>
          <p:nvPr>
            <p:ph type="body" idx="1"/>
          </p:nvPr>
        </p:nvSpPr>
        <p:spPr/>
        <p:txBody>
          <a:bodyPr/>
          <a:lstStyle/>
          <a:p>
            <a:r>
              <a:rPr lang="nl-NL" sz="1200" b="0" i="0" kern="1200" dirty="0">
                <a:solidFill>
                  <a:schemeClr val="tx1"/>
                </a:solidFill>
                <a:effectLst/>
                <a:latin typeface="Merriweather" pitchFamily="2" charset="77"/>
                <a:ea typeface="+mn-ea"/>
                <a:cs typeface="+mn-cs"/>
              </a:rPr>
              <a:t>In Leiden-delft-Erasmus verband ontstaan nieuwe initiatieven tussen wetenschappers vanuit verschillende vakgroepen. Deze multidisciplinaire samenwerkingen worden in eerste instantie opgezet als programma's. Hieruit volgen soms in een later stadium ook </a:t>
            </a:r>
            <a:r>
              <a:rPr lang="nl-NL" sz="1200" b="0" i="0" kern="1200" dirty="0" err="1">
                <a:solidFill>
                  <a:schemeClr val="tx1"/>
                </a:solidFill>
                <a:effectLst/>
                <a:latin typeface="Merriweather" pitchFamily="2" charset="77"/>
                <a:ea typeface="+mn-ea"/>
                <a:cs typeface="+mn-cs"/>
              </a:rPr>
              <a:t>centres</a:t>
            </a:r>
            <a:r>
              <a:rPr lang="nl-NL" sz="1200" b="0" i="0" kern="1200" dirty="0">
                <a:solidFill>
                  <a:schemeClr val="tx1"/>
                </a:solidFill>
                <a:effectLst/>
                <a:latin typeface="Merriweather" pitchFamily="2" charset="77"/>
                <a:ea typeface="+mn-ea"/>
                <a:cs typeface="+mn-cs"/>
              </a:rPr>
              <a:t>. De huidige LDE programma's zijn: </a:t>
            </a:r>
            <a:br>
              <a:rPr lang="nl-NL" sz="1200" b="0" i="0" kern="1200" dirty="0">
                <a:solidFill>
                  <a:schemeClr val="tx1"/>
                </a:solidFill>
                <a:effectLst/>
                <a:latin typeface="Merriweather" pitchFamily="2" charset="77"/>
                <a:ea typeface="+mn-ea"/>
                <a:cs typeface="+mn-cs"/>
              </a:rPr>
            </a:br>
            <a:br>
              <a:rPr lang="nl-NL" sz="1200" b="0" i="0" kern="1200" dirty="0">
                <a:solidFill>
                  <a:schemeClr val="tx1"/>
                </a:solidFill>
                <a:effectLst/>
                <a:latin typeface="Merriweather" pitchFamily="2" charset="77"/>
                <a:ea typeface="+mn-ea"/>
                <a:cs typeface="+mn-cs"/>
              </a:rPr>
            </a:br>
            <a:r>
              <a:rPr lang="nl-NL" sz="1200" b="1" i="0" kern="1200" dirty="0">
                <a:solidFill>
                  <a:schemeClr val="tx1"/>
                </a:solidFill>
                <a:effectLst/>
                <a:latin typeface="Merriweather" pitchFamily="2" charset="77"/>
                <a:ea typeface="+mn-ea"/>
                <a:cs typeface="+mn-cs"/>
              </a:rPr>
              <a:t>ONDERZOEK</a:t>
            </a:r>
            <a:endParaRPr lang="nl-NL" sz="1200" b="0" i="0" kern="1200" dirty="0">
              <a:solidFill>
                <a:schemeClr val="tx1"/>
              </a:solidFill>
              <a:effectLst/>
              <a:latin typeface="Merriweather" pitchFamily="2" charset="77"/>
              <a:ea typeface="+mn-ea"/>
              <a:cs typeface="+mn-cs"/>
            </a:endParaRPr>
          </a:p>
          <a:p>
            <a:endParaRPr lang="nl-NL" sz="1200" b="0" i="0" kern="1200" dirty="0">
              <a:solidFill>
                <a:schemeClr val="tx1"/>
              </a:solidFill>
              <a:effectLst/>
              <a:latin typeface="Merriweather" pitchFamily="2" charset="77"/>
              <a:ea typeface="+mn-ea"/>
              <a:cs typeface="+mn-cs"/>
            </a:endParaRPr>
          </a:p>
          <a:p>
            <a:r>
              <a:rPr lang="nl-NL" sz="1200" b="1" i="0" kern="1200" dirty="0">
                <a:solidFill>
                  <a:schemeClr val="tx1"/>
                </a:solidFill>
                <a:effectLst/>
                <a:latin typeface="Merriweather" pitchFamily="2" charset="77"/>
                <a:ea typeface="+mn-ea"/>
                <a:cs typeface="+mn-cs"/>
              </a:rPr>
              <a:t>LDE-programma’s</a:t>
            </a:r>
          </a:p>
          <a:p>
            <a:endParaRPr lang="nl-NL" sz="1200" b="0" i="0" kern="1200" dirty="0">
              <a:solidFill>
                <a:schemeClr val="tx1"/>
              </a:solidFill>
              <a:effectLst/>
              <a:latin typeface="Merriweather" pitchFamily="2" charset="77"/>
              <a:ea typeface="+mn-ea"/>
              <a:cs typeface="+mn-cs"/>
            </a:endParaRPr>
          </a:p>
          <a:p>
            <a:pPr marL="171450" indent="-171450">
              <a:lnSpc>
                <a:spcPct val="120000"/>
              </a:lnSpc>
              <a:buFont typeface="Arial" panose="020B0604020202020204" pitchFamily="34" charset="0"/>
              <a:buChar char="•"/>
            </a:pPr>
            <a:r>
              <a:rPr lang="en-US" dirty="0"/>
              <a:t>Climate and Biodiversity</a:t>
            </a:r>
          </a:p>
          <a:p>
            <a:pPr marL="171450" indent="-171450">
              <a:lnSpc>
                <a:spcPct val="120000"/>
              </a:lnSpc>
              <a:buFont typeface="Arial" panose="020B0604020202020204" pitchFamily="34" charset="0"/>
              <a:buChar char="•"/>
            </a:pPr>
            <a:r>
              <a:rPr lang="en-US" dirty="0"/>
              <a:t>Global Heritage and Development</a:t>
            </a:r>
          </a:p>
          <a:p>
            <a:pPr marL="171450" indent="-171450">
              <a:lnSpc>
                <a:spcPct val="120000"/>
              </a:lnSpc>
              <a:buFont typeface="Arial" panose="020B0604020202020204" pitchFamily="34" charset="0"/>
              <a:buChar char="•"/>
            </a:pPr>
            <a:r>
              <a:rPr lang="en-US" dirty="0"/>
              <a:t>Healthy Society</a:t>
            </a:r>
          </a:p>
          <a:p>
            <a:pPr marL="171450" indent="-171450">
              <a:lnSpc>
                <a:spcPct val="120000"/>
              </a:lnSpc>
              <a:buFont typeface="Arial" panose="020B0604020202020204" pitchFamily="34" charset="0"/>
              <a:buChar char="•"/>
            </a:pPr>
            <a:r>
              <a:rPr lang="en-US" dirty="0"/>
              <a:t>LDE Global: Research and Education with the Majority World</a:t>
            </a:r>
          </a:p>
          <a:p>
            <a:pPr marL="171450" indent="-171450">
              <a:lnSpc>
                <a:spcPct val="120000"/>
              </a:lnSpc>
              <a:buFont typeface="Arial" panose="020B0604020202020204" pitchFamily="34" charset="0"/>
              <a:buChar char="•"/>
            </a:pPr>
            <a:r>
              <a:rPr lang="en-US" dirty="0"/>
              <a:t>Leiden-Delft-Erasmus-East Africa Research Network - LEARN</a:t>
            </a:r>
          </a:p>
          <a:p>
            <a:pPr marL="171450" indent="-171450">
              <a:lnSpc>
                <a:spcPct val="120000"/>
              </a:lnSpc>
              <a:buFont typeface="Arial" panose="020B0604020202020204" pitchFamily="34" charset="0"/>
              <a:buChar char="•"/>
            </a:pPr>
            <a:r>
              <a:rPr lang="en-US" dirty="0"/>
              <a:t>LDE Indonesia Centre</a:t>
            </a:r>
            <a:endParaRPr lang="nl-NL" sz="1200" b="0" i="0" kern="1200" dirty="0">
              <a:solidFill>
                <a:schemeClr val="tx1"/>
              </a:solidFill>
              <a:effectLst/>
              <a:latin typeface="Merriweather" pitchFamily="2" charset="77"/>
              <a:ea typeface="+mn-ea"/>
              <a:cs typeface="+mn-cs"/>
            </a:endParaRPr>
          </a:p>
          <a:p>
            <a:endParaRPr lang="nl-NL" sz="1200" b="0" i="0" kern="1200" dirty="0">
              <a:solidFill>
                <a:schemeClr val="tx1"/>
              </a:solidFill>
              <a:effectLst/>
              <a:latin typeface="Merriweather" pitchFamily="2" charset="77"/>
              <a:ea typeface="+mn-ea"/>
              <a:cs typeface="+mn-cs"/>
            </a:endParaRPr>
          </a:p>
          <a:p>
            <a:r>
              <a:rPr lang="nl-NL" sz="1200" b="1" i="0" kern="1200" dirty="0">
                <a:solidFill>
                  <a:schemeClr val="tx1"/>
                </a:solidFill>
                <a:effectLst/>
                <a:latin typeface="Merriweather" pitchFamily="2" charset="77"/>
                <a:ea typeface="+mn-ea"/>
                <a:cs typeface="+mn-cs"/>
              </a:rPr>
              <a:t>LDE Centers</a:t>
            </a:r>
          </a:p>
          <a:p>
            <a:endParaRPr lang="nl-NL" sz="1200" b="0" i="0" kern="1200" dirty="0">
              <a:solidFill>
                <a:schemeClr val="tx1"/>
              </a:solidFill>
              <a:effectLst/>
              <a:latin typeface="Merriweather" pitchFamily="2" charset="77"/>
              <a:ea typeface="+mn-ea"/>
              <a:cs typeface="+mn-cs"/>
            </a:endParaRPr>
          </a:p>
          <a:p>
            <a:pPr marL="171450" indent="-171450">
              <a:lnSpc>
                <a:spcPct val="120000"/>
              </a:lnSpc>
              <a:buFont typeface="Arial" panose="020B0604020202020204" pitchFamily="34" charset="0"/>
              <a:buChar char="•"/>
            </a:pPr>
            <a:r>
              <a:rPr lang="en-US" dirty="0"/>
              <a:t>Centre for BOLD Cities</a:t>
            </a:r>
          </a:p>
          <a:p>
            <a:pPr marL="171450" indent="-171450">
              <a:lnSpc>
                <a:spcPct val="120000"/>
              </a:lnSpc>
              <a:buFont typeface="Arial" panose="020B0604020202020204" pitchFamily="34" charset="0"/>
              <a:buChar char="•"/>
            </a:pPr>
            <a:r>
              <a:rPr lang="en-US" dirty="0"/>
              <a:t>Centre Governance of Migration and Diversity</a:t>
            </a:r>
          </a:p>
          <a:p>
            <a:pPr marL="171450" indent="-171450">
              <a:lnSpc>
                <a:spcPct val="120000"/>
              </a:lnSpc>
              <a:buFont typeface="Arial" panose="020B0604020202020204" pitchFamily="34" charset="0"/>
              <a:buChar char="•"/>
            </a:pPr>
            <a:r>
              <a:rPr lang="en-US" dirty="0"/>
              <a:t>Centre for Port Cities Futures</a:t>
            </a:r>
          </a:p>
          <a:p>
            <a:pPr marL="171450" indent="-171450">
              <a:lnSpc>
                <a:spcPct val="120000"/>
              </a:lnSpc>
              <a:buFont typeface="Arial" panose="020B0604020202020204" pitchFamily="34" charset="0"/>
              <a:buChar char="•"/>
            </a:pPr>
            <a:r>
              <a:rPr lang="en-US" dirty="0"/>
              <a:t>Centre for Sustainability</a:t>
            </a:r>
          </a:p>
          <a:p>
            <a:pPr marL="171450" indent="-171450">
              <a:lnSpc>
                <a:spcPct val="120000"/>
              </a:lnSpc>
              <a:buFont typeface="Arial" panose="020B0604020202020204" pitchFamily="34" charset="0"/>
              <a:buChar char="•"/>
            </a:pPr>
            <a:r>
              <a:rPr lang="en-US" dirty="0"/>
              <a:t>International Centre for Frugal Innovation</a:t>
            </a:r>
            <a:br>
              <a:rPr lang="nl-NL" sz="1200" b="0" i="0" kern="1200" dirty="0">
                <a:solidFill>
                  <a:schemeClr val="tx1"/>
                </a:solidFill>
                <a:effectLst/>
                <a:latin typeface="Merriweather" pitchFamily="2" charset="77"/>
                <a:ea typeface="+mn-ea"/>
                <a:cs typeface="+mn-cs"/>
              </a:rPr>
            </a:br>
            <a:br>
              <a:rPr lang="nl-NL" sz="1200" b="0" i="0" kern="1200" dirty="0">
                <a:solidFill>
                  <a:schemeClr val="tx1"/>
                </a:solidFill>
                <a:effectLst/>
                <a:latin typeface="Merriweather" pitchFamily="2" charset="77"/>
                <a:ea typeface="+mn-ea"/>
                <a:cs typeface="+mn-cs"/>
              </a:rPr>
            </a:br>
            <a:r>
              <a:rPr lang="nl-NL" sz="1200" b="0" i="0" kern="1200" dirty="0">
                <a:solidFill>
                  <a:schemeClr val="tx1"/>
                </a:solidFill>
                <a:effectLst/>
                <a:latin typeface="Merriweather" pitchFamily="2" charset="77"/>
                <a:ea typeface="+mn-ea"/>
                <a:cs typeface="+mn-cs"/>
              </a:rPr>
              <a:t>https://www.leiden-delft-erasmus.nl/nl/lde-centres-en-programmas</a:t>
            </a:r>
          </a:p>
          <a:p>
            <a:pPr>
              <a:lnSpc>
                <a:spcPct val="120000"/>
              </a:lnSpc>
            </a:pPr>
            <a:endParaRPr lang="nl-NL" sz="1200" b="0" i="1" kern="1200" dirty="0">
              <a:solidFill>
                <a:schemeClr val="tx1"/>
              </a:solidFill>
              <a:effectLst/>
              <a:latin typeface="Merriweather" pitchFamily="2" charset="77"/>
              <a:ea typeface="+mn-ea"/>
              <a:cs typeface="+mn-cs"/>
            </a:endParaRPr>
          </a:p>
          <a:p>
            <a:pPr>
              <a:lnSpc>
                <a:spcPct val="120000"/>
              </a:lnSpc>
            </a:pPr>
            <a:endParaRPr lang="nl-NL" sz="1200" b="0" i="1" kern="1200" dirty="0">
              <a:solidFill>
                <a:schemeClr val="tx1"/>
              </a:solidFill>
              <a:effectLst/>
              <a:latin typeface="Merriweather" pitchFamily="2" charset="77"/>
              <a:ea typeface="+mn-ea"/>
              <a:cs typeface="+mn-cs"/>
            </a:endParaRPr>
          </a:p>
          <a:p>
            <a:pPr>
              <a:lnSpc>
                <a:spcPct val="120000"/>
              </a:lnSpc>
            </a:pPr>
            <a:r>
              <a:rPr lang="nl-NL" sz="1200" b="1" i="0" kern="1200" dirty="0" err="1">
                <a:solidFill>
                  <a:schemeClr val="tx1"/>
                </a:solidFill>
                <a:effectLst/>
                <a:latin typeface="Merriweather" pitchFamily="2" charset="77"/>
                <a:ea typeface="+mn-ea"/>
                <a:cs typeface="+mn-cs"/>
              </a:rPr>
              <a:t>Medical</a:t>
            </a:r>
            <a:r>
              <a:rPr lang="nl-NL" sz="1200" b="1" i="0" kern="1200" dirty="0">
                <a:solidFill>
                  <a:schemeClr val="tx1"/>
                </a:solidFill>
                <a:effectLst/>
                <a:latin typeface="Merriweather" pitchFamily="2" charset="77"/>
                <a:ea typeface="+mn-ea"/>
                <a:cs typeface="+mn-cs"/>
              </a:rPr>
              <a:t> Delta</a:t>
            </a:r>
          </a:p>
          <a:p>
            <a:r>
              <a:rPr lang="nl-NL" sz="1200" b="0" i="0" kern="1200" dirty="0" err="1">
                <a:solidFill>
                  <a:schemeClr val="tx1"/>
                </a:solidFill>
                <a:effectLst/>
                <a:latin typeface="Merriweather" pitchFamily="2" charset="77"/>
                <a:ea typeface="+mn-ea"/>
                <a:cs typeface="+mn-cs"/>
              </a:rPr>
              <a:t>Medical</a:t>
            </a:r>
            <a:r>
              <a:rPr lang="nl-NL" sz="1200" b="0" i="0" kern="1200" dirty="0">
                <a:solidFill>
                  <a:schemeClr val="tx1"/>
                </a:solidFill>
                <a:effectLst/>
                <a:latin typeface="Merriweather" pitchFamily="2" charset="77"/>
                <a:ea typeface="+mn-ea"/>
                <a:cs typeface="+mn-cs"/>
              </a:rPr>
              <a:t> Delta is een partner van de LDE-alliantie. </a:t>
            </a:r>
            <a:r>
              <a:rPr lang="nl-NL" sz="1200" b="0" i="0" kern="1200" dirty="0" err="1">
                <a:solidFill>
                  <a:schemeClr val="tx1"/>
                </a:solidFill>
                <a:effectLst/>
                <a:latin typeface="Merriweather" pitchFamily="2" charset="77"/>
                <a:ea typeface="+mn-ea"/>
                <a:cs typeface="+mn-cs"/>
              </a:rPr>
              <a:t>Medical</a:t>
            </a:r>
            <a:r>
              <a:rPr lang="nl-NL" sz="1200" b="0" i="0" kern="1200" dirty="0">
                <a:solidFill>
                  <a:schemeClr val="tx1"/>
                </a:solidFill>
                <a:effectLst/>
                <a:latin typeface="Merriweather" pitchFamily="2" charset="77"/>
                <a:ea typeface="+mn-ea"/>
                <a:cs typeface="+mn-cs"/>
              </a:rPr>
              <a:t> Delta is in 2006 opgericht door de drie universiteiten (TU Delft, Universiteit Leiden en Erasmus Universiteit Rotterdam) en de twee </a:t>
            </a:r>
            <a:r>
              <a:rPr lang="nl-NL" sz="1200" b="0" i="0" kern="1200" dirty="0" err="1">
                <a:solidFill>
                  <a:schemeClr val="tx1"/>
                </a:solidFill>
                <a:effectLst/>
                <a:latin typeface="Merriweather" pitchFamily="2" charset="77"/>
                <a:ea typeface="+mn-ea"/>
                <a:cs typeface="+mn-cs"/>
              </a:rPr>
              <a:t>UMC’s</a:t>
            </a:r>
            <a:r>
              <a:rPr lang="nl-NL" sz="1200" b="0" i="0" kern="1200" dirty="0">
                <a:solidFill>
                  <a:schemeClr val="tx1"/>
                </a:solidFill>
                <a:effectLst/>
                <a:latin typeface="Merriweather" pitchFamily="2" charset="77"/>
                <a:ea typeface="+mn-ea"/>
                <a:cs typeface="+mn-cs"/>
              </a:rPr>
              <a:t> (LUMC en Erasmus MC) in de provincie Zuid-Holland.</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Sinds 2018 zijn ook vier hogescholen in de provincie aangesloten (De Haagse Hogeschool, Hogeschool </a:t>
            </a:r>
            <a:r>
              <a:rPr lang="nl-NL" sz="1200" b="0" i="0" kern="1200" dirty="0" err="1">
                <a:solidFill>
                  <a:schemeClr val="tx1"/>
                </a:solidFill>
                <a:effectLst/>
                <a:latin typeface="Merriweather" pitchFamily="2" charset="77"/>
                <a:ea typeface="+mn-ea"/>
                <a:cs typeface="+mn-cs"/>
              </a:rPr>
              <a:t>InHolland</a:t>
            </a:r>
            <a:r>
              <a:rPr lang="nl-NL" sz="1200" b="0" i="0" kern="1200" dirty="0">
                <a:solidFill>
                  <a:schemeClr val="tx1"/>
                </a:solidFill>
                <a:effectLst/>
                <a:latin typeface="Merriweather" pitchFamily="2" charset="77"/>
                <a:ea typeface="+mn-ea"/>
                <a:cs typeface="+mn-cs"/>
              </a:rPr>
              <a:t>, Hogeschool Rotterdam en Hogeschool Leiden.</a:t>
            </a:r>
            <a:br>
              <a:rPr lang="nl-NL" sz="1200" b="0" i="0" kern="1200" dirty="0">
                <a:solidFill>
                  <a:schemeClr val="tx1"/>
                </a:solidFill>
                <a:effectLst/>
                <a:latin typeface="Merriweather" pitchFamily="2" charset="77"/>
                <a:ea typeface="+mn-ea"/>
                <a:cs typeface="+mn-cs"/>
              </a:rPr>
            </a:br>
            <a:endParaRPr lang="nl-NL" sz="1200" b="0" i="0" kern="1200" dirty="0">
              <a:solidFill>
                <a:schemeClr val="tx1"/>
              </a:solidFill>
              <a:effectLst/>
              <a:latin typeface="Merriweather" pitchFamily="2" charset="77"/>
              <a:ea typeface="+mn-ea"/>
              <a:cs typeface="+mn-cs"/>
            </a:endParaRPr>
          </a:p>
          <a:p>
            <a:pPr>
              <a:lnSpc>
                <a:spcPct val="120000"/>
              </a:lnSpc>
            </a:pPr>
            <a:r>
              <a:rPr lang="nl-NL" sz="1200" b="0" i="0" kern="1200" dirty="0">
                <a:solidFill>
                  <a:schemeClr val="tx1"/>
                </a:solidFill>
                <a:effectLst/>
                <a:latin typeface="Merriweather" pitchFamily="2" charset="77"/>
                <a:ea typeface="+mn-ea"/>
                <a:cs typeface="+mn-cs"/>
              </a:rPr>
              <a:t>Kenmerkend voor de wetenschappelijke programma’s van </a:t>
            </a:r>
            <a:r>
              <a:rPr lang="nl-NL" sz="1200" b="0" i="0" kern="1200" dirty="0" err="1">
                <a:solidFill>
                  <a:schemeClr val="tx1"/>
                </a:solidFill>
                <a:effectLst/>
                <a:latin typeface="Merriweather" pitchFamily="2" charset="77"/>
                <a:ea typeface="+mn-ea"/>
                <a:cs typeface="+mn-cs"/>
              </a:rPr>
              <a:t>Medical</a:t>
            </a:r>
            <a:r>
              <a:rPr lang="nl-NL" sz="1200" b="0" i="0" kern="1200" dirty="0">
                <a:solidFill>
                  <a:schemeClr val="tx1"/>
                </a:solidFill>
                <a:effectLst/>
                <a:latin typeface="Merriweather" pitchFamily="2" charset="77"/>
                <a:ea typeface="+mn-ea"/>
                <a:cs typeface="+mn-cs"/>
              </a:rPr>
              <a:t> Delta is de multidisciplinaire samenwerking tussen clinici en technologen. Dankzij de inbreng van hogescholen, het bedrijfsleven, zorginstellingen en overheden en met de inzet van de Living Labs zijn het stuk voor stuk programma's met impact. Impact op de mens, op de zorg, op kennisontwikkeling en op de regio.</a:t>
            </a:r>
          </a:p>
          <a:p>
            <a:pPr>
              <a:lnSpc>
                <a:spcPct val="120000"/>
              </a:lnSpc>
            </a:pPr>
            <a:endParaRPr lang="en-US"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erriweather" pitchFamily="2" charset="77"/>
                <a:ea typeface="+mn-ea"/>
                <a:cs typeface="+mn-cs"/>
              </a:rPr>
              <a:t>https://www.leiden-delft-erasmus.nl/nl/centres/medical-delta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kern="120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outerShdw blurRad="38100" dist="38100" dir="2700000" algn="tl">
                    <a:srgbClr val="000000">
                      <a:alpha val="43137"/>
                    </a:srgbClr>
                  </a:outerShdw>
                </a:effectLst>
              </a:rPr>
              <a:t>ONDERWIJS</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1" kern="1200" dirty="0">
              <a:solidFill>
                <a:schemeClr val="tx1"/>
              </a:solidFill>
              <a:effectLst>
                <a:outerShdw blurRad="38100" dist="38100" dir="2700000" algn="tl">
                  <a:srgbClr val="000000">
                    <a:alpha val="43137"/>
                  </a:srgb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outerShdw blurRad="38100" dist="38100" dir="2700000" algn="tl">
                    <a:srgbClr val="000000">
                      <a:alpha val="43137"/>
                    </a:srgbClr>
                  </a:outerShdw>
                </a:effectLst>
              </a:rPr>
              <a:t>Gezamenlijke opleidingen</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1" kern="1200" dirty="0">
              <a:solidFill>
                <a:schemeClr val="tx1"/>
              </a:solidFill>
              <a:effectLst>
                <a:outerShdw blurRad="38100" dist="38100" dir="2700000" algn="tl">
                  <a:srgbClr val="000000">
                    <a:alpha val="43137"/>
                  </a:srgb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1" kern="1200" dirty="0">
                <a:solidFill>
                  <a:schemeClr val="tx1"/>
                </a:solidFill>
                <a:effectLst>
                  <a:outerShdw blurRad="38100" dist="38100" dir="2700000" algn="tl">
                    <a:srgbClr val="000000">
                      <a:alpha val="43137"/>
                    </a:srgbClr>
                  </a:outerShdw>
                </a:effectLst>
              </a:rPr>
              <a:t>Bachelor- en masteropleidingen</a:t>
            </a:r>
            <a:br>
              <a:rPr lang="nl-NL" sz="1200" b="0" i="1" kern="1200" dirty="0">
                <a:solidFill>
                  <a:schemeClr val="tx1"/>
                </a:solidFill>
                <a:effectLst>
                  <a:outerShdw blurRad="38100" dist="38100" dir="2700000" algn="tl">
                    <a:srgbClr val="000000">
                      <a:alpha val="43137"/>
                    </a:srgbClr>
                  </a:outerShdw>
                </a:effectLst>
              </a:rPr>
            </a:br>
            <a:endParaRPr lang="nl-NL" sz="1200" b="0" i="1" kern="1200" dirty="0">
              <a:solidFill>
                <a:schemeClr val="tx1"/>
              </a:solidFill>
              <a:effectLst>
                <a:outerShdw blurRad="38100" dist="38100" dir="2700000" algn="tl">
                  <a:srgbClr val="000000">
                    <a:alpha val="43137"/>
                  </a:srgbClr>
                </a:outerShdw>
              </a:effectLst>
            </a:endParaRPr>
          </a:p>
          <a:p>
            <a:r>
              <a:rPr lang="nl-NL" sz="1200" kern="1200" dirty="0">
                <a:solidFill>
                  <a:schemeClr val="tx1"/>
                </a:solidFill>
                <a:effectLst>
                  <a:outerShdw blurRad="38100" dist="38100" dir="2700000" algn="tl">
                    <a:srgbClr val="000000">
                      <a:alpha val="43137"/>
                    </a:srgbClr>
                  </a:outerShdw>
                </a:effectLst>
              </a:rPr>
              <a:t>De drie universiteiten hebben een gezamenlijk onderwijsportfolio met joint bachelor- en masteropleidingen (joint </a:t>
            </a:r>
            <a:r>
              <a:rPr lang="nl-NL" sz="1200" kern="1200" dirty="0" err="1">
                <a:solidFill>
                  <a:schemeClr val="tx1"/>
                </a:solidFill>
                <a:effectLst>
                  <a:outerShdw blurRad="38100" dist="38100" dir="2700000" algn="tl">
                    <a:srgbClr val="000000">
                      <a:alpha val="43137"/>
                    </a:srgbClr>
                  </a:outerShdw>
                </a:effectLst>
              </a:rPr>
              <a:t>degree</a:t>
            </a:r>
            <a:r>
              <a:rPr lang="nl-NL" sz="1200" kern="1200" dirty="0">
                <a:solidFill>
                  <a:schemeClr val="tx1"/>
                </a:solidFill>
                <a:effectLst>
                  <a:outerShdw blurRad="38100" dist="38100" dir="2700000" algn="tl">
                    <a:srgbClr val="000000">
                      <a:alpha val="43137"/>
                    </a:srgbClr>
                  </a:outerShdw>
                </a:effectLst>
              </a:rPr>
              <a:t> opleidingen) en mastertracks. Met deze </a:t>
            </a:r>
            <a:r>
              <a:rPr lang="nl-NL" sz="1200" kern="1200" dirty="0" err="1">
                <a:solidFill>
                  <a:schemeClr val="tx1"/>
                </a:solidFill>
                <a:effectLst>
                  <a:outerShdw blurRad="38100" dist="38100" dir="2700000" algn="tl">
                    <a:srgbClr val="000000">
                      <a:alpha val="43137"/>
                    </a:srgbClr>
                  </a:outerShdw>
                </a:effectLst>
              </a:rPr>
              <a:t>inter</a:t>
            </a:r>
            <a:r>
              <a:rPr lang="nl-NL" sz="1200" kern="1200" dirty="0">
                <a:solidFill>
                  <a:schemeClr val="tx1"/>
                </a:solidFill>
                <a:effectLst>
                  <a:outerShdw blurRad="38100" dist="38100" dir="2700000" algn="tl">
                    <a:srgbClr val="000000">
                      <a:alpha val="43137"/>
                    </a:srgbClr>
                  </a:outerShdw>
                </a:effectLst>
              </a:rPr>
              <a:t>- en multidisciplinaire opleidingen draagt LDE bij aan maatschappelijke vraagstukken en speelt de alliantie in op de vraag vanuit de studenten naar dergelijke opleidingen. Door de nabijheid van de drie universiteitssteden is het voor studenten gemakkelijk om dit onderwijs fysiek te volgen.</a:t>
            </a:r>
            <a:br>
              <a:rPr lang="nl-NL" sz="1200" kern="1200" dirty="0">
                <a:solidFill>
                  <a:schemeClr val="tx1"/>
                </a:solidFill>
                <a:effectLst>
                  <a:outerShdw blurRad="38100" dist="38100" dir="2700000" algn="tl">
                    <a:srgbClr val="000000">
                      <a:alpha val="43137"/>
                    </a:srgbClr>
                  </a:outerShdw>
                </a:effectLst>
              </a:rPr>
            </a:br>
            <a:br>
              <a:rPr lang="nl-NL" sz="1200" kern="1200" dirty="0">
                <a:solidFill>
                  <a:schemeClr val="tx1"/>
                </a:solidFill>
                <a:effectLst>
                  <a:outerShdw blurRad="38100" dist="38100" dir="2700000" algn="tl">
                    <a:srgbClr val="000000">
                      <a:alpha val="43137"/>
                    </a:srgbClr>
                  </a:outerShdw>
                </a:effectLst>
              </a:rPr>
            </a:br>
            <a:r>
              <a:rPr lang="nl-NL" sz="1200" i="0" u="none" kern="1200" baseline="0" dirty="0">
                <a:solidFill>
                  <a:schemeClr val="tx1"/>
                </a:solidFill>
                <a:effectLst>
                  <a:outerShdw blurRad="38100" dist="38100" dir="2700000" algn="tl">
                    <a:srgbClr val="000000">
                      <a:alpha val="43137"/>
                    </a:srgbClr>
                  </a:outerShdw>
                </a:effectLst>
              </a:rPr>
              <a:t>https://www.leiden-delft-erasmus.nl/nl/onderwijs/bacheloropleidingen</a:t>
            </a:r>
          </a:p>
          <a:p>
            <a:r>
              <a:rPr lang="en-US" sz="1200" i="0" u="none" kern="1200" baseline="0" dirty="0">
                <a:solidFill>
                  <a:schemeClr val="tx1"/>
                </a:solidFill>
                <a:effectLst>
                  <a:outerShdw blurRad="38100" dist="38100" dir="2700000" algn="tl">
                    <a:srgbClr val="000000">
                      <a:alpha val="43137"/>
                    </a:srgbClr>
                  </a:outerShdw>
                </a:effectLst>
              </a:rPr>
              <a:t>https://www.leiden-delft-erasmus.nl/nl/onderwijs/masteropleidingen-en-tracks</a:t>
            </a:r>
            <a:endParaRPr lang="nl-NL" sz="1200" i="0" u="none" kern="1200" dirty="0">
              <a:solidFill>
                <a:schemeClr val="tx1"/>
              </a:solidFill>
              <a:effectLst>
                <a:outerShdw blurRad="38100" dist="38100" dir="2700000" algn="tl">
                  <a:srgbClr val="000000">
                    <a:alpha val="43137"/>
                  </a:srgb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outerShdw blurRad="38100" dist="38100" dir="2700000" algn="tl">
                  <a:srgbClr val="000000">
                    <a:alpha val="43137"/>
                  </a:srgb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1" kern="1200" dirty="0" err="1">
                <a:solidFill>
                  <a:schemeClr val="tx1"/>
                </a:solidFill>
                <a:effectLst>
                  <a:outerShdw blurRad="38100" dist="38100" dir="2700000" algn="tl">
                    <a:srgbClr val="000000">
                      <a:alpha val="43137"/>
                    </a:srgbClr>
                  </a:outerShdw>
                </a:effectLst>
              </a:rPr>
              <a:t>Minoren</a:t>
            </a:r>
            <a:r>
              <a:rPr lang="nl-NL" sz="1200" b="0" i="1" kern="1200" dirty="0">
                <a:solidFill>
                  <a:schemeClr val="tx1"/>
                </a:solidFill>
                <a:effectLst>
                  <a:outerShdw blurRad="38100" dist="38100" dir="2700000" algn="tl">
                    <a:srgbClr val="000000">
                      <a:alpha val="43137"/>
                    </a:srgbClr>
                  </a:outerShdw>
                </a:effectLst>
              </a:rPr>
              <a:t> en </a:t>
            </a:r>
            <a:r>
              <a:rPr lang="nl-NL" sz="1200" b="0" i="1" kern="1200" dirty="0" err="1">
                <a:solidFill>
                  <a:schemeClr val="tx1"/>
                </a:solidFill>
                <a:effectLst>
                  <a:outerShdw blurRad="38100" dist="38100" dir="2700000" algn="tl">
                    <a:srgbClr val="000000">
                      <a:alpha val="43137"/>
                    </a:srgbClr>
                  </a:outerShdw>
                </a:effectLst>
              </a:rPr>
              <a:t>honours</a:t>
            </a:r>
            <a:r>
              <a:rPr lang="nl-NL" sz="1200" b="0" i="1" kern="1200" dirty="0">
                <a:solidFill>
                  <a:schemeClr val="tx1"/>
                </a:solidFill>
                <a:effectLst>
                  <a:outerShdw blurRad="38100" dist="38100" dir="2700000" algn="tl">
                    <a:srgbClr val="000000">
                      <a:alpha val="43137"/>
                    </a:srgbClr>
                  </a:outerShdw>
                </a:effectLst>
              </a:rPr>
              <a:t> classes</a:t>
            </a:r>
            <a:br>
              <a:rPr lang="nl-NL" sz="1200" b="0" i="1" kern="1200" dirty="0">
                <a:solidFill>
                  <a:schemeClr val="tx1"/>
                </a:solidFill>
                <a:effectLst>
                  <a:outerShdw blurRad="38100" dist="38100" dir="2700000" algn="tl">
                    <a:srgbClr val="000000">
                      <a:alpha val="43137"/>
                    </a:srgbClr>
                  </a:outerShdw>
                </a:effectLst>
              </a:rPr>
            </a:br>
            <a:endParaRPr lang="nl-NL" sz="1200" b="0" i="1" kern="1200" dirty="0">
              <a:solidFill>
                <a:schemeClr val="tx1"/>
              </a:solidFill>
              <a:effectLst>
                <a:outerShdw blurRad="38100" dist="38100" dir="2700000" algn="tl">
                  <a:srgbClr val="000000">
                    <a:alpha val="43137"/>
                  </a:srgb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outerShdw blurRad="38100" dist="38100" dir="2700000" algn="tl">
                    <a:srgbClr val="000000">
                      <a:alpha val="43137"/>
                    </a:srgbClr>
                  </a:outerShdw>
                </a:effectLst>
              </a:rPr>
              <a:t>De universiteiten bieden gezamenlijke, multidisciplinaire, </a:t>
            </a:r>
            <a:r>
              <a:rPr lang="nl-NL" sz="1200" kern="1200" dirty="0" err="1">
                <a:solidFill>
                  <a:schemeClr val="tx1"/>
                </a:solidFill>
                <a:effectLst>
                  <a:outerShdw blurRad="38100" dist="38100" dir="2700000" algn="tl">
                    <a:srgbClr val="000000">
                      <a:alpha val="43137"/>
                    </a:srgbClr>
                  </a:outerShdw>
                </a:effectLst>
              </a:rPr>
              <a:t>minoren</a:t>
            </a:r>
            <a:r>
              <a:rPr lang="nl-NL" sz="1200" kern="1200" dirty="0">
                <a:solidFill>
                  <a:schemeClr val="tx1"/>
                </a:solidFill>
                <a:effectLst>
                  <a:outerShdw blurRad="38100" dist="38100" dir="2700000" algn="tl">
                    <a:srgbClr val="000000">
                      <a:alpha val="43137"/>
                    </a:srgbClr>
                  </a:outerShdw>
                </a:effectLst>
              </a:rPr>
              <a:t> en </a:t>
            </a:r>
            <a:r>
              <a:rPr lang="nl-NL" sz="1200" kern="1200" dirty="0" err="1">
                <a:solidFill>
                  <a:schemeClr val="tx1"/>
                </a:solidFill>
                <a:effectLst>
                  <a:outerShdw blurRad="38100" dist="38100" dir="2700000" algn="tl">
                    <a:srgbClr val="000000">
                      <a:alpha val="43137"/>
                    </a:srgbClr>
                  </a:outerShdw>
                </a:effectLst>
              </a:rPr>
              <a:t>honours</a:t>
            </a:r>
            <a:r>
              <a:rPr lang="nl-NL" sz="1200" kern="1200" dirty="0">
                <a:solidFill>
                  <a:schemeClr val="tx1"/>
                </a:solidFill>
                <a:effectLst>
                  <a:outerShdw blurRad="38100" dist="38100" dir="2700000" algn="tl">
                    <a:srgbClr val="000000">
                      <a:alpha val="43137"/>
                    </a:srgbClr>
                  </a:outerShdw>
                </a:effectLst>
              </a:rPr>
              <a:t> classes aan over maatschappelijk relevante thema's. Studenten van verschillende opleidingen en universiteiten werken hier samen aan maatschappelijke vraagstukken. Daarnaast hebben studenten toegang tot de verbredende </a:t>
            </a:r>
            <a:r>
              <a:rPr lang="nl-NL" sz="1200" kern="1200" dirty="0" err="1">
                <a:solidFill>
                  <a:schemeClr val="tx1"/>
                </a:solidFill>
                <a:effectLst>
                  <a:outerShdw blurRad="38100" dist="38100" dir="2700000" algn="tl">
                    <a:srgbClr val="000000">
                      <a:alpha val="43137"/>
                    </a:srgbClr>
                  </a:outerShdw>
                </a:effectLst>
              </a:rPr>
              <a:t>minoren</a:t>
            </a:r>
            <a:r>
              <a:rPr lang="nl-NL" sz="1200" kern="1200" dirty="0">
                <a:solidFill>
                  <a:schemeClr val="tx1"/>
                </a:solidFill>
                <a:effectLst>
                  <a:outerShdw blurRad="38100" dist="38100" dir="2700000" algn="tl">
                    <a:srgbClr val="000000">
                      <a:alpha val="43137"/>
                    </a:srgbClr>
                  </a:outerShdw>
                </a:effectLst>
              </a:rPr>
              <a:t> van de partneruniversiteiten. </a:t>
            </a:r>
          </a:p>
          <a:p>
            <a:pPr marL="0" marR="0" indent="0" algn="l" defTabSz="914400" rtl="0" eaLnBrk="1" fontAlgn="auto" latinLnBrk="0" hangingPunct="1">
              <a:lnSpc>
                <a:spcPct val="100000"/>
              </a:lnSpc>
              <a:spcBef>
                <a:spcPts val="0"/>
              </a:spcBef>
              <a:spcAft>
                <a:spcPts val="0"/>
              </a:spcAft>
              <a:buClrTx/>
              <a:buSzTx/>
              <a:buFontTx/>
              <a:buNone/>
              <a:tabLst/>
              <a:defRPr/>
            </a:pPr>
            <a:r>
              <a:rPr lang="nl-NL" i="1" dirty="0"/>
              <a:t>https://www.leiden-delft-erasmus.nl/nl/onderwijs/minoren</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outerShdw blurRad="38100" dist="38100" dir="2700000" algn="tl">
                  <a:srgbClr val="000000">
                    <a:alpha val="43137"/>
                  </a:srgb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1" kern="1200" dirty="0">
                <a:solidFill>
                  <a:schemeClr val="tx1"/>
                </a:solidFill>
                <a:effectLst>
                  <a:outerShdw blurRad="38100" dist="38100" dir="2700000" algn="tl">
                    <a:srgbClr val="000000">
                      <a:alpha val="43137"/>
                    </a:srgbClr>
                  </a:outerShdw>
                </a:effectLst>
              </a:rPr>
              <a:t>Post-initieel onderwijs</a:t>
            </a:r>
            <a:br>
              <a:rPr lang="nl-NL" sz="1200" b="0" i="1" kern="1200" dirty="0">
                <a:solidFill>
                  <a:schemeClr val="tx1"/>
                </a:solidFill>
                <a:effectLst>
                  <a:outerShdw blurRad="38100" dist="38100" dir="2700000" algn="tl">
                    <a:srgbClr val="000000">
                      <a:alpha val="43137"/>
                    </a:srgbClr>
                  </a:outerShdw>
                </a:effectLst>
              </a:rPr>
            </a:br>
            <a:endParaRPr lang="nl-NL" sz="1200" b="0" i="1" kern="1200" dirty="0">
              <a:solidFill>
                <a:schemeClr val="tx1"/>
              </a:solidFill>
              <a:effectLst>
                <a:outerShdw blurRad="38100" dist="38100" dir="2700000" algn="tl">
                  <a:srgbClr val="000000">
                    <a:alpha val="43137"/>
                  </a:srgb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outerShdw blurRad="38100" dist="38100" dir="2700000" algn="tl">
                    <a:srgbClr val="000000">
                      <a:alpha val="43137"/>
                    </a:srgbClr>
                  </a:outerShdw>
                </a:effectLst>
              </a:rPr>
              <a:t>Voor professionele doelgroepen ontwikkelen de drie universiteiten samen met andere partners post-initieel onderwijs. Voorbeeld hiervan is de executive master </a:t>
            </a:r>
            <a:r>
              <a:rPr lang="nl-NL" sz="1200" kern="1200" dirty="0" err="1">
                <a:solidFill>
                  <a:schemeClr val="tx1"/>
                </a:solidFill>
                <a:effectLst>
                  <a:outerShdw blurRad="38100" dist="38100" dir="2700000" algn="tl">
                    <a:srgbClr val="000000">
                      <a:alpha val="43137"/>
                    </a:srgbClr>
                  </a:outerShdw>
                </a:effectLst>
              </a:rPr>
              <a:t>Customs</a:t>
            </a:r>
            <a:r>
              <a:rPr lang="nl-NL" sz="1200" kern="1200" dirty="0">
                <a:solidFill>
                  <a:schemeClr val="tx1"/>
                </a:solidFill>
                <a:effectLst>
                  <a:outerShdw blurRad="38100" dist="38100" dir="2700000" algn="tl">
                    <a:srgbClr val="000000">
                      <a:alpha val="43137"/>
                    </a:srgbClr>
                  </a:outerShdw>
                </a:effectLst>
              </a:rPr>
              <a:t> </a:t>
            </a:r>
            <a:r>
              <a:rPr lang="nl-NL" sz="1200" kern="1200" dirty="0" err="1">
                <a:solidFill>
                  <a:schemeClr val="tx1"/>
                </a:solidFill>
                <a:effectLst>
                  <a:outerShdw blurRad="38100" dist="38100" dir="2700000" algn="tl">
                    <a:srgbClr val="000000">
                      <a:alpha val="43137"/>
                    </a:srgbClr>
                  </a:outerShdw>
                </a:effectLst>
              </a:rPr>
              <a:t>and</a:t>
            </a:r>
            <a:r>
              <a:rPr lang="nl-NL" sz="1200" kern="1200" dirty="0">
                <a:solidFill>
                  <a:schemeClr val="tx1"/>
                </a:solidFill>
                <a:effectLst>
                  <a:outerShdw blurRad="38100" dist="38100" dir="2700000" algn="tl">
                    <a:srgbClr val="000000">
                      <a:alpha val="43137"/>
                    </a:srgbClr>
                  </a:outerShdw>
                </a:effectLst>
              </a:rPr>
              <a:t> Supply Chain Compliance.</a:t>
            </a:r>
            <a:endParaRPr lang="en-US" dirty="0"/>
          </a:p>
          <a:p>
            <a:pPr>
              <a:lnSpc>
                <a:spcPct val="120000"/>
              </a:lnSpc>
            </a:pPr>
            <a:endParaRPr lang="en-US" b="1" i="0" dirty="0"/>
          </a:p>
        </p:txBody>
      </p:sp>
      <p:sp>
        <p:nvSpPr>
          <p:cNvPr id="4" name="Tijdelijke aanduiding voor dianummer 3">
            <a:extLst>
              <a:ext uri="{FF2B5EF4-FFF2-40B4-BE49-F238E27FC236}">
                <a16:creationId xmlns:a16="http://schemas.microsoft.com/office/drawing/2014/main" id="{C97ED7B7-B716-2D43-A51A-00D71BFD3B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80C8-3308-6C4F-B1C5-C23743646DBC}" type="slidenum">
              <a:rPr kumimoji="0" lang="nl-NL" sz="1200" b="0" i="0" u="none" strike="noStrike" kern="1200" cap="none" spc="0" normalizeH="0" baseline="0" noProof="0" smtClean="0">
                <a:ln>
                  <a:noFill/>
                </a:ln>
                <a:solidFill>
                  <a:prstClr val="black"/>
                </a:solidFill>
                <a:effectLst/>
                <a:uLnTx/>
                <a:uFillTx/>
                <a:latin typeface="Merriweathe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dirty="0">
              <a:ln>
                <a:noFill/>
              </a:ln>
              <a:solidFill>
                <a:prstClr val="black"/>
              </a:solidFill>
              <a:effectLst/>
              <a:uLnTx/>
              <a:uFillTx/>
              <a:latin typeface="Merriweather" pitchFamily="2" charset="77"/>
              <a:ea typeface="+mn-ea"/>
              <a:cs typeface="+mn-cs"/>
            </a:endParaRPr>
          </a:p>
        </p:txBody>
      </p:sp>
    </p:spTree>
    <p:extLst>
      <p:ext uri="{BB962C8B-B14F-4D97-AF65-F5344CB8AC3E}">
        <p14:creationId xmlns:p14="http://schemas.microsoft.com/office/powerpoint/2010/main" val="39528375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918FC-00F4-5E39-760A-937D000A30B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9865EAC-D944-ED81-B58A-52AA34465E0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2799D7B-DFEA-7F3F-E9CA-A9B3924157CE}"/>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a:p>
            <a:r>
              <a:rPr lang="nl-NL" sz="2000" b="0" i="0" kern="1200" dirty="0">
                <a:solidFill>
                  <a:srgbClr val="0C2577"/>
                </a:solidFill>
                <a:latin typeface="Merriweather" pitchFamily="2" charset="77"/>
                <a:ea typeface="+mn-ea"/>
                <a:cs typeface="+mn-cs"/>
              </a:rPr>
              <a:t>Leiden-Delft-Erasmus werkt met een grote groep organisaties samen in verschillende variaties. Zo zijn organisaties onder meer betrokken via partnerschappen en adviesraden van LDE </a:t>
            </a:r>
            <a:r>
              <a:rPr lang="nl-NL" sz="2000" b="0" i="0" kern="1200" dirty="0" err="1">
                <a:solidFill>
                  <a:srgbClr val="0C2577"/>
                </a:solidFill>
                <a:latin typeface="Merriweather" pitchFamily="2" charset="77"/>
                <a:ea typeface="+mn-ea"/>
                <a:cs typeface="+mn-cs"/>
              </a:rPr>
              <a:t>centres</a:t>
            </a:r>
            <a:r>
              <a:rPr lang="nl-NL" sz="2000" b="0" i="0" kern="1200" dirty="0">
                <a:solidFill>
                  <a:srgbClr val="0C2577"/>
                </a:solidFill>
                <a:latin typeface="Merriweather" pitchFamily="2" charset="77"/>
                <a:ea typeface="+mn-ea"/>
                <a:cs typeface="+mn-cs"/>
              </a:rPr>
              <a:t>. Maar ook in het onderwijs: overheden, bedrijven en andere organisaties zijn bijvoorbeeld opdrachtgevers van cases. Met sommige organisaties wordt langdurig samengewerkt.</a:t>
            </a:r>
          </a:p>
          <a:p>
            <a:r>
              <a:rPr lang="nl-NL" sz="2000" b="0" i="1" u="none" kern="1200" dirty="0">
                <a:solidFill>
                  <a:srgbClr val="0C2577"/>
                </a:solidFill>
                <a:latin typeface="Merriweather" pitchFamily="2" charset="77"/>
                <a:ea typeface="+mn-ea"/>
                <a:cs typeface="+mn-cs"/>
              </a:rPr>
              <a:t>https://www.leiden-delft-erasmus.nl/nl/over-ons/samenwerkingen</a:t>
            </a:r>
          </a:p>
          <a:p>
            <a:endParaRPr lang="nl-NL" sz="1200" b="0" i="0" kern="1200" dirty="0">
              <a:solidFill>
                <a:schemeClr val="tx1"/>
              </a:solidFill>
              <a:effectLst/>
              <a:latin typeface="Merriweather" pitchFamily="2" charset="77"/>
              <a:ea typeface="+mn-ea"/>
              <a:cs typeface="+mn-cs"/>
            </a:endParaRPr>
          </a:p>
          <a:p>
            <a:r>
              <a:rPr lang="en-US" b="1" dirty="0" err="1"/>
              <a:t>Alliantiepartner</a:t>
            </a:r>
            <a:r>
              <a:rPr lang="en-US" b="1" dirty="0"/>
              <a:t> Medical Delta</a:t>
            </a:r>
          </a:p>
          <a:p>
            <a:endParaRPr lang="en-US" b="1" dirty="0"/>
          </a:p>
          <a:p>
            <a:r>
              <a:rPr lang="nl-NL" sz="1200" b="0" i="0" kern="1200" dirty="0" err="1">
                <a:solidFill>
                  <a:schemeClr val="tx1"/>
                </a:solidFill>
                <a:effectLst/>
                <a:latin typeface="Merriweather" pitchFamily="2" charset="77"/>
                <a:ea typeface="+mn-ea"/>
                <a:cs typeface="+mn-cs"/>
              </a:rPr>
              <a:t>Medical</a:t>
            </a:r>
            <a:r>
              <a:rPr lang="nl-NL" sz="1200" b="0" i="0" kern="1200" dirty="0">
                <a:solidFill>
                  <a:schemeClr val="tx1"/>
                </a:solidFill>
                <a:effectLst/>
                <a:latin typeface="Merriweather" pitchFamily="2" charset="77"/>
                <a:ea typeface="+mn-ea"/>
                <a:cs typeface="+mn-cs"/>
              </a:rPr>
              <a:t> Delta slaat als partner van de Leiden-Delft-Erasmus alliantie de brug tussen zorg en techniek. Door de expertise van universiteiten en </a:t>
            </a:r>
            <a:r>
              <a:rPr lang="nl-NL" sz="1200" b="0" i="0" kern="1200" dirty="0" err="1">
                <a:solidFill>
                  <a:schemeClr val="tx1"/>
                </a:solidFill>
                <a:effectLst/>
                <a:latin typeface="Merriweather" pitchFamily="2" charset="77"/>
                <a:ea typeface="+mn-ea"/>
                <a:cs typeface="+mn-cs"/>
              </a:rPr>
              <a:t>UMC’s</a:t>
            </a:r>
            <a:r>
              <a:rPr lang="nl-NL" sz="1200" b="0" i="0" kern="1200" dirty="0">
                <a:solidFill>
                  <a:schemeClr val="tx1"/>
                </a:solidFill>
                <a:effectLst/>
                <a:latin typeface="Merriweather" pitchFamily="2" charset="77"/>
                <a:ea typeface="+mn-ea"/>
                <a:cs typeface="+mn-cs"/>
              </a:rPr>
              <a:t> te bundelen, ontstaan innovatieve medische oplossingen. Samen werken zij aan wetenschappelijke doorbraken en technologische vooruitgang voor de regio. Zo bouwen de partners aan een gezonde toekomst en duurzame zorg voor iedere patiënt.</a:t>
            </a:r>
            <a:endParaRPr lang="en-US" dirty="0"/>
          </a:p>
          <a:p>
            <a:endParaRPr lang="en-US" dirty="0"/>
          </a:p>
          <a:p>
            <a:r>
              <a:rPr lang="en-US" b="1" i="0" dirty="0" err="1"/>
              <a:t>Strategische</a:t>
            </a:r>
            <a:r>
              <a:rPr lang="en-US" b="1" i="0" dirty="0"/>
              <a:t> partner LUMC</a:t>
            </a:r>
          </a:p>
          <a:p>
            <a:br>
              <a:rPr lang="nl-NL" sz="1200" b="0" i="0" kern="1200" dirty="0">
                <a:solidFill>
                  <a:schemeClr val="tx1"/>
                </a:solidFill>
                <a:effectLst/>
                <a:latin typeface="Merriweather" pitchFamily="2" charset="77"/>
                <a:ea typeface="+mn-ea"/>
                <a:cs typeface="+mn-cs"/>
              </a:rPr>
            </a:br>
            <a:r>
              <a:rPr lang="nl-NL" sz="1200" b="0" i="0" kern="1200" dirty="0">
                <a:solidFill>
                  <a:schemeClr val="tx1"/>
                </a:solidFill>
                <a:effectLst/>
                <a:latin typeface="Merriweather" pitchFamily="2" charset="77"/>
                <a:ea typeface="+mn-ea"/>
                <a:cs typeface="+mn-cs"/>
              </a:rPr>
              <a:t>Het Leids Universitair Medisch Centrum (LUMC) vormt een cruciale spil in de strategische alliantie tussen de universiteiten van Leiden, Delft en Rotterdam (LDE).  Als medisch-wetenschappelijk hart van deze samenwerking slaat het LUMC de brug tussen fundamenteel onderzoek, klinische praktijk en technologische innovatie. Voorbeeld van deze synergie is de actieve rol in </a:t>
            </a:r>
            <a:r>
              <a:rPr lang="nl-NL" sz="1200" b="0" i="1" kern="1200" dirty="0" err="1">
                <a:solidFill>
                  <a:schemeClr val="tx1"/>
                </a:solidFill>
                <a:effectLst/>
                <a:latin typeface="Merriweather" pitchFamily="2" charset="77"/>
                <a:ea typeface="+mn-ea"/>
                <a:cs typeface="+mn-cs"/>
              </a:rPr>
              <a:t>Medical</a:t>
            </a:r>
            <a:r>
              <a:rPr lang="nl-NL" sz="1200" b="0" i="1" kern="1200" dirty="0">
                <a:solidFill>
                  <a:schemeClr val="tx1"/>
                </a:solidFill>
                <a:effectLst/>
                <a:latin typeface="Merriweather" pitchFamily="2" charset="77"/>
                <a:ea typeface="+mn-ea"/>
                <a:cs typeface="+mn-cs"/>
              </a:rPr>
              <a:t> Delta</a:t>
            </a:r>
            <a:r>
              <a:rPr lang="nl-NL" sz="1200" b="0" i="0" kern="1200" dirty="0">
                <a:solidFill>
                  <a:schemeClr val="tx1"/>
                </a:solidFill>
                <a:effectLst/>
                <a:latin typeface="Merriweather" pitchFamily="2" charset="77"/>
                <a:ea typeface="+mn-ea"/>
                <a:cs typeface="+mn-cs"/>
              </a:rPr>
              <a:t>, waar de medische expertise van het LUMC samenkomt met de technische slagkracht van de TU Delft en de </a:t>
            </a:r>
            <a:r>
              <a:rPr lang="nl-NL" sz="1200" b="0" i="0" kern="1200" dirty="0" err="1">
                <a:solidFill>
                  <a:schemeClr val="tx1"/>
                </a:solidFill>
                <a:effectLst/>
                <a:latin typeface="Merriweather" pitchFamily="2" charset="77"/>
                <a:ea typeface="+mn-ea"/>
                <a:cs typeface="+mn-cs"/>
              </a:rPr>
              <a:t>sociaal-economische</a:t>
            </a:r>
            <a:r>
              <a:rPr lang="nl-NL" sz="1200" b="0" i="0" kern="1200" dirty="0">
                <a:solidFill>
                  <a:schemeClr val="tx1"/>
                </a:solidFill>
                <a:effectLst/>
                <a:latin typeface="Merriweather" pitchFamily="2" charset="77"/>
                <a:ea typeface="+mn-ea"/>
                <a:cs typeface="+mn-cs"/>
              </a:rPr>
              <a:t> inzichten van de Erasmus Universiteit. Door disciplines te laten versmelten, draagt het LUMC binnen de LDE-context direct bij aan een '</a:t>
            </a:r>
            <a:r>
              <a:rPr lang="nl-NL" sz="1200" b="0" i="0" kern="1200" dirty="0" err="1">
                <a:solidFill>
                  <a:schemeClr val="tx1"/>
                </a:solidFill>
                <a:effectLst/>
                <a:latin typeface="Merriweather" pitchFamily="2" charset="77"/>
                <a:ea typeface="+mn-ea"/>
                <a:cs typeface="+mn-cs"/>
              </a:rPr>
              <a:t>Healthy</a:t>
            </a:r>
            <a:r>
              <a:rPr lang="nl-NL" sz="1200" b="0" i="0" kern="1200" dirty="0">
                <a:solidFill>
                  <a:schemeClr val="tx1"/>
                </a:solidFill>
                <a:effectLst/>
                <a:latin typeface="Merriweather" pitchFamily="2" charset="77"/>
                <a:ea typeface="+mn-ea"/>
                <a:cs typeface="+mn-cs"/>
              </a:rPr>
              <a:t> Society', waarbij complexe maatschappelijke gezondheidsvraagstukken worden aangepakt en de positie van Zuid-Holland als internationale top-kennisregio wordt versterkt.</a:t>
            </a:r>
          </a:p>
          <a:p>
            <a:endParaRPr lang="nl-NL" sz="1200" b="0" i="0" kern="1200" dirty="0">
              <a:solidFill>
                <a:schemeClr val="tx1"/>
              </a:solidFill>
              <a:effectLst/>
              <a:latin typeface="Merriweather" pitchFamily="2" charset="77"/>
              <a:ea typeface="+mn-ea"/>
              <a:cs typeface="+mn-cs"/>
            </a:endParaRPr>
          </a:p>
          <a:p>
            <a:endParaRPr lang="en-US" b="1" dirty="0"/>
          </a:p>
        </p:txBody>
      </p:sp>
      <p:sp>
        <p:nvSpPr>
          <p:cNvPr id="4" name="Tijdelijke aanduiding voor dianummer 3">
            <a:extLst>
              <a:ext uri="{FF2B5EF4-FFF2-40B4-BE49-F238E27FC236}">
                <a16:creationId xmlns:a16="http://schemas.microsoft.com/office/drawing/2014/main" id="{B0153294-030F-5FD6-FCC2-75F2A2555C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80C8-3308-6C4F-B1C5-C23743646DBC}" type="slidenum">
              <a:rPr kumimoji="0" lang="nl-NL" sz="1200" b="0" i="0" u="none" strike="noStrike" kern="1200" cap="none" spc="0" normalizeH="0" baseline="0" noProof="0" smtClean="0">
                <a:ln>
                  <a:noFill/>
                </a:ln>
                <a:solidFill>
                  <a:prstClr val="black"/>
                </a:solidFill>
                <a:effectLst/>
                <a:uLnTx/>
                <a:uFillTx/>
                <a:latin typeface="Merriweathe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dirty="0">
              <a:ln>
                <a:noFill/>
              </a:ln>
              <a:solidFill>
                <a:prstClr val="black"/>
              </a:solidFill>
              <a:effectLst/>
              <a:uLnTx/>
              <a:uFillTx/>
              <a:latin typeface="Merriweather" pitchFamily="2" charset="77"/>
              <a:ea typeface="+mn-ea"/>
              <a:cs typeface="+mn-cs"/>
            </a:endParaRPr>
          </a:p>
        </p:txBody>
      </p:sp>
    </p:spTree>
    <p:extLst>
      <p:ext uri="{BB962C8B-B14F-4D97-AF65-F5344CB8AC3E}">
        <p14:creationId xmlns:p14="http://schemas.microsoft.com/office/powerpoint/2010/main" val="4150073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0" i="0" u="none" kern="1200" dirty="0">
                <a:solidFill>
                  <a:schemeClr val="tx1"/>
                </a:solidFill>
                <a:effectLst/>
                <a:latin typeface="Merriweather" pitchFamily="2" charset="77"/>
                <a:ea typeface="+mn-ea"/>
                <a:cs typeface="+mn-cs"/>
              </a:rPr>
              <a:t>Ook de Leidse rechtsgeleerde Rudolph </a:t>
            </a:r>
            <a:r>
              <a:rPr lang="nl-NL" sz="1200" b="0" i="0" u="none" kern="1200" dirty="0" err="1">
                <a:solidFill>
                  <a:schemeClr val="tx1"/>
                </a:solidFill>
                <a:effectLst/>
                <a:latin typeface="Merriweather" pitchFamily="2" charset="77"/>
                <a:ea typeface="+mn-ea"/>
                <a:cs typeface="+mn-cs"/>
              </a:rPr>
              <a:t>Cleveringa</a:t>
            </a:r>
            <a:r>
              <a:rPr lang="nl-NL" sz="1200" b="0" i="0" u="none" kern="1200" baseline="0" dirty="0">
                <a:solidFill>
                  <a:schemeClr val="tx1"/>
                </a:solidFill>
                <a:effectLst/>
                <a:latin typeface="Merriweather" pitchFamily="2" charset="77"/>
                <a:ea typeface="+mn-ea"/>
                <a:cs typeface="+mn-cs"/>
              </a:rPr>
              <a:t> hield ons motto hoog, met zijn toespraak waarin hij protesteerde tegen het ontslag van zijn joodse collega’s. De universiteit werd gesloten, een van de beroemdste verzetsstrijders was “</a:t>
            </a:r>
            <a:r>
              <a:rPr lang="nl-NL" sz="1200" b="0" i="0" u="none" kern="1200" dirty="0">
                <a:solidFill>
                  <a:schemeClr val="tx1"/>
                </a:solidFill>
                <a:effectLst/>
                <a:latin typeface="Merriweather" pitchFamily="2" charset="77"/>
                <a:ea typeface="+mn-ea"/>
                <a:cs typeface="+mn-cs"/>
              </a:rPr>
              <a:t>Soldaat van Oranje” Erik </a:t>
            </a:r>
            <a:r>
              <a:rPr lang="nl-NL" sz="1200" b="0" i="0" u="none" kern="1200" dirty="0" err="1">
                <a:solidFill>
                  <a:schemeClr val="tx1"/>
                </a:solidFill>
                <a:effectLst/>
                <a:latin typeface="Merriweather" pitchFamily="2" charset="77"/>
                <a:ea typeface="+mn-ea"/>
                <a:cs typeface="+mn-cs"/>
              </a:rPr>
              <a:t>Hazelhoff</a:t>
            </a:r>
            <a:r>
              <a:rPr lang="nl-NL" sz="1200" b="0" i="0" u="none" kern="1200" dirty="0">
                <a:solidFill>
                  <a:schemeClr val="tx1"/>
                </a:solidFill>
                <a:effectLst/>
                <a:latin typeface="Merriweather" pitchFamily="2" charset="77"/>
                <a:ea typeface="+mn-ea"/>
                <a:cs typeface="+mn-cs"/>
              </a:rPr>
              <a:t> </a:t>
            </a:r>
            <a:r>
              <a:rPr lang="nl-NL" sz="1200" b="0" i="0" u="none" kern="1200" dirty="0" err="1">
                <a:solidFill>
                  <a:schemeClr val="tx1"/>
                </a:solidFill>
                <a:effectLst/>
                <a:latin typeface="Merriweather" pitchFamily="2" charset="77"/>
                <a:ea typeface="+mn-ea"/>
                <a:cs typeface="+mn-cs"/>
              </a:rPr>
              <a:t>Roelfzema</a:t>
            </a:r>
            <a:r>
              <a:rPr lang="nl-NL" sz="1200" b="0" i="0" u="none" kern="1200" dirty="0">
                <a:solidFill>
                  <a:schemeClr val="tx1"/>
                </a:solidFill>
                <a:effectLst/>
                <a:latin typeface="Merriweather" pitchFamily="2" charset="77"/>
                <a:ea typeface="+mn-ea"/>
                <a:cs typeface="+mn-cs"/>
              </a:rPr>
              <a:t>. We</a:t>
            </a:r>
            <a:r>
              <a:rPr lang="nl-NL" sz="1200" b="0" i="0" u="none" kern="1200" baseline="0" dirty="0">
                <a:solidFill>
                  <a:schemeClr val="tx1"/>
                </a:solidFill>
                <a:effectLst/>
                <a:latin typeface="Merriweather" pitchFamily="2" charset="77"/>
                <a:ea typeface="+mn-ea"/>
                <a:cs typeface="+mn-cs"/>
              </a:rPr>
              <a:t> gedenken ook de slachtoffers van de oorlog. </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0" u="none" kern="1200" baseline="0" dirty="0">
                <a:solidFill>
                  <a:schemeClr val="tx1"/>
                </a:solidFill>
                <a:effectLst/>
                <a:latin typeface="Merriweather" pitchFamily="2" charset="77"/>
                <a:ea typeface="+mn-ea"/>
                <a:cs typeface="+mn-cs"/>
              </a:rPr>
              <a:t>We herdenken Rudolph </a:t>
            </a:r>
            <a:r>
              <a:rPr lang="nl-NL" sz="1200" b="0" i="0" u="none" kern="1200" baseline="0" dirty="0" err="1">
                <a:solidFill>
                  <a:schemeClr val="tx1"/>
                </a:solidFill>
                <a:effectLst/>
                <a:latin typeface="Merriweather" pitchFamily="2" charset="77"/>
                <a:ea typeface="+mn-ea"/>
                <a:cs typeface="+mn-cs"/>
              </a:rPr>
              <a:t>Cleveringa</a:t>
            </a:r>
            <a:r>
              <a:rPr lang="nl-NL" sz="1200" b="0" i="0" u="none" kern="1200" baseline="0" dirty="0">
                <a:solidFill>
                  <a:schemeClr val="tx1"/>
                </a:solidFill>
                <a:effectLst/>
                <a:latin typeface="Merriweather" pitchFamily="2" charset="77"/>
                <a:ea typeface="+mn-ea"/>
                <a:cs typeface="+mn-cs"/>
              </a:rPr>
              <a:t> jaarlijks op 26 november</a:t>
            </a:r>
            <a:r>
              <a:rPr lang="nl-NL" sz="1200" b="0" i="0" u="none" kern="1200" dirty="0">
                <a:solidFill>
                  <a:schemeClr val="tx1"/>
                </a:solidFill>
                <a:effectLst/>
                <a:latin typeface="Merriweather" pitchFamily="2" charset="77"/>
                <a:ea typeface="+mn-ea"/>
                <a:cs typeface="+mn-cs"/>
              </a:rPr>
              <a:t>, met de</a:t>
            </a:r>
            <a:r>
              <a:rPr lang="nl-NL" sz="1200" b="0" i="0" u="none" kern="1200" baseline="0" dirty="0">
                <a:solidFill>
                  <a:schemeClr val="tx1"/>
                </a:solidFill>
                <a:effectLst/>
                <a:latin typeface="Merriweather" pitchFamily="2" charset="77"/>
                <a:ea typeface="+mn-ea"/>
                <a:cs typeface="+mn-cs"/>
              </a:rPr>
              <a:t> oratie van de </a:t>
            </a:r>
            <a:r>
              <a:rPr lang="nl-NL" sz="1200" b="0" i="0" u="none" kern="1200" dirty="0" err="1">
                <a:solidFill>
                  <a:schemeClr val="tx1"/>
                </a:solidFill>
                <a:effectLst/>
                <a:latin typeface="Merriweather" pitchFamily="2" charset="77"/>
                <a:ea typeface="+mn-ea"/>
                <a:cs typeface="+mn-cs"/>
              </a:rPr>
              <a:t>Cleveringahoogleraar</a:t>
            </a:r>
            <a:r>
              <a:rPr lang="nl-NL" sz="1200" b="0" i="0" u="none" kern="1200" dirty="0">
                <a:solidFill>
                  <a:schemeClr val="tx1"/>
                </a:solidFill>
                <a:effectLst/>
                <a:latin typeface="Merriweather" pitchFamily="2" charset="77"/>
                <a:ea typeface="+mn-ea"/>
                <a:cs typeface="+mn-cs"/>
              </a:rPr>
              <a:t> en bijeenkomsten met alumni over de hele wereld. </a:t>
            </a:r>
            <a:endParaRPr lang="nl-NL" sz="1200" b="0" i="0" u="none" kern="1200" baseline="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0" i="0" u="none" kern="1200" baseline="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0" u="none" kern="1200" baseline="0" dirty="0">
                <a:solidFill>
                  <a:schemeClr val="tx1"/>
                </a:solidFill>
                <a:effectLst/>
                <a:latin typeface="Merriweather" pitchFamily="2" charset="77"/>
                <a:ea typeface="+mn-ea"/>
                <a:cs typeface="+mn-cs"/>
              </a:rPr>
              <a:t>Overzicht van </a:t>
            </a:r>
            <a:r>
              <a:rPr lang="nl-NL" sz="1200" b="0" i="0" u="none" kern="1200" baseline="0" dirty="0" err="1">
                <a:solidFill>
                  <a:schemeClr val="tx1"/>
                </a:solidFill>
                <a:effectLst/>
                <a:latin typeface="Merriweather" pitchFamily="2" charset="77"/>
                <a:ea typeface="+mn-ea"/>
                <a:cs typeface="+mn-cs"/>
              </a:rPr>
              <a:t>Cleveringahoogleraren</a:t>
            </a:r>
            <a:r>
              <a:rPr lang="nl-NL" sz="1200" b="0" i="0" u="none" kern="1200" baseline="0" dirty="0">
                <a:solidFill>
                  <a:schemeClr val="tx1"/>
                </a:solidFill>
                <a:effectLst/>
                <a:latin typeface="Merriweather" pitchFamily="2" charset="77"/>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0" u="none" kern="1200" baseline="0" dirty="0">
                <a:solidFill>
                  <a:schemeClr val="tx1"/>
                </a:solidFill>
                <a:effectLst/>
                <a:latin typeface="Merriweather" pitchFamily="2" charset="77"/>
                <a:ea typeface="+mn-ea"/>
                <a:cs typeface="+mn-cs"/>
              </a:rPr>
              <a:t>(</a:t>
            </a:r>
            <a:r>
              <a:rPr lang="nl-NL" sz="1200" b="0" i="1" u="none" kern="1200" baseline="0" dirty="0">
                <a:solidFill>
                  <a:schemeClr val="tx1"/>
                </a:solidFill>
                <a:effectLst/>
                <a:latin typeface="Merriweather" pitchFamily="2" charset="77"/>
                <a:ea typeface="+mn-ea"/>
                <a:cs typeface="+mn-cs"/>
              </a:rPr>
              <a:t>https://www.universiteitleiden.nl/dossiers/de-universiteit-en-de-oorlog/cleveringaleerstoel</a:t>
            </a:r>
            <a:r>
              <a:rPr lang="nl-NL" sz="1200" b="0" i="0" u="none" kern="1200" baseline="0" dirty="0">
                <a:solidFill>
                  <a:schemeClr val="tx1"/>
                </a:solidFill>
                <a:effectLst/>
                <a:latin typeface="Merriweather" pitchFamily="2" charset="77"/>
                <a:ea typeface="+mn-ea"/>
                <a:cs typeface="+mn-cs"/>
              </a:rPr>
              <a:t>) </a:t>
            </a:r>
          </a:p>
          <a:p>
            <a:endParaRPr lang="nl-NL" sz="1200" b="0" i="0" u="none" kern="1200" dirty="0">
              <a:solidFill>
                <a:schemeClr val="tx1"/>
              </a:solidFill>
              <a:effectLst/>
              <a:latin typeface="Merriweather" pitchFamily="2" charset="77"/>
              <a:ea typeface="+mn-ea"/>
              <a:cs typeface="+mn-cs"/>
            </a:endParaRPr>
          </a:p>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3</a:t>
            </a:fld>
            <a:endParaRPr lang="nl-NL" dirty="0"/>
          </a:p>
        </p:txBody>
      </p:sp>
    </p:spTree>
    <p:extLst>
      <p:ext uri="{BB962C8B-B14F-4D97-AF65-F5344CB8AC3E}">
        <p14:creationId xmlns:p14="http://schemas.microsoft.com/office/powerpoint/2010/main" val="3616313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86BC7-C32E-034A-3D79-15D7B3A6AB4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F317987-963C-92B8-67C6-C34928C2604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5FD147B-1BC1-BC89-0B1D-37C67CBC4590}"/>
              </a:ext>
            </a:extLst>
          </p:cNvPr>
          <p:cNvSpPr>
            <a:spLocks noGrp="1"/>
          </p:cNvSpPr>
          <p:nvPr>
            <p:ph type="body" idx="1"/>
          </p:nvPr>
        </p:nvSpPr>
        <p:spPr/>
        <p:txBody>
          <a:bodyPr/>
          <a:lstStyle/>
          <a:p>
            <a:endParaRPr lang="en-US" dirty="0"/>
          </a:p>
        </p:txBody>
      </p:sp>
      <p:sp>
        <p:nvSpPr>
          <p:cNvPr id="4" name="Tijdelijke aanduiding voor dianummer 3">
            <a:extLst>
              <a:ext uri="{FF2B5EF4-FFF2-40B4-BE49-F238E27FC236}">
                <a16:creationId xmlns:a16="http://schemas.microsoft.com/office/drawing/2014/main" id="{FE582FA5-E705-9B02-5246-DBE3FED13A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80C8-3308-6C4F-B1C5-C23743646DBC}" type="slidenum">
              <a:rPr kumimoji="0" lang="nl-NL" sz="1200" b="0" i="0" u="none" strike="noStrike" kern="1200" cap="none" spc="0" normalizeH="0" baseline="0" noProof="0" smtClean="0">
                <a:ln>
                  <a:noFill/>
                </a:ln>
                <a:solidFill>
                  <a:prstClr val="black"/>
                </a:solidFill>
                <a:effectLst/>
                <a:uLnTx/>
                <a:uFillTx/>
                <a:latin typeface="Merriweathe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200" b="0" i="0" u="none" strike="noStrike" kern="1200" cap="none" spc="0" normalizeH="0" baseline="0" noProof="0" dirty="0">
              <a:ln>
                <a:noFill/>
              </a:ln>
              <a:solidFill>
                <a:prstClr val="black"/>
              </a:solidFill>
              <a:effectLst/>
              <a:uLnTx/>
              <a:uFillTx/>
              <a:latin typeface="Merriweather" pitchFamily="2" charset="77"/>
              <a:ea typeface="+mn-ea"/>
              <a:cs typeface="+mn-cs"/>
            </a:endParaRPr>
          </a:p>
        </p:txBody>
      </p:sp>
    </p:spTree>
    <p:extLst>
      <p:ext uri="{BB962C8B-B14F-4D97-AF65-F5344CB8AC3E}">
        <p14:creationId xmlns:p14="http://schemas.microsoft.com/office/powerpoint/2010/main" val="2993381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i="1" dirty="0"/>
              <a:t>universiteitleiden.nl/en/about-us/profile/internationalisation/vision-and-strategy</a:t>
            </a:r>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31</a:t>
            </a:fld>
            <a:endParaRPr lang="nl-NL" dirty="0"/>
          </a:p>
        </p:txBody>
      </p:sp>
    </p:spTree>
    <p:extLst>
      <p:ext uri="{BB962C8B-B14F-4D97-AF65-F5344CB8AC3E}">
        <p14:creationId xmlns:p14="http://schemas.microsoft.com/office/powerpoint/2010/main" val="13902878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E2017-90CC-B029-2590-6F5DCF6BA7D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CFA03A3-5EEB-5ECD-CD63-38300DA2F55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0AB111E-7065-D10B-F5EC-6818FE8714E8}"/>
              </a:ext>
            </a:extLst>
          </p:cNvPr>
          <p:cNvSpPr>
            <a:spLocks noGrp="1"/>
          </p:cNvSpPr>
          <p:nvPr>
            <p:ph type="body" idx="1"/>
          </p:nvPr>
        </p:nvSpPr>
        <p:spPr/>
        <p:txBody>
          <a:bodyPr/>
          <a:lstStyle/>
          <a:p>
            <a:pPr marL="228600" indent="-228600">
              <a:lnSpc>
                <a:spcPct val="120000"/>
              </a:lnSpc>
              <a:spcBef>
                <a:spcPts val="0"/>
              </a:spcBef>
              <a:spcAft>
                <a:spcPts val="1200"/>
              </a:spcAft>
            </a:pPr>
            <a:endParaRPr lang="nl-NL" sz="1200" b="0" i="0" kern="1200" baseline="0" dirty="0">
              <a:solidFill>
                <a:schemeClr val="tx1"/>
              </a:solidFill>
              <a:effectLst/>
              <a:latin typeface="Merriweather" pitchFamily="2" charset="77"/>
              <a:ea typeface="+mn-ea"/>
              <a:cs typeface="+mn-cs"/>
            </a:endParaRPr>
          </a:p>
          <a:p>
            <a:pPr marL="228600" indent="-228600">
              <a:lnSpc>
                <a:spcPct val="120000"/>
              </a:lnSpc>
              <a:spcBef>
                <a:spcPts val="0"/>
              </a:spcBef>
              <a:spcAft>
                <a:spcPts val="1200"/>
              </a:spcAft>
            </a:pPr>
            <a:r>
              <a:rPr lang="nl-NL" sz="1200" b="0" i="0" kern="1200" baseline="0" dirty="0">
                <a:solidFill>
                  <a:schemeClr val="tx1"/>
                </a:solidFill>
                <a:effectLst/>
                <a:latin typeface="Merriweather" pitchFamily="2" charset="77"/>
                <a:ea typeface="+mn-ea"/>
                <a:cs typeface="+mn-cs"/>
              </a:rPr>
              <a:t>De Leidse universiteit heeft van oudsher vele contacten over de hele wereld, met een focus op Europa, Azië, Afrika en Latijns-Amerika.</a:t>
            </a:r>
            <a:endParaRPr lang="en-US" sz="1200" b="0" i="0" kern="1200" baseline="0" dirty="0">
              <a:solidFill>
                <a:schemeClr val="tx1"/>
              </a:solidFill>
              <a:effectLst/>
              <a:latin typeface="Merriweather" pitchFamily="2" charset="77"/>
              <a:ea typeface="+mn-ea"/>
              <a:cs typeface="+mn-cs"/>
            </a:endParaRP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Een wereldwijd netwerk van meer dan 600 universiteiten en samenwerkingspartners stimuleert</a:t>
            </a:r>
            <a:r>
              <a:rPr lang="nl-NL" sz="1200" b="0" i="0" kern="1200" baseline="0" dirty="0">
                <a:solidFill>
                  <a:schemeClr val="tx1"/>
                </a:solidFill>
                <a:effectLst/>
                <a:latin typeface="Merriweather" pitchFamily="2" charset="77"/>
                <a:ea typeface="+mn-ea"/>
                <a:cs typeface="+mn-cs"/>
              </a:rPr>
              <a:t> onze studenten om een deel van hun studie in het buitenland te doen.</a:t>
            </a:r>
          </a:p>
          <a:p>
            <a:endParaRPr lang="nl-NL" sz="1200" b="0" i="0" kern="1200" baseline="0" dirty="0">
              <a:solidFill>
                <a:schemeClr val="tx1"/>
              </a:solidFill>
              <a:effectLst/>
              <a:latin typeface="Merriweather" pitchFamily="2" charset="77"/>
              <a:ea typeface="+mn-ea"/>
              <a:cs typeface="+mn-cs"/>
            </a:endParaRPr>
          </a:p>
          <a:p>
            <a:r>
              <a:rPr lang="nl-NL" sz="1200" b="1" i="0" kern="1200" baseline="0" dirty="0">
                <a:solidFill>
                  <a:schemeClr val="tx1"/>
                </a:solidFill>
                <a:effectLst/>
                <a:latin typeface="Merriweather" pitchFamily="2" charset="77"/>
                <a:ea typeface="+mn-ea"/>
                <a:cs typeface="+mn-cs"/>
              </a:rPr>
              <a:t>Samenwerkingsverbanden met academische partners </a:t>
            </a:r>
            <a:r>
              <a:rPr lang="nl-NL" sz="1200" b="0" i="0" kern="1200" baseline="0" dirty="0">
                <a:solidFill>
                  <a:schemeClr val="tx1"/>
                </a:solidFill>
                <a:effectLst/>
                <a:latin typeface="Merriweather" pitchFamily="2" charset="77"/>
                <a:ea typeface="+mn-ea"/>
                <a:cs typeface="+mn-cs"/>
              </a:rPr>
              <a:t>stimuleren </a:t>
            </a:r>
            <a:r>
              <a:rPr lang="nl-NL" dirty="0"/>
              <a:t>onderzoekssamenwerking, studentenuitwisseling en talentontwikkeling</a:t>
            </a:r>
          </a:p>
          <a:p>
            <a:endParaRPr lang="nl-NL" dirty="0"/>
          </a:p>
          <a:p>
            <a:r>
              <a:rPr lang="nl-NL" b="1" dirty="0"/>
              <a:t>Niet-academische partners </a:t>
            </a:r>
            <a:r>
              <a:rPr lang="nl-NL" dirty="0"/>
              <a:t>zijn o.a. ministeries en </a:t>
            </a:r>
            <a:r>
              <a:rPr lang="nl-NL" dirty="0" err="1"/>
              <a:t>onderzoeksraden</a:t>
            </a:r>
            <a:endParaRPr lang="nl-NL" dirty="0"/>
          </a:p>
          <a:p>
            <a:endParaRPr lang="nl-NL" sz="1200" b="0" i="0" kern="1200" baseline="0" dirty="0">
              <a:solidFill>
                <a:schemeClr val="tx1"/>
              </a:solidFill>
              <a:effectLst/>
              <a:latin typeface="Merriweather" pitchFamily="2" charset="77"/>
              <a:ea typeface="+mn-ea"/>
              <a:cs typeface="+mn-cs"/>
            </a:endParaRPr>
          </a:p>
          <a:p>
            <a:endParaRPr lang="nl-NL" sz="1200" b="0" i="0" kern="1200" baseline="0" dirty="0">
              <a:solidFill>
                <a:schemeClr val="tx1"/>
              </a:solidFill>
              <a:effectLst/>
              <a:latin typeface="Merriweather" pitchFamily="2" charset="77"/>
              <a:ea typeface="+mn-ea"/>
              <a:cs typeface="+mn-cs"/>
            </a:endParaRPr>
          </a:p>
          <a:p>
            <a:r>
              <a:rPr lang="nl-NL" sz="1200" b="0" i="0" kern="1200" baseline="0" dirty="0">
                <a:solidFill>
                  <a:schemeClr val="tx1"/>
                </a:solidFill>
                <a:effectLst/>
                <a:latin typeface="Merriweather" pitchFamily="2" charset="77"/>
                <a:ea typeface="+mn-ea"/>
                <a:cs typeface="+mn-cs"/>
              </a:rPr>
              <a:t>Samenwerkingsverbanden:</a:t>
            </a:r>
          </a:p>
          <a:p>
            <a:endParaRPr lang="nl-NL" sz="1200" b="0" i="0" kern="1200" baseline="0" dirty="0">
              <a:solidFill>
                <a:schemeClr val="tx1"/>
              </a:solidFill>
              <a:effectLst/>
              <a:latin typeface="Merriweather" pitchFamily="2" charset="77"/>
              <a:ea typeface="+mn-ea"/>
              <a:cs typeface="+mn-cs"/>
            </a:endParaRPr>
          </a:p>
          <a:p>
            <a:r>
              <a:rPr lang="en-US" dirty="0"/>
              <a:t>League of European Research Universities</a:t>
            </a:r>
          </a:p>
          <a:p>
            <a:r>
              <a:rPr lang="nl-NL" dirty="0" err="1"/>
              <a:t>Una</a:t>
            </a:r>
            <a:r>
              <a:rPr lang="nl-NL" dirty="0"/>
              <a:t> Europa</a:t>
            </a:r>
          </a:p>
          <a:p>
            <a:r>
              <a:rPr lang="nl-NL" dirty="0"/>
              <a:t>Het </a:t>
            </a:r>
            <a:r>
              <a:rPr lang="nl-NL" dirty="0" err="1"/>
              <a:t>Europaeum</a:t>
            </a:r>
            <a:endParaRPr lang="nl-NL" dirty="0"/>
          </a:p>
          <a:p>
            <a:r>
              <a:rPr lang="nl-NL" dirty="0"/>
              <a:t>European University Association</a:t>
            </a:r>
          </a:p>
          <a:p>
            <a:r>
              <a:rPr lang="en-US" dirty="0" err="1"/>
              <a:t>Euroscholars</a:t>
            </a:r>
            <a:endParaRPr lang="en-US" dirty="0"/>
          </a:p>
          <a:p>
            <a:r>
              <a:rPr lang="nl-NL" dirty="0"/>
              <a:t>Coimbra Group</a:t>
            </a:r>
          </a:p>
          <a:p>
            <a:r>
              <a:rPr lang="en-US" dirty="0"/>
              <a:t>Erasmus Mundus</a:t>
            </a:r>
            <a:endParaRPr lang="nl-NL" dirty="0"/>
          </a:p>
          <a:p>
            <a:r>
              <a:rPr lang="en-US" dirty="0"/>
              <a:t>International Association of Universities</a:t>
            </a:r>
            <a:endParaRPr lang="nl-NL" sz="1200" b="0" i="0" kern="1200" baseline="0" dirty="0">
              <a:solidFill>
                <a:schemeClr val="tx1"/>
              </a:solidFill>
              <a:effectLst/>
              <a:latin typeface="Merriweather" pitchFamily="2" charset="77"/>
              <a:ea typeface="+mn-ea"/>
              <a:cs typeface="+mn-cs"/>
            </a:endParaRPr>
          </a:p>
          <a:p>
            <a:endParaRPr lang="nl-NL" sz="1200" b="0" i="0" kern="1200" baseline="0" dirty="0">
              <a:solidFill>
                <a:schemeClr val="tx1"/>
              </a:solidFill>
              <a:effectLst/>
              <a:latin typeface="Merriweather" pitchFamily="2" charset="77"/>
              <a:ea typeface="+mn-ea"/>
              <a:cs typeface="+mn-cs"/>
            </a:endParaRPr>
          </a:p>
          <a:p>
            <a:r>
              <a:rPr lang="nl-NL" sz="1200" b="0" i="0" kern="1200" baseline="0" dirty="0">
                <a:solidFill>
                  <a:schemeClr val="tx1"/>
                </a:solidFill>
                <a:effectLst/>
                <a:latin typeface="Merriweather" pitchFamily="2" charset="77"/>
                <a:ea typeface="+mn-ea"/>
                <a:cs typeface="+mn-cs"/>
              </a:rPr>
              <a:t>(</a:t>
            </a:r>
            <a:r>
              <a:rPr lang="nl-NL" sz="1200" b="0" i="1" kern="1200" baseline="0" dirty="0">
                <a:solidFill>
                  <a:schemeClr val="tx1"/>
                </a:solidFill>
                <a:effectLst/>
                <a:latin typeface="Merriweather" pitchFamily="2" charset="77"/>
                <a:ea typeface="+mn-ea"/>
                <a:cs typeface="+mn-cs"/>
              </a:rPr>
              <a:t>https://www.universiteitleiden.nl/over-ons/samenwerking/samenwerkingsverbanden/internationaal</a:t>
            </a:r>
            <a:r>
              <a:rPr lang="nl-NL" sz="1200" b="0" i="0" kern="1200" baseline="0" dirty="0">
                <a:solidFill>
                  <a:schemeClr val="tx1"/>
                </a:solidFill>
                <a:effectLst/>
                <a:latin typeface="Merriweather" pitchFamily="2" charset="77"/>
                <a:ea typeface="+mn-ea"/>
                <a:cs typeface="+mn-cs"/>
              </a:rPr>
              <a:t>)</a:t>
            </a:r>
            <a:endParaRPr lang="nl-NL" sz="1200" b="0" i="0" kern="1200" dirty="0">
              <a:solidFill>
                <a:schemeClr val="tx1"/>
              </a:solidFill>
              <a:effectLst/>
              <a:latin typeface="Merriweather" pitchFamily="2" charset="77"/>
              <a:ea typeface="+mn-ea"/>
              <a:cs typeface="+mn-cs"/>
            </a:endParaRPr>
          </a:p>
          <a:p>
            <a:endParaRPr lang="nl-NL" sz="1200" b="0" i="0" kern="1200" dirty="0">
              <a:solidFill>
                <a:schemeClr val="tx1"/>
              </a:solidFill>
              <a:effectLst/>
              <a:latin typeface="Merriweather" pitchFamily="2" charset="77"/>
              <a:ea typeface="+mn-ea"/>
              <a:cs typeface="+mn-cs"/>
            </a:endParaRPr>
          </a:p>
        </p:txBody>
      </p:sp>
      <p:sp>
        <p:nvSpPr>
          <p:cNvPr id="4" name="Tijdelijke aanduiding voor dianummer 3">
            <a:extLst>
              <a:ext uri="{FF2B5EF4-FFF2-40B4-BE49-F238E27FC236}">
                <a16:creationId xmlns:a16="http://schemas.microsoft.com/office/drawing/2014/main" id="{00A8C252-5115-E97A-389B-FC7982F2AE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80C8-3308-6C4F-B1C5-C23743646DBC}" type="slidenum">
              <a:rPr kumimoji="0" lang="nl-NL" sz="1200" b="0" i="0" u="none" strike="noStrike" kern="1200" cap="none" spc="0" normalizeH="0" baseline="0" noProof="0" smtClean="0">
                <a:ln>
                  <a:noFill/>
                </a:ln>
                <a:solidFill>
                  <a:prstClr val="black"/>
                </a:solidFill>
                <a:effectLst/>
                <a:uLnTx/>
                <a:uFillTx/>
                <a:latin typeface="Merriweathe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b="0" i="0" u="none" strike="noStrike" kern="1200" cap="none" spc="0" normalizeH="0" baseline="0" noProof="0" dirty="0">
              <a:ln>
                <a:noFill/>
              </a:ln>
              <a:solidFill>
                <a:prstClr val="black"/>
              </a:solidFill>
              <a:effectLst/>
              <a:uLnTx/>
              <a:uFillTx/>
              <a:latin typeface="Merriweather" pitchFamily="2" charset="77"/>
              <a:ea typeface="+mn-ea"/>
              <a:cs typeface="+mn-cs"/>
            </a:endParaRPr>
          </a:p>
        </p:txBody>
      </p:sp>
    </p:spTree>
    <p:extLst>
      <p:ext uri="{BB962C8B-B14F-4D97-AF65-F5344CB8AC3E}">
        <p14:creationId xmlns:p14="http://schemas.microsoft.com/office/powerpoint/2010/main" val="657196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Twee </a:t>
            </a:r>
            <a:r>
              <a:rPr lang="en-US" dirty="0" err="1"/>
              <a:t>netwerken</a:t>
            </a:r>
            <a:r>
              <a:rPr lang="en-US" dirty="0"/>
              <a:t> van </a:t>
            </a:r>
            <a:r>
              <a:rPr lang="en-US" dirty="0" err="1"/>
              <a:t>toonaangevende</a:t>
            </a:r>
            <a:r>
              <a:rPr lang="en-US" dirty="0"/>
              <a:t> </a:t>
            </a:r>
            <a:r>
              <a:rPr lang="en-US" dirty="0" err="1"/>
              <a:t>onderzoeksuniversiteiten</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nl-NL" b="0" dirty="0"/>
              <a:t>De League of European Research </a:t>
            </a:r>
            <a:r>
              <a:rPr lang="nl-NL" b="0" dirty="0" err="1"/>
              <a:t>Universities</a:t>
            </a:r>
            <a:r>
              <a:rPr lang="nl-NL" b="0" dirty="0"/>
              <a:t> (</a:t>
            </a:r>
            <a:r>
              <a:rPr lang="en-US" dirty="0"/>
              <a:t>LERU) is </a:t>
            </a:r>
            <a:r>
              <a:rPr lang="en-US" dirty="0" err="1"/>
              <a:t>opgericht</a:t>
            </a:r>
            <a:r>
              <a:rPr lang="en-US" dirty="0"/>
              <a:t> in 2002 om </a:t>
            </a:r>
            <a:r>
              <a:rPr lang="nl-NL" dirty="0"/>
              <a:t>fundamenteel grensverleggend onderzoek, excellent onderwijs en beleidsbeïnvloeding binnen Europa te bevorderen, vaak met de nadruk op open </a:t>
            </a:r>
            <a:r>
              <a:rPr lang="nl-NL" dirty="0" err="1"/>
              <a:t>science</a:t>
            </a:r>
            <a:r>
              <a:rPr lang="nl-NL" dirty="0"/>
              <a:t> en innovatie</a:t>
            </a:r>
            <a:r>
              <a:rPr lang="nl-NL" sz="1200" b="0" i="0" kern="1200" dirty="0">
                <a:solidFill>
                  <a:schemeClr val="tx1"/>
                </a:solidFill>
                <a:effectLst/>
                <a:latin typeface="Merriweather" pitchFamily="2" charset="77"/>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nl-NL" dirty="0" err="1"/>
              <a:t>Una</a:t>
            </a:r>
            <a:r>
              <a:rPr lang="nl-NL" dirty="0"/>
              <a:t> Europa is een alliantie van 11 vooraanstaande Europese </a:t>
            </a:r>
            <a:r>
              <a:rPr lang="nl-NL" dirty="0" err="1"/>
              <a:t>onderzoeksuniversiteiten</a:t>
            </a:r>
            <a:r>
              <a:rPr lang="nl-NL" dirty="0"/>
              <a:t> die samenwerken aan de "Universiteit van de Toekomst". Het in 2019 opgerichte samenwerkingsverband bevordert intensieve internationale mobiliteit, gezamenlijk onderwijs en onderzoek, en innovatie voor studenten en medewerkers. </a:t>
            </a:r>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rPr>
              <a:t>Beide netwerken zoeken verbinding met de rest van de wereld. Zo werkt </a:t>
            </a:r>
            <a:r>
              <a:rPr lang="nl-NL" sz="1200" dirty="0" err="1">
                <a:effectLst/>
              </a:rPr>
              <a:t>Una</a:t>
            </a:r>
            <a:r>
              <a:rPr lang="nl-NL" sz="1200" dirty="0">
                <a:effectLst/>
              </a:rPr>
              <a:t> Europa samen met partners in Afrika en is </a:t>
            </a:r>
            <a:r>
              <a:rPr lang="nl-NL" sz="1200" b="0" i="0" kern="1200" dirty="0">
                <a:solidFill>
                  <a:schemeClr val="tx1"/>
                </a:solidFill>
                <a:effectLst/>
                <a:latin typeface="Merriweather" pitchFamily="2" charset="77"/>
                <a:ea typeface="+mn-ea"/>
                <a:cs typeface="+mn-cs"/>
              </a:rPr>
              <a:t>LERU aangesloten bij het Global Research-Intensive </a:t>
            </a:r>
            <a:r>
              <a:rPr lang="nl-NL" sz="1200" b="0" i="0" kern="1200" dirty="0" err="1">
                <a:solidFill>
                  <a:schemeClr val="tx1"/>
                </a:solidFill>
                <a:effectLst/>
                <a:latin typeface="Merriweather" pitchFamily="2" charset="77"/>
                <a:ea typeface="+mn-ea"/>
                <a:cs typeface="+mn-cs"/>
              </a:rPr>
              <a:t>Universities</a:t>
            </a:r>
            <a:r>
              <a:rPr lang="nl-NL" sz="1200" b="0" i="0" kern="1200" dirty="0">
                <a:solidFill>
                  <a:schemeClr val="tx1"/>
                </a:solidFill>
                <a:effectLst/>
                <a:latin typeface="Merriweather" pitchFamily="2" charset="77"/>
                <a:ea typeface="+mn-ea"/>
                <a:cs typeface="+mn-cs"/>
              </a:rPr>
              <a:t> Network (GRIUN).</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a:t>https://www.leru.org/</a:t>
            </a:r>
          </a:p>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a:t>https://www.universiteitleiden.nl/dossiers/una-europa</a:t>
            </a:r>
            <a:endParaRPr lang="nl-NL" dirty="0"/>
          </a:p>
          <a:p>
            <a:endParaRPr lang="en-US"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80C8-3308-6C4F-B1C5-C23743646DBC}" type="slidenum">
              <a:rPr kumimoji="0" lang="nl-NL" sz="1200" b="0" i="0" u="none" strike="noStrike" kern="1200" cap="none" spc="0" normalizeH="0" baseline="0" noProof="0" smtClean="0">
                <a:ln>
                  <a:noFill/>
                </a:ln>
                <a:solidFill>
                  <a:prstClr val="black"/>
                </a:solidFill>
                <a:effectLst/>
                <a:uLnTx/>
                <a:uFillTx/>
                <a:latin typeface="Merriweathe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dirty="0">
              <a:ln>
                <a:noFill/>
              </a:ln>
              <a:solidFill>
                <a:prstClr val="black"/>
              </a:solidFill>
              <a:effectLst/>
              <a:uLnTx/>
              <a:uFillTx/>
              <a:latin typeface="Merriweather" pitchFamily="2" charset="77"/>
              <a:ea typeface="+mn-ea"/>
              <a:cs typeface="+mn-cs"/>
            </a:endParaRPr>
          </a:p>
        </p:txBody>
      </p:sp>
    </p:spTree>
    <p:extLst>
      <p:ext uri="{BB962C8B-B14F-4D97-AF65-F5344CB8AC3E}">
        <p14:creationId xmlns:p14="http://schemas.microsoft.com/office/powerpoint/2010/main" val="13061369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F7D77-1D6E-09EC-2D9A-5D018B45B39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5C2CFA2-27CA-CCD6-8928-B3930AB9EBA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EAD5801-DF39-1F8A-5D61-8BD458CE9D55}"/>
              </a:ext>
            </a:extLst>
          </p:cNvPr>
          <p:cNvSpPr>
            <a:spLocks noGrp="1"/>
          </p:cNvSpPr>
          <p:nvPr>
            <p:ph type="body" idx="1"/>
          </p:nvPr>
        </p:nvSpPr>
        <p:spPr/>
        <p:txBody>
          <a:bodyPr/>
          <a:lstStyle/>
          <a:p>
            <a:endParaRPr lang="en-US" dirty="0"/>
          </a:p>
        </p:txBody>
      </p:sp>
      <p:sp>
        <p:nvSpPr>
          <p:cNvPr id="4" name="Tijdelijke aanduiding voor dianummer 3">
            <a:extLst>
              <a:ext uri="{FF2B5EF4-FFF2-40B4-BE49-F238E27FC236}">
                <a16:creationId xmlns:a16="http://schemas.microsoft.com/office/drawing/2014/main" id="{9D8B8899-4E12-174E-78E2-09CFB0E4FFDE}"/>
              </a:ext>
            </a:extLst>
          </p:cNvPr>
          <p:cNvSpPr>
            <a:spLocks noGrp="1"/>
          </p:cNvSpPr>
          <p:nvPr>
            <p:ph type="sldNum" sz="quarter" idx="5"/>
          </p:nvPr>
        </p:nvSpPr>
        <p:spPr/>
        <p:txBody>
          <a:bodyPr/>
          <a:lstStyle/>
          <a:p>
            <a:fld id="{637B80C8-3308-6C4F-B1C5-C23743646DBC}" type="slidenum">
              <a:rPr lang="nl-NL" smtClean="0"/>
              <a:pPr/>
              <a:t>34</a:t>
            </a:fld>
            <a:endParaRPr lang="nl-NL" dirty="0"/>
          </a:p>
        </p:txBody>
      </p:sp>
    </p:spTree>
    <p:extLst>
      <p:ext uri="{BB962C8B-B14F-4D97-AF65-F5344CB8AC3E}">
        <p14:creationId xmlns:p14="http://schemas.microsoft.com/office/powerpoint/2010/main" val="2854621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3AF93-B683-D1F3-A554-3113213DD68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98A9500-EDCC-D5D5-56FD-E51CE49450F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6D79329-429C-86B6-4E16-E7DB8FA77DD1}"/>
              </a:ext>
            </a:extLst>
          </p:cNvPr>
          <p:cNvSpPr>
            <a:spLocks noGrp="1"/>
          </p:cNvSpPr>
          <p:nvPr>
            <p:ph type="body" idx="1"/>
          </p:nvPr>
        </p:nvSpPr>
        <p:spPr/>
        <p:txBody>
          <a:bodyPr/>
          <a:lstStyle/>
          <a:p>
            <a:pPr marL="180000" marR="0" lvl="0" indent="0" algn="l" defTabSz="914400" rtl="0" eaLnBrk="1" fontAlgn="auto" latinLnBrk="0" hangingPunct="1">
              <a:lnSpc>
                <a:spcPct val="100000"/>
              </a:lnSpc>
              <a:spcBef>
                <a:spcPts val="0"/>
              </a:spcBef>
              <a:spcAft>
                <a:spcPts val="400"/>
              </a:spcAft>
              <a:buClr>
                <a:schemeClr val="accent1"/>
              </a:buClr>
              <a:buSzTx/>
              <a:buFont typeface="Arial" charset="0"/>
              <a:buNone/>
              <a:tabLst/>
              <a:defRPr/>
            </a:pPr>
            <a:r>
              <a:rPr lang="en-US" dirty="0"/>
              <a:t>Ons </a:t>
            </a:r>
            <a:r>
              <a:rPr lang="en-US" dirty="0" err="1"/>
              <a:t>onderzoek</a:t>
            </a:r>
            <a:r>
              <a:rPr lang="en-US" dirty="0"/>
              <a:t> </a:t>
            </a:r>
            <a:r>
              <a:rPr lang="en-US" dirty="0" err="1"/>
              <a:t>en</a:t>
            </a:r>
            <a:r>
              <a:rPr lang="en-US" dirty="0"/>
              <a:t> </a:t>
            </a:r>
            <a:r>
              <a:rPr lang="en-US" dirty="0" err="1"/>
              <a:t>onderwijs</a:t>
            </a:r>
            <a:r>
              <a:rPr lang="en-US" dirty="0"/>
              <a:t> </a:t>
            </a:r>
            <a:r>
              <a:rPr lang="en-US" dirty="0" err="1"/>
              <a:t>hebben</a:t>
            </a:r>
            <a:r>
              <a:rPr lang="en-US" dirty="0"/>
              <a:t> </a:t>
            </a:r>
            <a:r>
              <a:rPr lang="en-US" dirty="0" err="1"/>
              <a:t>invloed</a:t>
            </a:r>
            <a:r>
              <a:rPr lang="en-US" dirty="0"/>
              <a:t> op de </a:t>
            </a:r>
            <a:r>
              <a:rPr lang="en-US" dirty="0" err="1"/>
              <a:t>samenleving</a:t>
            </a:r>
            <a:r>
              <a:rPr lang="en-US" dirty="0"/>
              <a:t>.</a:t>
            </a:r>
          </a:p>
          <a:p>
            <a:pPr marL="180000" marR="0" lvl="0" indent="0" algn="l" defTabSz="914400" rtl="0" eaLnBrk="1" fontAlgn="auto" latinLnBrk="0" hangingPunct="1">
              <a:lnSpc>
                <a:spcPct val="100000"/>
              </a:lnSpc>
              <a:spcBef>
                <a:spcPts val="0"/>
              </a:spcBef>
              <a:spcAft>
                <a:spcPts val="400"/>
              </a:spcAft>
              <a:buClr>
                <a:schemeClr val="accent1"/>
              </a:buClr>
              <a:buSzTx/>
              <a:buFont typeface="Arial" charset="0"/>
              <a:buNone/>
              <a:tabLst/>
              <a:defRPr/>
            </a:pPr>
            <a:r>
              <a:rPr lang="nl-NL" dirty="0"/>
              <a:t>Die impact bereiken we onder meer door samenwerking met partners op lokaal, regionaal, nationaal en internationaal niveau.</a:t>
            </a:r>
          </a:p>
          <a:p>
            <a:pPr marL="180000" marR="0" lvl="0" indent="0" algn="l" defTabSz="914400" rtl="0" eaLnBrk="1" fontAlgn="auto" latinLnBrk="0" hangingPunct="1">
              <a:lnSpc>
                <a:spcPct val="100000"/>
              </a:lnSpc>
              <a:spcBef>
                <a:spcPts val="0"/>
              </a:spcBef>
              <a:spcAft>
                <a:spcPts val="400"/>
              </a:spcAft>
              <a:buClr>
                <a:schemeClr val="accent1"/>
              </a:buClr>
              <a:buSzTx/>
              <a:buFont typeface="Arial" charset="0"/>
              <a:buNone/>
              <a:tabLst/>
              <a:defRPr/>
            </a:pPr>
            <a:endParaRPr lang="nl-NL" dirty="0"/>
          </a:p>
          <a:p>
            <a:pPr marL="180000" marR="0" lvl="0" indent="0" algn="l" defTabSz="914400" rtl="0" eaLnBrk="1" fontAlgn="auto" latinLnBrk="0" hangingPunct="1">
              <a:lnSpc>
                <a:spcPct val="100000"/>
              </a:lnSpc>
              <a:spcBef>
                <a:spcPts val="0"/>
              </a:spcBef>
              <a:spcAft>
                <a:spcPts val="400"/>
              </a:spcAft>
              <a:buClr>
                <a:schemeClr val="accent1"/>
              </a:buClr>
              <a:buSzTx/>
              <a:buFont typeface="Arial" charset="0"/>
              <a:buNone/>
              <a:tabLst/>
              <a:defRPr/>
            </a:pPr>
            <a:r>
              <a:rPr lang="nl-NL" sz="1200" b="0" i="0" kern="1200" dirty="0">
                <a:solidFill>
                  <a:schemeClr val="tx1"/>
                </a:solidFill>
                <a:effectLst/>
                <a:latin typeface="Merriweather" pitchFamily="2" charset="77"/>
                <a:ea typeface="+mn-ea"/>
                <a:cs typeface="+mn-cs"/>
              </a:rPr>
              <a:t>Via het valorisatiecentrum </a:t>
            </a:r>
            <a:r>
              <a:rPr lang="nl-NL" sz="1200" b="1" i="0" kern="1200" dirty="0" err="1">
                <a:solidFill>
                  <a:schemeClr val="tx1"/>
                </a:solidFill>
                <a:effectLst/>
                <a:latin typeface="Merriweather" pitchFamily="2" charset="77"/>
                <a:ea typeface="+mn-ea"/>
                <a:cs typeface="+mn-cs"/>
              </a:rPr>
              <a:t>Luris</a:t>
            </a:r>
            <a:r>
              <a:rPr lang="nl-NL" sz="1200" b="0" i="0" kern="1200" dirty="0">
                <a:solidFill>
                  <a:schemeClr val="tx1"/>
                </a:solidFill>
                <a:effectLst/>
                <a:latin typeface="Merriweather" pitchFamily="2" charset="77"/>
                <a:ea typeface="+mn-ea"/>
                <a:cs typeface="+mn-cs"/>
              </a:rPr>
              <a:t> en </a:t>
            </a:r>
            <a:r>
              <a:rPr lang="nl-NL" sz="1200" b="0" i="0" kern="1200" dirty="0" err="1">
                <a:solidFill>
                  <a:schemeClr val="tx1"/>
                </a:solidFill>
                <a:effectLst/>
                <a:latin typeface="Merriweather" pitchFamily="2" charset="77"/>
                <a:ea typeface="+mn-ea"/>
                <a:cs typeface="+mn-cs"/>
              </a:rPr>
              <a:t>innovatiehub</a:t>
            </a:r>
            <a:r>
              <a:rPr lang="nl-NL" sz="1200" b="0" i="0" kern="1200" dirty="0">
                <a:solidFill>
                  <a:schemeClr val="tx1"/>
                </a:solidFill>
                <a:effectLst/>
                <a:latin typeface="Merriweather" pitchFamily="2" charset="77"/>
                <a:ea typeface="+mn-ea"/>
                <a:cs typeface="+mn-cs"/>
              </a:rPr>
              <a:t> </a:t>
            </a:r>
            <a:r>
              <a:rPr lang="nl-NL" sz="1200" b="1" i="0" kern="1200" dirty="0">
                <a:solidFill>
                  <a:schemeClr val="tx1"/>
                </a:solidFill>
                <a:effectLst/>
                <a:latin typeface="Merriweather" pitchFamily="2" charset="77"/>
                <a:ea typeface="+mn-ea"/>
                <a:cs typeface="+mn-cs"/>
              </a:rPr>
              <a:t>PLNT</a:t>
            </a:r>
            <a:r>
              <a:rPr lang="nl-NL" sz="1200" b="0" i="0" kern="1200" dirty="0">
                <a:solidFill>
                  <a:schemeClr val="tx1"/>
                </a:solidFill>
                <a:effectLst/>
                <a:latin typeface="Merriweather" pitchFamily="2" charset="77"/>
                <a:ea typeface="+mn-ea"/>
                <a:cs typeface="+mn-cs"/>
              </a:rPr>
              <a:t> worden jaarlijks tientallen startups begeleid. In 2024 huisvestte PLNT alleen al meer dan </a:t>
            </a:r>
            <a:r>
              <a:rPr lang="nl-NL" sz="1200" b="1" i="0" kern="1200" dirty="0">
                <a:solidFill>
                  <a:schemeClr val="tx1"/>
                </a:solidFill>
                <a:effectLst/>
                <a:latin typeface="Merriweather" pitchFamily="2" charset="77"/>
                <a:ea typeface="+mn-ea"/>
                <a:cs typeface="+mn-cs"/>
              </a:rPr>
              <a:t>70 organisaties</a:t>
            </a:r>
            <a:r>
              <a:rPr lang="nl-NL" sz="1200" b="0" i="0" kern="1200" dirty="0">
                <a:solidFill>
                  <a:schemeClr val="tx1"/>
                </a:solidFill>
                <a:effectLst/>
                <a:latin typeface="Merriweather" pitchFamily="2" charset="77"/>
                <a:ea typeface="+mn-ea"/>
                <a:cs typeface="+mn-cs"/>
              </a:rPr>
              <a:t>, variërend van studentenondernemingen tot innovatieve spin-offs</a:t>
            </a:r>
            <a:endParaRPr lang="nl-NL" dirty="0"/>
          </a:p>
          <a:p>
            <a:pPr marL="180000" marR="0" indent="0" algn="l" defTabSz="914400" rtl="0" eaLnBrk="1" fontAlgn="auto" latinLnBrk="0" hangingPunct="1">
              <a:lnSpc>
                <a:spcPct val="100000"/>
              </a:lnSpc>
              <a:spcBef>
                <a:spcPts val="0"/>
              </a:spcBef>
              <a:spcAft>
                <a:spcPts val="400"/>
              </a:spcAft>
              <a:buClr>
                <a:schemeClr val="accent1"/>
              </a:buClr>
              <a:buSzTx/>
              <a:buFont typeface="Arial" charset="0"/>
              <a:buNone/>
              <a:tabLst/>
              <a:defRPr/>
            </a:pPr>
            <a:endParaRPr lang="en-US" dirty="0"/>
          </a:p>
          <a:p>
            <a:pPr marL="351450" indent="-171450">
              <a:spcAft>
                <a:spcPts val="400"/>
              </a:spcAft>
              <a:buClr>
                <a:schemeClr val="accent1"/>
              </a:buClr>
              <a:buFont typeface="Arial" panose="020B0604020202020204" pitchFamily="34" charset="0"/>
              <a:buChar char="•"/>
            </a:pPr>
            <a:r>
              <a:rPr lang="en-US" sz="1200" dirty="0" err="1">
                <a:solidFill>
                  <a:schemeClr val="bg2"/>
                </a:solidFill>
                <a:ea typeface="Verdana" charset="0"/>
                <a:cs typeface="Verdana" charset="0"/>
              </a:rPr>
              <a:t>Economische</a:t>
            </a:r>
            <a:r>
              <a:rPr lang="en-US" sz="1200" dirty="0">
                <a:solidFill>
                  <a:schemeClr val="bg2"/>
                </a:solidFill>
                <a:ea typeface="Verdana" charset="0"/>
                <a:cs typeface="Verdana" charset="0"/>
              </a:rPr>
              <a:t> </a:t>
            </a:r>
            <a:r>
              <a:rPr lang="en-US" sz="1200" dirty="0" err="1">
                <a:solidFill>
                  <a:schemeClr val="bg2"/>
                </a:solidFill>
                <a:ea typeface="Verdana" charset="0"/>
                <a:cs typeface="Verdana" charset="0"/>
              </a:rPr>
              <a:t>bijdrage</a:t>
            </a:r>
            <a:r>
              <a:rPr lang="en-US" sz="1200" dirty="0">
                <a:solidFill>
                  <a:schemeClr val="bg2"/>
                </a:solidFill>
                <a:ea typeface="Verdana" charset="0"/>
                <a:cs typeface="Verdana" charset="0"/>
              </a:rPr>
              <a:t>: In 2017 </a:t>
            </a:r>
            <a:r>
              <a:rPr lang="en-US" sz="1200" dirty="0" err="1">
                <a:solidFill>
                  <a:schemeClr val="bg2"/>
                </a:solidFill>
                <a:ea typeface="Verdana" charset="0"/>
                <a:cs typeface="Verdana" charset="0"/>
              </a:rPr>
              <a:t>leverden</a:t>
            </a:r>
            <a:r>
              <a:rPr lang="en-US" sz="1200" baseline="0" dirty="0">
                <a:solidFill>
                  <a:schemeClr val="bg2"/>
                </a:solidFill>
                <a:ea typeface="Verdana" charset="0"/>
                <a:cs typeface="Verdana" charset="0"/>
              </a:rPr>
              <a:t> Universiteit Leiden </a:t>
            </a:r>
            <a:r>
              <a:rPr lang="en-US" sz="1200" baseline="0" dirty="0" err="1">
                <a:solidFill>
                  <a:schemeClr val="bg2"/>
                </a:solidFill>
                <a:ea typeface="Verdana" charset="0"/>
                <a:cs typeface="Verdana" charset="0"/>
              </a:rPr>
              <a:t>en</a:t>
            </a:r>
            <a:r>
              <a:rPr lang="en-US" sz="1200" baseline="0" dirty="0">
                <a:solidFill>
                  <a:schemeClr val="bg2"/>
                </a:solidFill>
                <a:ea typeface="Verdana" charset="0"/>
                <a:cs typeface="Verdana" charset="0"/>
              </a:rPr>
              <a:t> LUMC </a:t>
            </a:r>
            <a:r>
              <a:rPr lang="en-US" sz="1200" baseline="0" dirty="0" err="1">
                <a:solidFill>
                  <a:schemeClr val="bg2"/>
                </a:solidFill>
                <a:ea typeface="Verdana" charset="0"/>
                <a:cs typeface="Verdana" charset="0"/>
              </a:rPr>
              <a:t>meer</a:t>
            </a:r>
            <a:r>
              <a:rPr lang="en-US" sz="1200" baseline="0" dirty="0">
                <a:solidFill>
                  <a:schemeClr val="bg2"/>
                </a:solidFill>
                <a:ea typeface="Verdana" charset="0"/>
                <a:cs typeface="Verdana" charset="0"/>
              </a:rPr>
              <a:t> dan</a:t>
            </a:r>
            <a:r>
              <a:rPr lang="en-US" sz="1200" baseline="0" dirty="0">
                <a:solidFill>
                  <a:srgbClr val="FF0066"/>
                </a:solidFill>
                <a:ea typeface="Verdana" charset="0"/>
                <a:cs typeface="Verdana" charset="0"/>
              </a:rPr>
              <a:t> </a:t>
            </a:r>
            <a:r>
              <a:rPr lang="en-US" sz="1200" b="1" i="0" baseline="0" dirty="0">
                <a:solidFill>
                  <a:srgbClr val="FF0066"/>
                </a:solidFill>
                <a:ea typeface="Verdana" charset="0"/>
                <a:cs typeface="Verdana" charset="0"/>
              </a:rPr>
              <a:t>58 </a:t>
            </a:r>
            <a:r>
              <a:rPr lang="en-US" sz="1200" b="1" i="0" baseline="0" dirty="0" err="1">
                <a:solidFill>
                  <a:srgbClr val="FF0066"/>
                </a:solidFill>
                <a:ea typeface="Verdana" charset="0"/>
                <a:cs typeface="Verdana" charset="0"/>
              </a:rPr>
              <a:t>duizend</a:t>
            </a:r>
            <a:r>
              <a:rPr lang="en-US" sz="1200" b="1" i="1" baseline="0" dirty="0">
                <a:solidFill>
                  <a:srgbClr val="FF0066"/>
                </a:solidFill>
                <a:ea typeface="Verdana" charset="0"/>
                <a:cs typeface="Verdana" charset="0"/>
              </a:rPr>
              <a:t> </a:t>
            </a:r>
            <a:r>
              <a:rPr lang="en-US" sz="1200" baseline="0" dirty="0" err="1">
                <a:solidFill>
                  <a:schemeClr val="bg2"/>
                </a:solidFill>
                <a:ea typeface="Verdana" charset="0"/>
                <a:cs typeface="Verdana" charset="0"/>
              </a:rPr>
              <a:t>banen</a:t>
            </a:r>
            <a:r>
              <a:rPr lang="en-US" sz="1200" baseline="0" dirty="0">
                <a:solidFill>
                  <a:schemeClr val="bg2"/>
                </a:solidFill>
                <a:ea typeface="Verdana" charset="0"/>
                <a:cs typeface="Verdana" charset="0"/>
              </a:rPr>
              <a:t> in Europa </a:t>
            </a:r>
            <a:r>
              <a:rPr lang="en-US" sz="1200" baseline="0" dirty="0" err="1">
                <a:solidFill>
                  <a:schemeClr val="bg2"/>
                </a:solidFill>
                <a:ea typeface="Verdana" charset="0"/>
                <a:cs typeface="Verdana" charset="0"/>
              </a:rPr>
              <a:t>en</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meer</a:t>
            </a:r>
            <a:r>
              <a:rPr lang="en-US" sz="1200" baseline="0" dirty="0">
                <a:solidFill>
                  <a:schemeClr val="bg2"/>
                </a:solidFill>
                <a:ea typeface="Verdana" charset="0"/>
                <a:cs typeface="Verdana" charset="0"/>
              </a:rPr>
              <a:t> dan </a:t>
            </a:r>
            <a:r>
              <a:rPr lang="en-US" sz="1200" b="1" baseline="0" dirty="0">
                <a:solidFill>
                  <a:schemeClr val="bg2"/>
                </a:solidFill>
                <a:ea typeface="Verdana" charset="0"/>
                <a:cs typeface="Verdana" charset="0"/>
              </a:rPr>
              <a:t>4 </a:t>
            </a:r>
            <a:r>
              <a:rPr lang="en-US" sz="1200" b="1" baseline="0" dirty="0" err="1">
                <a:solidFill>
                  <a:schemeClr val="bg2"/>
                </a:solidFill>
                <a:ea typeface="Verdana" charset="0"/>
                <a:cs typeface="Verdana" charset="0"/>
              </a:rPr>
              <a:t>miljard</a:t>
            </a:r>
            <a:r>
              <a:rPr lang="en-US" sz="1200" b="1" baseline="0" dirty="0">
                <a:solidFill>
                  <a:schemeClr val="bg2"/>
                </a:solidFill>
                <a:ea typeface="Verdana" charset="0"/>
                <a:cs typeface="Verdana" charset="0"/>
              </a:rPr>
              <a:t> euro </a:t>
            </a:r>
            <a:r>
              <a:rPr lang="en-US" sz="1200" b="1" baseline="0" dirty="0" err="1">
                <a:solidFill>
                  <a:schemeClr val="bg2"/>
                </a:solidFill>
                <a:ea typeface="Verdana" charset="0"/>
                <a:cs typeface="Verdana" charset="0"/>
              </a:rPr>
              <a:t>bruto</a:t>
            </a:r>
            <a:r>
              <a:rPr lang="en-US" sz="1200" b="1"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toegevoegde</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waarde</a:t>
            </a:r>
            <a:r>
              <a:rPr lang="en-US" sz="1200" baseline="0" dirty="0">
                <a:solidFill>
                  <a:schemeClr val="bg2"/>
                </a:solidFill>
                <a:ea typeface="Verdana" charset="0"/>
                <a:cs typeface="Verdana" charset="0"/>
              </a:rPr>
              <a:t> in Europa.</a:t>
            </a:r>
          </a:p>
          <a:p>
            <a:pPr marL="351450" indent="-171450">
              <a:spcAft>
                <a:spcPts val="400"/>
              </a:spcAft>
              <a:buClr>
                <a:schemeClr val="accent1"/>
              </a:buClr>
              <a:buFont typeface="Arial" panose="020B0604020202020204" pitchFamily="34" charset="0"/>
              <a:buChar char="•"/>
            </a:pPr>
            <a:r>
              <a:rPr lang="en-US" sz="1200" dirty="0" err="1">
                <a:solidFill>
                  <a:schemeClr val="bg2"/>
                </a:solidFill>
                <a:ea typeface="Verdana" charset="0"/>
                <a:cs typeface="Verdana" charset="0"/>
              </a:rPr>
              <a:t>Maatschappelijke</a:t>
            </a:r>
            <a:r>
              <a:rPr lang="en-US" sz="1200" dirty="0">
                <a:solidFill>
                  <a:schemeClr val="bg2"/>
                </a:solidFill>
                <a:ea typeface="Verdana" charset="0"/>
                <a:cs typeface="Verdana" charset="0"/>
              </a:rPr>
              <a:t> impact:</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onderzoekers</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dragen</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bij</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aan</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beleid</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treden</a:t>
            </a:r>
            <a:r>
              <a:rPr lang="en-US" sz="1200" baseline="0" dirty="0">
                <a:solidFill>
                  <a:schemeClr val="bg2"/>
                </a:solidFill>
                <a:ea typeface="Verdana" charset="0"/>
                <a:cs typeface="Verdana" charset="0"/>
              </a:rPr>
              <a:t> op </a:t>
            </a:r>
            <a:r>
              <a:rPr lang="en-US" sz="1200" baseline="0" dirty="0" err="1">
                <a:solidFill>
                  <a:schemeClr val="bg2"/>
                </a:solidFill>
                <a:ea typeface="Verdana" charset="0"/>
                <a:cs typeface="Verdana" charset="0"/>
              </a:rPr>
              <a:t>als</a:t>
            </a:r>
            <a:r>
              <a:rPr lang="en-US" sz="1200" baseline="0" dirty="0">
                <a:solidFill>
                  <a:schemeClr val="bg2"/>
                </a:solidFill>
                <a:ea typeface="Verdana" charset="0"/>
                <a:cs typeface="Verdana" charset="0"/>
              </a:rPr>
              <a:t> expert in de media </a:t>
            </a:r>
            <a:r>
              <a:rPr lang="en-US" sz="1200" baseline="0" dirty="0" err="1">
                <a:solidFill>
                  <a:schemeClr val="bg2"/>
                </a:solidFill>
                <a:ea typeface="Verdana" charset="0"/>
                <a:cs typeface="Verdana" charset="0"/>
              </a:rPr>
              <a:t>bij</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actuele</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maatschappelijke</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ontwikkelingen</a:t>
            </a:r>
            <a:r>
              <a:rPr lang="en-US" sz="1200" baseline="0" dirty="0">
                <a:solidFill>
                  <a:schemeClr val="bg2"/>
                </a:solidFill>
                <a:ea typeface="Verdana" charset="0"/>
                <a:cs typeface="Verdana" charset="0"/>
              </a:rPr>
              <a:t>.</a:t>
            </a:r>
          </a:p>
          <a:p>
            <a:pPr marL="360000" indent="-180000">
              <a:spcAft>
                <a:spcPts val="400"/>
              </a:spcAft>
              <a:buClr>
                <a:schemeClr val="accent1"/>
              </a:buClr>
              <a:buFont typeface="Arial" charset="0"/>
              <a:buChar char="•"/>
            </a:pPr>
            <a:r>
              <a:rPr lang="en-US" sz="1200" dirty="0" err="1">
                <a:solidFill>
                  <a:schemeClr val="bg2"/>
                </a:solidFill>
                <a:ea typeface="Verdana" charset="0"/>
                <a:cs typeface="Verdana" charset="0"/>
              </a:rPr>
              <a:t>Samenwerking</a:t>
            </a:r>
            <a:r>
              <a:rPr lang="en-US" sz="1200" dirty="0">
                <a:solidFill>
                  <a:schemeClr val="bg2"/>
                </a:solidFill>
                <a:ea typeface="Verdana" charset="0"/>
                <a:cs typeface="Verdana" charset="0"/>
              </a:rPr>
              <a:t> met partners: </a:t>
            </a:r>
            <a:r>
              <a:rPr lang="en-US" sz="1200" baseline="0" dirty="0">
                <a:solidFill>
                  <a:schemeClr val="bg2"/>
                </a:solidFill>
                <a:ea typeface="Verdana" charset="0"/>
                <a:cs typeface="Verdana" charset="0"/>
              </a:rPr>
              <a:t>Ons </a:t>
            </a:r>
            <a:r>
              <a:rPr lang="en-US" sz="1200" baseline="0" dirty="0" err="1">
                <a:solidFill>
                  <a:schemeClr val="bg2"/>
                </a:solidFill>
                <a:ea typeface="Verdana" charset="0"/>
                <a:cs typeface="Verdana" charset="0"/>
              </a:rPr>
              <a:t>onderzoek</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leidt</a:t>
            </a:r>
            <a:r>
              <a:rPr lang="en-US" sz="1200" baseline="0" dirty="0">
                <a:solidFill>
                  <a:schemeClr val="bg2"/>
                </a:solidFill>
                <a:ea typeface="Verdana" charset="0"/>
                <a:cs typeface="Verdana" charset="0"/>
              </a:rPr>
              <a:t> tot </a:t>
            </a:r>
            <a:r>
              <a:rPr lang="en-US" sz="1200" baseline="0" dirty="0" err="1">
                <a:solidFill>
                  <a:schemeClr val="bg2"/>
                </a:solidFill>
                <a:ea typeface="Verdana" charset="0"/>
                <a:cs typeface="Verdana" charset="0"/>
              </a:rPr>
              <a:t>patenten</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en</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draagt</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bij</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aan</a:t>
            </a:r>
            <a:r>
              <a:rPr lang="en-US" sz="1200" baseline="0" dirty="0">
                <a:solidFill>
                  <a:schemeClr val="bg2"/>
                </a:solidFill>
                <a:ea typeface="Verdana" charset="0"/>
                <a:cs typeface="Verdana" charset="0"/>
              </a:rPr>
              <a:t> het </a:t>
            </a:r>
            <a:r>
              <a:rPr lang="en-US" sz="1200" baseline="0" dirty="0" err="1">
                <a:solidFill>
                  <a:schemeClr val="bg2"/>
                </a:solidFill>
                <a:ea typeface="Verdana" charset="0"/>
                <a:cs typeface="Verdana" charset="0"/>
              </a:rPr>
              <a:t>oplossen</a:t>
            </a:r>
            <a:r>
              <a:rPr lang="en-US" sz="1200" baseline="0" dirty="0">
                <a:solidFill>
                  <a:schemeClr val="bg2"/>
                </a:solidFill>
                <a:ea typeface="Verdana" charset="0"/>
                <a:cs typeface="Verdana" charset="0"/>
              </a:rPr>
              <a:t> van </a:t>
            </a:r>
            <a:r>
              <a:rPr lang="en-US" sz="1200" baseline="0" dirty="0" err="1">
                <a:solidFill>
                  <a:schemeClr val="bg2"/>
                </a:solidFill>
                <a:ea typeface="Verdana" charset="0"/>
                <a:cs typeface="Verdana" charset="0"/>
              </a:rPr>
              <a:t>maatschappelijke</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problemen</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Hiervoor</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werken</a:t>
            </a:r>
            <a:r>
              <a:rPr lang="en-US" sz="1200" baseline="0" dirty="0">
                <a:solidFill>
                  <a:schemeClr val="bg2"/>
                </a:solidFill>
                <a:ea typeface="Verdana" charset="0"/>
                <a:cs typeface="Verdana" charset="0"/>
              </a:rPr>
              <a:t> </a:t>
            </a:r>
            <a:r>
              <a:rPr lang="en-US" sz="1200" baseline="0" dirty="0" err="1">
                <a:solidFill>
                  <a:schemeClr val="bg2"/>
                </a:solidFill>
                <a:ea typeface="Verdana" charset="0"/>
                <a:cs typeface="Verdana" charset="0"/>
              </a:rPr>
              <a:t>wij</a:t>
            </a:r>
            <a:r>
              <a:rPr lang="en-US" sz="1200" baseline="0" dirty="0">
                <a:solidFill>
                  <a:schemeClr val="bg2"/>
                </a:solidFill>
                <a:ea typeface="Verdana" charset="0"/>
                <a:cs typeface="Verdana" charset="0"/>
              </a:rPr>
              <a:t> </a:t>
            </a:r>
            <a:r>
              <a:rPr lang="en-US" sz="1200" dirty="0" err="1">
                <a:solidFill>
                  <a:schemeClr val="bg2"/>
                </a:solidFill>
                <a:ea typeface="Verdana" charset="0"/>
                <a:cs typeface="Verdana" charset="0"/>
              </a:rPr>
              <a:t>samen</a:t>
            </a:r>
            <a:r>
              <a:rPr lang="en-US" sz="1200" dirty="0">
                <a:solidFill>
                  <a:schemeClr val="bg2"/>
                </a:solidFill>
                <a:ea typeface="Verdana" charset="0"/>
                <a:cs typeface="Verdana" charset="0"/>
              </a:rPr>
              <a:t> met de </a:t>
            </a:r>
            <a:r>
              <a:rPr lang="en-US" sz="1200" dirty="0" err="1">
                <a:solidFill>
                  <a:schemeClr val="bg2"/>
                </a:solidFill>
                <a:ea typeface="Verdana" charset="0"/>
                <a:cs typeface="Verdana" charset="0"/>
              </a:rPr>
              <a:t>publieke</a:t>
            </a:r>
            <a:r>
              <a:rPr lang="en-US" sz="1200" dirty="0">
                <a:solidFill>
                  <a:schemeClr val="bg2"/>
                </a:solidFill>
                <a:ea typeface="Verdana" charset="0"/>
                <a:cs typeface="Verdana" charset="0"/>
              </a:rPr>
              <a:t> sector </a:t>
            </a:r>
            <a:r>
              <a:rPr lang="en-US" sz="1200" dirty="0" err="1">
                <a:solidFill>
                  <a:schemeClr val="bg2"/>
                </a:solidFill>
                <a:ea typeface="Verdana" charset="0"/>
                <a:cs typeface="Verdana" charset="0"/>
              </a:rPr>
              <a:t>en</a:t>
            </a:r>
            <a:r>
              <a:rPr lang="en-US" sz="1200" dirty="0">
                <a:solidFill>
                  <a:schemeClr val="bg2"/>
                </a:solidFill>
                <a:ea typeface="Verdana" charset="0"/>
                <a:cs typeface="Verdana" charset="0"/>
              </a:rPr>
              <a:t> het </a:t>
            </a:r>
            <a:r>
              <a:rPr lang="en-US" sz="1200" dirty="0" err="1">
                <a:solidFill>
                  <a:schemeClr val="bg2"/>
                </a:solidFill>
                <a:ea typeface="Verdana" charset="0"/>
                <a:cs typeface="Verdana" charset="0"/>
              </a:rPr>
              <a:t>bedrijfsleven</a:t>
            </a:r>
            <a:r>
              <a:rPr lang="en-US" sz="1200" dirty="0">
                <a:solidFill>
                  <a:schemeClr val="bg2"/>
                </a:solidFill>
                <a:ea typeface="Verdana" charset="0"/>
                <a:cs typeface="Verdana" charset="0"/>
              </a:rPr>
              <a:t>, </a:t>
            </a:r>
            <a:r>
              <a:rPr lang="en-US" sz="1200" dirty="0" err="1">
                <a:solidFill>
                  <a:schemeClr val="bg2"/>
                </a:solidFill>
                <a:ea typeface="Verdana" charset="0"/>
                <a:cs typeface="Verdana" charset="0"/>
              </a:rPr>
              <a:t>bijvoorbeeld</a:t>
            </a:r>
            <a:r>
              <a:rPr lang="en-US" sz="1200" dirty="0">
                <a:solidFill>
                  <a:schemeClr val="bg2"/>
                </a:solidFill>
                <a:ea typeface="Verdana" charset="0"/>
                <a:cs typeface="Verdana" charset="0"/>
              </a:rPr>
              <a:t> Leiden Bio Science</a:t>
            </a:r>
            <a:r>
              <a:rPr lang="en-US" sz="1200" baseline="0" dirty="0">
                <a:solidFill>
                  <a:schemeClr val="bg2"/>
                </a:solidFill>
                <a:ea typeface="Verdana" charset="0"/>
                <a:cs typeface="Verdana" charset="0"/>
              </a:rPr>
              <a:t>. </a:t>
            </a:r>
          </a:p>
          <a:p>
            <a:pPr marL="180000" indent="0">
              <a:spcAft>
                <a:spcPts val="400"/>
              </a:spcAft>
              <a:buClr>
                <a:schemeClr val="accent1"/>
              </a:buClr>
              <a:buFont typeface="Arial" charset="0"/>
              <a:buNone/>
            </a:pPr>
            <a:endParaRPr lang="en-US" sz="1200" baseline="0" dirty="0">
              <a:solidFill>
                <a:schemeClr val="bg2"/>
              </a:solidFill>
              <a:ea typeface="Verdana" charset="0"/>
              <a:cs typeface="Verdana" charset="0"/>
            </a:endParaRPr>
          </a:p>
          <a:p>
            <a:pPr marL="180000" indent="0">
              <a:spcAft>
                <a:spcPts val="400"/>
              </a:spcAft>
              <a:buClr>
                <a:schemeClr val="accent1"/>
              </a:buClr>
              <a:buFont typeface="Arial" charset="0"/>
              <a:buNone/>
            </a:pPr>
            <a:r>
              <a:rPr lang="en-US" sz="1200" i="1" baseline="0">
                <a:solidFill>
                  <a:schemeClr val="bg2"/>
                </a:solidFill>
                <a:ea typeface="Verdana" charset="0"/>
                <a:cs typeface="Verdana" charset="0"/>
              </a:rPr>
              <a:t>https</a:t>
            </a:r>
            <a:r>
              <a:rPr lang="en-US" sz="1200" i="1" baseline="0" dirty="0">
                <a:solidFill>
                  <a:schemeClr val="bg2"/>
                </a:solidFill>
                <a:ea typeface="Verdana" charset="0"/>
                <a:cs typeface="Verdana" charset="0"/>
              </a:rPr>
              <a:t>://www.universiteitleiden.nl/over-ons</a:t>
            </a:r>
            <a:r>
              <a:rPr lang="en-US" sz="1200" i="1" baseline="0">
                <a:solidFill>
                  <a:schemeClr val="bg2"/>
                </a:solidFill>
                <a:ea typeface="Verdana" charset="0"/>
                <a:cs typeface="Verdana" charset="0"/>
              </a:rPr>
              <a:t>/impact</a:t>
            </a:r>
            <a:endParaRPr lang="nl-NL" sz="1200" dirty="0">
              <a:solidFill>
                <a:schemeClr val="bg2"/>
              </a:solidFill>
              <a:ea typeface="Verdana" charset="0"/>
              <a:cs typeface="Verdana" charset="0"/>
            </a:endParaRPr>
          </a:p>
          <a:p>
            <a:pPr marL="360000" indent="-180000">
              <a:spcAft>
                <a:spcPts val="400"/>
              </a:spcAft>
              <a:buClr>
                <a:schemeClr val="accent1"/>
              </a:buClr>
              <a:buFont typeface="Arial" charset="0"/>
              <a:buChar char="•"/>
            </a:pPr>
            <a:endParaRPr lang="nl-NL" sz="1200" dirty="0">
              <a:solidFill>
                <a:schemeClr val="bg2"/>
              </a:solidFill>
              <a:ea typeface="Verdana" charset="0"/>
              <a:cs typeface="Verdana" charset="0"/>
            </a:endParaRPr>
          </a:p>
          <a:p>
            <a:pPr marL="360000" indent="-180000">
              <a:spcAft>
                <a:spcPts val="400"/>
              </a:spcAft>
              <a:buClr>
                <a:schemeClr val="accent1"/>
              </a:buClr>
              <a:buFont typeface="Arial" charset="0"/>
              <a:buChar char="•"/>
            </a:pPr>
            <a:endParaRPr lang="nl-NL" sz="1200" dirty="0">
              <a:solidFill>
                <a:schemeClr val="bg2"/>
              </a:solidFill>
              <a:ea typeface="Verdana" charset="0"/>
              <a:cs typeface="Verdana" charset="0"/>
            </a:endParaRPr>
          </a:p>
          <a:p>
            <a:endParaRPr lang="nl-NL" dirty="0"/>
          </a:p>
        </p:txBody>
      </p:sp>
      <p:sp>
        <p:nvSpPr>
          <p:cNvPr id="4" name="Tijdelijke aanduiding voor dianummer 3">
            <a:extLst>
              <a:ext uri="{FF2B5EF4-FFF2-40B4-BE49-F238E27FC236}">
                <a16:creationId xmlns:a16="http://schemas.microsoft.com/office/drawing/2014/main" id="{6AAF0EF2-18EC-D6C9-8C68-FD0F02B9A8CF}"/>
              </a:ext>
            </a:extLst>
          </p:cNvPr>
          <p:cNvSpPr>
            <a:spLocks noGrp="1"/>
          </p:cNvSpPr>
          <p:nvPr>
            <p:ph type="sldNum" sz="quarter" idx="5"/>
          </p:nvPr>
        </p:nvSpPr>
        <p:spPr/>
        <p:txBody>
          <a:bodyPr/>
          <a:lstStyle/>
          <a:p>
            <a:fld id="{637B80C8-3308-6C4F-B1C5-C23743646DBC}" type="slidenum">
              <a:rPr lang="nl-NL" smtClean="0"/>
              <a:pPr/>
              <a:t>35</a:t>
            </a:fld>
            <a:endParaRPr lang="nl-NL" dirty="0"/>
          </a:p>
        </p:txBody>
      </p:sp>
    </p:spTree>
    <p:extLst>
      <p:ext uri="{BB962C8B-B14F-4D97-AF65-F5344CB8AC3E}">
        <p14:creationId xmlns:p14="http://schemas.microsoft.com/office/powerpoint/2010/main" val="35745390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5F58A-E8A9-0AB7-7341-F6B12DA7EF7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BD05F98-C755-0ABC-B83D-9CDC7E0F5F6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AAAFDE3-C0BB-2554-B1A3-744C79BB406E}"/>
              </a:ext>
            </a:extLst>
          </p:cNvPr>
          <p:cNvSpPr>
            <a:spLocks noGrp="1"/>
          </p:cNvSpPr>
          <p:nvPr>
            <p:ph type="body" idx="1"/>
          </p:nvPr>
        </p:nvSpPr>
        <p:spPr/>
        <p:txBody>
          <a:bodyPr/>
          <a:lstStyle/>
          <a:p>
            <a:pPr marL="180000" indent="0">
              <a:lnSpc>
                <a:spcPct val="120000"/>
              </a:lnSpc>
              <a:spcBef>
                <a:spcPts val="600"/>
              </a:spcBef>
              <a:spcAft>
                <a:spcPts val="1200"/>
              </a:spcAft>
              <a:buClr>
                <a:srgbClr val="001158"/>
              </a:buClr>
              <a:buSzPct val="100000"/>
              <a:buFont typeface="Arial" panose="020B0604020202020204" pitchFamily="34" charset="0"/>
              <a:buNone/>
            </a:pPr>
            <a:r>
              <a:rPr lang="nl-NL" dirty="0">
                <a:ea typeface="Verdana" charset="0"/>
                <a:cs typeface="Verdana" charset="0"/>
              </a:rPr>
              <a:t>Voorbeelden van partners</a:t>
            </a:r>
          </a:p>
          <a:p>
            <a:pPr marL="522900" indent="-342900">
              <a:lnSpc>
                <a:spcPct val="120000"/>
              </a:lnSpc>
              <a:spcBef>
                <a:spcPts val="600"/>
              </a:spcBef>
              <a:spcAft>
                <a:spcPts val="1200"/>
              </a:spcAft>
              <a:buClr>
                <a:srgbClr val="001158"/>
              </a:buClr>
              <a:buSzPct val="100000"/>
              <a:buFont typeface="Arial" panose="020B0604020202020204" pitchFamily="34" charset="0"/>
              <a:buChar char="•"/>
            </a:pPr>
            <a:endParaRPr lang="nl-NL" dirty="0">
              <a:ea typeface="Verdana" charset="0"/>
              <a:cs typeface="Verdana" charset="0"/>
            </a:endParaRPr>
          </a:p>
          <a:p>
            <a:pPr marL="180000" indent="0">
              <a:lnSpc>
                <a:spcPct val="120000"/>
              </a:lnSpc>
              <a:spcBef>
                <a:spcPts val="600"/>
              </a:spcBef>
              <a:spcAft>
                <a:spcPts val="1200"/>
              </a:spcAft>
              <a:buClr>
                <a:srgbClr val="001158"/>
              </a:buClr>
              <a:buSzPct val="100000"/>
              <a:buFont typeface="Arial" panose="020B0604020202020204" pitchFamily="34" charset="0"/>
              <a:buNone/>
            </a:pPr>
            <a:r>
              <a:rPr lang="nl-NL" dirty="0">
                <a:ea typeface="Verdana" charset="0"/>
                <a:cs typeface="Verdana" charset="0"/>
              </a:rPr>
              <a:t>LOKAAL</a:t>
            </a:r>
            <a:br>
              <a:rPr lang="nl-NL" dirty="0">
                <a:ea typeface="Verdana" charset="0"/>
                <a:cs typeface="Verdana" charset="0"/>
              </a:rPr>
            </a:br>
            <a:endParaRPr lang="nl-NL" dirty="0">
              <a:ea typeface="Verdana" charset="0"/>
              <a:cs typeface="Verdana" charset="0"/>
            </a:endParaRP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ea typeface="Verdana" charset="0"/>
                <a:cs typeface="Verdana" charset="0"/>
              </a:rPr>
              <a:t>Leiden Bio </a:t>
            </a:r>
            <a:r>
              <a:rPr lang="nl-NL" dirty="0" err="1">
                <a:ea typeface="Verdana" charset="0"/>
                <a:cs typeface="Verdana" charset="0"/>
              </a:rPr>
              <a:t>Science</a:t>
            </a:r>
            <a:r>
              <a:rPr lang="nl-NL" dirty="0">
                <a:ea typeface="Verdana" charset="0"/>
                <a:cs typeface="Verdana" charset="0"/>
              </a:rPr>
              <a:t> Park </a:t>
            </a:r>
          </a:p>
          <a:p>
            <a:pPr marL="522900" indent="-342900">
              <a:lnSpc>
                <a:spcPct val="120000"/>
              </a:lnSpc>
              <a:spcBef>
                <a:spcPts val="600"/>
              </a:spcBef>
              <a:spcAft>
                <a:spcPts val="600"/>
              </a:spcAft>
              <a:buClr>
                <a:srgbClr val="001158"/>
              </a:buClr>
              <a:buSzPct val="100000"/>
              <a:buFont typeface="Arial" panose="020B0604020202020204" pitchFamily="34" charset="0"/>
              <a:buChar char="•"/>
            </a:pPr>
            <a:r>
              <a:rPr lang="nl-NL" dirty="0" err="1">
                <a:ea typeface="Verdana" charset="0"/>
                <a:cs typeface="Verdana" charset="0"/>
              </a:rPr>
              <a:t>BioPartner</a:t>
            </a:r>
            <a:r>
              <a:rPr lang="nl-NL" dirty="0">
                <a:ea typeface="Verdana" charset="0"/>
                <a:cs typeface="Verdana" charset="0"/>
              </a:rPr>
              <a:t> Center Leiden </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err="1">
                <a:ea typeface="Verdana" charset="0"/>
                <a:cs typeface="Verdana" charset="0"/>
              </a:rPr>
              <a:t>LeidenGlobal</a:t>
            </a:r>
            <a:r>
              <a:rPr lang="nl-NL" dirty="0">
                <a:ea typeface="Verdana" charset="0"/>
                <a:cs typeface="Verdana" charset="0"/>
              </a:rPr>
              <a:t> </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ea typeface="Verdana" charset="0"/>
                <a:cs typeface="Verdana" charset="0"/>
              </a:rPr>
              <a:t>Lorentz Center </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ea typeface="Verdana" charset="0"/>
                <a:cs typeface="Verdana" charset="0"/>
              </a:rPr>
              <a:t>Leiden Kennisstad </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ea typeface="Verdana" charset="0"/>
                <a:cs typeface="Verdana" charset="0"/>
              </a:rPr>
              <a:t>Leidse Instrumentmakers School</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ea typeface="Verdana" charset="0"/>
                <a:cs typeface="Verdana" charset="0"/>
              </a:rPr>
              <a:t>Hogeschool Leiden</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ea typeface="Verdana" charset="0"/>
                <a:cs typeface="Verdana" charset="0"/>
              </a:rPr>
              <a:t>MBO Rijnland</a:t>
            </a:r>
          </a:p>
          <a:p>
            <a:pPr marL="180000" indent="0">
              <a:lnSpc>
                <a:spcPct val="120000"/>
              </a:lnSpc>
              <a:spcBef>
                <a:spcPts val="600"/>
              </a:spcBef>
              <a:spcAft>
                <a:spcPts val="1200"/>
              </a:spcAft>
              <a:buClr>
                <a:srgbClr val="001158"/>
              </a:buClr>
              <a:buSzPct val="100000"/>
              <a:buFont typeface="Arial" panose="020B0604020202020204" pitchFamily="34" charset="0"/>
              <a:buNone/>
            </a:pPr>
            <a:endParaRPr lang="nl-NL" dirty="0">
              <a:ea typeface="Verdana" charset="0"/>
              <a:cs typeface="Verdana" charset="0"/>
            </a:endParaRPr>
          </a:p>
          <a:p>
            <a:pPr marL="180000" indent="0">
              <a:lnSpc>
                <a:spcPct val="120000"/>
              </a:lnSpc>
              <a:spcBef>
                <a:spcPts val="600"/>
              </a:spcBef>
              <a:spcAft>
                <a:spcPts val="1200"/>
              </a:spcAft>
              <a:buClr>
                <a:srgbClr val="001158"/>
              </a:buClr>
              <a:buSzPct val="100000"/>
              <a:buFont typeface="Arial" panose="020B0604020202020204" pitchFamily="34" charset="0"/>
              <a:buNone/>
            </a:pPr>
            <a:r>
              <a:rPr lang="nl-NL" dirty="0">
                <a:ea typeface="Verdana" charset="0"/>
                <a:cs typeface="Verdana" charset="0"/>
              </a:rPr>
              <a:t>REGIONAAL</a:t>
            </a:r>
          </a:p>
          <a:p>
            <a:pPr marL="180000" indent="0">
              <a:lnSpc>
                <a:spcPct val="120000"/>
              </a:lnSpc>
              <a:spcBef>
                <a:spcPts val="600"/>
              </a:spcBef>
              <a:spcAft>
                <a:spcPts val="1200"/>
              </a:spcAft>
              <a:buClr>
                <a:srgbClr val="001158"/>
              </a:buClr>
              <a:buSzPct val="100000"/>
              <a:buFont typeface="Arial" panose="020B0604020202020204" pitchFamily="34" charset="0"/>
              <a:buNone/>
            </a:pPr>
            <a:endParaRPr lang="nl-NL" dirty="0">
              <a:ea typeface="Verdana" charset="0"/>
              <a:cs typeface="Verdana" charset="0"/>
            </a:endParaRP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t>Leiden-Delft-Erasmus </a:t>
            </a:r>
            <a:r>
              <a:rPr lang="nl-NL" dirty="0" err="1"/>
              <a:t>Universities</a:t>
            </a:r>
            <a:endParaRPr lang="nl-NL" dirty="0"/>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ea typeface="Verdana" charset="0"/>
                <a:cs typeface="Verdana" charset="0"/>
              </a:rPr>
              <a:t>Samenwerking met Haagse instellingen</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err="1">
                <a:ea typeface="Verdana" charset="0"/>
                <a:cs typeface="Verdana" charset="0"/>
              </a:rPr>
              <a:t>Key</a:t>
            </a:r>
            <a:r>
              <a:rPr lang="nl-NL" dirty="0">
                <a:ea typeface="Verdana" charset="0"/>
                <a:cs typeface="Verdana" charset="0"/>
              </a:rPr>
              <a:t> </a:t>
            </a:r>
            <a:r>
              <a:rPr lang="nl-NL" dirty="0" err="1">
                <a:ea typeface="Verdana" charset="0"/>
                <a:cs typeface="Verdana" charset="0"/>
              </a:rPr>
              <a:t>Region</a:t>
            </a:r>
            <a:r>
              <a:rPr lang="nl-NL" dirty="0">
                <a:ea typeface="Verdana" charset="0"/>
                <a:cs typeface="Verdana" charset="0"/>
              </a:rPr>
              <a:t> Leiden</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err="1">
                <a:ea typeface="Verdana" charset="0"/>
                <a:cs typeface="Verdana" charset="0"/>
              </a:rPr>
              <a:t>Medical</a:t>
            </a:r>
            <a:r>
              <a:rPr lang="nl-NL" dirty="0">
                <a:ea typeface="Verdana" charset="0"/>
                <a:cs typeface="Verdana" charset="0"/>
              </a:rPr>
              <a:t> Delta</a:t>
            </a:r>
          </a:p>
          <a:p>
            <a:pPr marL="180000" indent="0">
              <a:lnSpc>
                <a:spcPct val="120000"/>
              </a:lnSpc>
              <a:spcBef>
                <a:spcPts val="600"/>
              </a:spcBef>
              <a:spcAft>
                <a:spcPts val="1200"/>
              </a:spcAft>
              <a:buClr>
                <a:srgbClr val="001158"/>
              </a:buClr>
              <a:buSzPct val="100000"/>
              <a:buFont typeface="Arial" panose="020B0604020202020204" pitchFamily="34" charset="0"/>
              <a:buNone/>
            </a:pPr>
            <a:endParaRPr lang="nl-NL" dirty="0">
              <a:ea typeface="Verdana" charset="0"/>
              <a:cs typeface="Verdana" charset="0"/>
            </a:endParaRPr>
          </a:p>
          <a:p>
            <a:pPr marL="180000" indent="0">
              <a:lnSpc>
                <a:spcPct val="120000"/>
              </a:lnSpc>
              <a:spcBef>
                <a:spcPts val="600"/>
              </a:spcBef>
              <a:spcAft>
                <a:spcPts val="1200"/>
              </a:spcAft>
              <a:buClr>
                <a:srgbClr val="001158"/>
              </a:buClr>
              <a:buSzPct val="100000"/>
              <a:buFont typeface="Arial" panose="020B0604020202020204" pitchFamily="34" charset="0"/>
              <a:buNone/>
            </a:pPr>
            <a:r>
              <a:rPr lang="nl-NL" dirty="0">
                <a:ea typeface="Verdana" charset="0"/>
                <a:cs typeface="Verdana" charset="0"/>
              </a:rPr>
              <a:t>NATIONAAL</a:t>
            </a:r>
            <a:br>
              <a:rPr lang="nl-NL" dirty="0">
                <a:ea typeface="Verdana" charset="0"/>
                <a:cs typeface="Verdana" charset="0"/>
              </a:rPr>
            </a:br>
            <a:r>
              <a:rPr lang="nl-NL" dirty="0">
                <a:ea typeface="Verdana" charset="0"/>
                <a:cs typeface="Verdana" charset="0"/>
              </a:rPr>
              <a:t> </a:t>
            </a:r>
          </a:p>
          <a:p>
            <a:pPr marL="180000" indent="0">
              <a:lnSpc>
                <a:spcPct val="120000"/>
              </a:lnSpc>
              <a:spcBef>
                <a:spcPts val="600"/>
              </a:spcBef>
              <a:spcAft>
                <a:spcPts val="1200"/>
              </a:spcAft>
              <a:buClr>
                <a:srgbClr val="001158"/>
              </a:buClr>
              <a:buSzPct val="100000"/>
              <a:buFont typeface="Arial" panose="020B0604020202020204" pitchFamily="34" charset="0"/>
              <a:buNone/>
            </a:pPr>
            <a:r>
              <a:rPr lang="nl-NL" dirty="0">
                <a:ea typeface="Verdana" charset="0"/>
                <a:cs typeface="Verdana" charset="0"/>
              </a:rPr>
              <a:t>Universiteiten van Nederland</a:t>
            </a:r>
          </a:p>
          <a:p>
            <a:pPr marL="180000" indent="0">
              <a:lnSpc>
                <a:spcPct val="120000"/>
              </a:lnSpc>
              <a:spcBef>
                <a:spcPts val="600"/>
              </a:spcBef>
              <a:spcAft>
                <a:spcPts val="1200"/>
              </a:spcAft>
              <a:buClr>
                <a:srgbClr val="001158"/>
              </a:buClr>
              <a:buSzPct val="100000"/>
              <a:buFont typeface="Arial" panose="020B0604020202020204" pitchFamily="34" charset="0"/>
              <a:buNone/>
            </a:pPr>
            <a:endParaRPr lang="nl-NL" dirty="0">
              <a:ea typeface="Verdana" charset="0"/>
              <a:cs typeface="Verdana" charset="0"/>
            </a:endParaRPr>
          </a:p>
          <a:p>
            <a:pPr marL="180000" indent="0">
              <a:lnSpc>
                <a:spcPct val="120000"/>
              </a:lnSpc>
              <a:spcBef>
                <a:spcPts val="600"/>
              </a:spcBef>
              <a:spcAft>
                <a:spcPts val="1200"/>
              </a:spcAft>
              <a:buClr>
                <a:srgbClr val="001158"/>
              </a:buClr>
              <a:buSzPct val="100000"/>
              <a:buFont typeface="Arial" panose="020B0604020202020204" pitchFamily="34" charset="0"/>
              <a:buNone/>
            </a:pPr>
            <a:r>
              <a:rPr lang="nl-NL" dirty="0">
                <a:ea typeface="Verdana" charset="0"/>
                <a:cs typeface="Verdana" charset="0"/>
              </a:rPr>
              <a:t>INTERNATIONAAL</a:t>
            </a:r>
            <a:br>
              <a:rPr lang="nl-NL" dirty="0">
                <a:ea typeface="Verdana" charset="0"/>
                <a:cs typeface="Verdana" charset="0"/>
              </a:rPr>
            </a:br>
            <a:endParaRPr lang="nl-NL" dirty="0">
              <a:ea typeface="Verdana" charset="0"/>
              <a:cs typeface="Verdana" charset="0"/>
            </a:endParaRP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ea typeface="Verdana" charset="0"/>
                <a:cs typeface="Verdana" charset="0"/>
              </a:rPr>
              <a:t>League of European Research </a:t>
            </a:r>
            <a:r>
              <a:rPr lang="nl-NL" dirty="0" err="1">
                <a:ea typeface="Verdana" charset="0"/>
                <a:cs typeface="Verdana" charset="0"/>
              </a:rPr>
              <a:t>Universities</a:t>
            </a:r>
            <a:endParaRPr lang="nl-NL" dirty="0">
              <a:ea typeface="Verdana" charset="0"/>
              <a:cs typeface="Verdana" charset="0"/>
            </a:endParaRP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err="1">
                <a:ea typeface="Verdana" charset="0"/>
                <a:cs typeface="Verdana" charset="0"/>
              </a:rPr>
              <a:t>Una</a:t>
            </a:r>
            <a:r>
              <a:rPr lang="nl-NL" dirty="0">
                <a:ea typeface="Verdana" charset="0"/>
                <a:cs typeface="Verdana" charset="0"/>
              </a:rPr>
              <a:t> Europa</a:t>
            </a:r>
            <a:endParaRPr lang="nl-NL" sz="1200" kern="1200" dirty="0">
              <a:solidFill>
                <a:schemeClr val="tx1"/>
              </a:solidFill>
              <a:effectLst/>
            </a:endParaRPr>
          </a:p>
          <a:p>
            <a:pPr>
              <a:defRPr/>
            </a:pPr>
            <a:endParaRPr lang="nl-NL" sz="1200" kern="1200" dirty="0">
              <a:solidFill>
                <a:schemeClr val="tx1"/>
              </a:solidFill>
              <a:effectLst/>
            </a:endParaRPr>
          </a:p>
          <a:p>
            <a:pPr>
              <a:defRPr/>
            </a:pPr>
            <a:endParaRPr lang="nl-NL" sz="1200" kern="1200" dirty="0">
              <a:solidFill>
                <a:schemeClr val="tx1"/>
              </a:solidFill>
              <a:effectLst/>
            </a:endParaRPr>
          </a:p>
          <a:p>
            <a:pPr>
              <a:defRPr/>
            </a:pPr>
            <a:r>
              <a:rPr lang="nl-NL" sz="1200" kern="1200" dirty="0">
                <a:solidFill>
                  <a:schemeClr val="tx1"/>
                </a:solidFill>
                <a:effectLst/>
              </a:rPr>
              <a:t>De Universiteit Leiden werkt lokaal, regionaal en internationaal met vele partners samen. Met het Leids Universitair Medisch Centrum – </a:t>
            </a:r>
            <a:r>
              <a:rPr lang="nl-NL" dirty="0"/>
              <a:t>LUMC – werken </a:t>
            </a:r>
            <a:r>
              <a:rPr lang="nl-NL" sz="1200" kern="1200" dirty="0">
                <a:solidFill>
                  <a:schemeClr val="tx1"/>
                </a:solidFill>
                <a:effectLst/>
              </a:rPr>
              <a:t>we heel nauw samen aan onderzoek en onderwijs (via onze hoogleraren en de opleiding geneeskunde). We zijn een van de partners in </a:t>
            </a:r>
            <a:r>
              <a:rPr lang="nl-NL" sz="1200" kern="1200" dirty="0" err="1">
                <a:solidFill>
                  <a:schemeClr val="tx1"/>
                </a:solidFill>
                <a:effectLst/>
              </a:rPr>
              <a:t>Medical</a:t>
            </a:r>
            <a:r>
              <a:rPr lang="nl-NL" sz="1200" kern="1200" dirty="0">
                <a:solidFill>
                  <a:schemeClr val="tx1"/>
                </a:solidFill>
                <a:effectLst/>
              </a:rPr>
              <a:t> Delta, de Zuid-Hollandse samenwerkingsverband van kennisinstellingen, bedrijfsleven en overheid voor life </a:t>
            </a:r>
            <a:r>
              <a:rPr lang="nl-NL" sz="1200" kern="1200" dirty="0" err="1">
                <a:solidFill>
                  <a:schemeClr val="tx1"/>
                </a:solidFill>
                <a:effectLst/>
              </a:rPr>
              <a:t>sciences</a:t>
            </a:r>
            <a:r>
              <a:rPr lang="nl-NL" sz="1200" kern="1200" dirty="0">
                <a:solidFill>
                  <a:schemeClr val="tx1"/>
                </a:solidFill>
                <a:effectLst/>
              </a:rPr>
              <a:t> en medische technologie. Met LURIS werken universiteit</a:t>
            </a:r>
            <a:r>
              <a:rPr lang="nl-NL" sz="1200" kern="1200" baseline="0" dirty="0">
                <a:solidFill>
                  <a:schemeClr val="tx1"/>
                </a:solidFill>
                <a:effectLst/>
              </a:rPr>
              <a:t> en LUMC </a:t>
            </a:r>
            <a:r>
              <a:rPr lang="nl-NL" sz="1200" kern="1200" dirty="0">
                <a:solidFill>
                  <a:schemeClr val="tx1"/>
                </a:solidFill>
                <a:effectLst/>
              </a:rPr>
              <a:t>aan contacten tussen ondernemende academici</a:t>
            </a:r>
            <a:r>
              <a:rPr lang="nl-NL" sz="1200" kern="1200" baseline="0" dirty="0">
                <a:solidFill>
                  <a:schemeClr val="tx1"/>
                </a:solidFill>
                <a:effectLst/>
              </a:rPr>
              <a:t> en het</a:t>
            </a:r>
            <a:r>
              <a:rPr lang="nl-NL" sz="1200" kern="1200" dirty="0">
                <a:solidFill>
                  <a:schemeClr val="tx1"/>
                </a:solidFill>
                <a:effectLst/>
              </a:rPr>
              <a:t> bedrijfsleven. We</a:t>
            </a:r>
            <a:r>
              <a:rPr lang="nl-NL" sz="1200" kern="1200" baseline="0" dirty="0">
                <a:solidFill>
                  <a:schemeClr val="tx1"/>
                </a:solidFill>
                <a:effectLst/>
              </a:rPr>
              <a:t> ontwikkelen ons in twee steden samen met de twee gemeentes.</a:t>
            </a:r>
          </a:p>
          <a:p>
            <a:pPr>
              <a:defRPr/>
            </a:pPr>
            <a:endParaRPr lang="nl-NL" sz="1200" kern="1200" baseline="0" dirty="0">
              <a:solidFill>
                <a:schemeClr val="tx1"/>
              </a:solidFill>
              <a:effectLst/>
            </a:endParaRPr>
          </a:p>
          <a:p>
            <a:pPr>
              <a:defRPr/>
            </a:pPr>
            <a:r>
              <a:rPr lang="nl-NL" sz="1200" kern="1200" dirty="0">
                <a:solidFill>
                  <a:schemeClr val="tx1"/>
                </a:solidFill>
                <a:effectLst/>
              </a:rPr>
              <a:t>In Leiden werken i</a:t>
            </a:r>
            <a:r>
              <a:rPr lang="nl-NL" sz="1200" kern="1200" baseline="0" dirty="0">
                <a:solidFill>
                  <a:schemeClr val="tx1"/>
                </a:solidFill>
                <a:effectLst/>
              </a:rPr>
              <a:t>n </a:t>
            </a:r>
            <a:r>
              <a:rPr lang="nl-NL" sz="1200" kern="1200" dirty="0">
                <a:solidFill>
                  <a:schemeClr val="tx1"/>
                </a:solidFill>
                <a:effectLst/>
              </a:rPr>
              <a:t>het LBSP onze onderzoekers met gespecialiseerde bedrijven aan bruikbare vindingen/producten in de life </a:t>
            </a:r>
            <a:r>
              <a:rPr lang="nl-NL" sz="1200" kern="1200" dirty="0" err="1">
                <a:solidFill>
                  <a:schemeClr val="tx1"/>
                </a:solidFill>
                <a:effectLst/>
              </a:rPr>
              <a:t>sciences</a:t>
            </a:r>
            <a:r>
              <a:rPr lang="nl-NL" sz="1200" kern="1200" dirty="0">
                <a:solidFill>
                  <a:schemeClr val="tx1"/>
                </a:solidFill>
                <a:effectLst/>
              </a:rPr>
              <a:t>.</a:t>
            </a:r>
          </a:p>
          <a:p>
            <a:pPr>
              <a:defRPr/>
            </a:pPr>
            <a:endParaRPr lang="nl-NL" sz="1200" kern="1200" dirty="0">
              <a:solidFill>
                <a:schemeClr val="tx1"/>
              </a:solidFill>
              <a:effectLst/>
            </a:endParaRPr>
          </a:p>
          <a:p>
            <a:pPr>
              <a:defRPr/>
            </a:pPr>
            <a:r>
              <a:rPr lang="nl-NL" sz="1200" kern="1200" dirty="0">
                <a:solidFill>
                  <a:schemeClr val="tx1"/>
                </a:solidFill>
                <a:effectLst/>
              </a:rPr>
              <a:t>In LDE, de alliantie met Erasmus Universiteit en </a:t>
            </a:r>
            <a:r>
              <a:rPr lang="nl-NL" sz="1200" kern="1200" dirty="0" err="1">
                <a:solidFill>
                  <a:schemeClr val="tx1"/>
                </a:solidFill>
                <a:effectLst/>
              </a:rPr>
              <a:t>TuDelft</a:t>
            </a:r>
            <a:r>
              <a:rPr lang="nl-NL" sz="1200" kern="1200" dirty="0">
                <a:solidFill>
                  <a:schemeClr val="tx1"/>
                </a:solidFill>
                <a:effectLst/>
              </a:rPr>
              <a:t>, werken we aan gezamenlijk onderzoek en onderwijs. We zijn met nog 23 Europese </a:t>
            </a:r>
            <a:r>
              <a:rPr lang="nl-NL" sz="1200" kern="1200" dirty="0" err="1">
                <a:solidFill>
                  <a:schemeClr val="tx1"/>
                </a:solidFill>
                <a:effectLst/>
              </a:rPr>
              <a:t>onderzoeksuniversiteiten</a:t>
            </a:r>
            <a:r>
              <a:rPr lang="nl-NL" sz="1200" kern="1200" dirty="0">
                <a:solidFill>
                  <a:schemeClr val="tx1"/>
                </a:solidFill>
                <a:effectLst/>
              </a:rPr>
              <a:t> lid van de LERU.</a:t>
            </a:r>
          </a:p>
          <a:p>
            <a:pPr>
              <a:defRPr/>
            </a:pPr>
            <a:endParaRPr lang="nl-NL" sz="1200" kern="1200" dirty="0">
              <a:solidFill>
                <a:schemeClr val="tx1"/>
              </a:solidFill>
              <a:effectLst/>
            </a:endParaRPr>
          </a:p>
          <a:p>
            <a:pPr>
              <a:defRPr/>
            </a:pPr>
            <a:r>
              <a:rPr lang="nl-NL" sz="1200" kern="1200" dirty="0">
                <a:solidFill>
                  <a:schemeClr val="tx1"/>
                </a:solidFill>
                <a:effectLst/>
              </a:rPr>
              <a:t>Met de Hogeschool der Kunsten in Den Haag (conservatorium, kunstacademie) bieden we gezamenlijke opleidingen aan en onderzoeksmogelijkheden. En zo zijn er nog veel meer voorbeelden van samenwerking. Zoals met het LUF, het fonds waaraan onze alumni geld schenken om ons</a:t>
            </a:r>
            <a:r>
              <a:rPr lang="nl-NL" sz="1200" kern="1200" baseline="0" dirty="0">
                <a:solidFill>
                  <a:schemeClr val="tx1"/>
                </a:solidFill>
                <a:effectLst/>
              </a:rPr>
              <a:t> te steunen. </a:t>
            </a:r>
          </a:p>
          <a:p>
            <a:pPr>
              <a:defRPr/>
            </a:pPr>
            <a:endParaRPr lang="nl-NL" sz="1200" kern="1200" baseline="0" dirty="0">
              <a:solidFill>
                <a:schemeClr val="tx1"/>
              </a:solidFill>
              <a:effectLst/>
            </a:endParaRPr>
          </a:p>
          <a:p>
            <a:pPr>
              <a:defRPr/>
            </a:pPr>
            <a:endParaRPr lang="nl-NL" sz="1200" kern="1200" baseline="0" dirty="0">
              <a:solidFill>
                <a:schemeClr val="tx1"/>
              </a:solidFill>
              <a:effectLst/>
            </a:endParaRPr>
          </a:p>
          <a:p>
            <a:pPr rtl="0" eaLnBrk="1" fontAlgn="auto" latinLnBrk="0" hangingPunct="1"/>
            <a:r>
              <a:rPr lang="en-US" sz="1200" b="0" i="0" kern="1200" dirty="0">
                <a:solidFill>
                  <a:schemeClr val="tx1"/>
                </a:solidFill>
                <a:effectLst/>
                <a:latin typeface="Merriweather" pitchFamily="2" charset="77"/>
                <a:ea typeface="+mn-ea"/>
                <a:cs typeface="+mn-cs"/>
              </a:rPr>
              <a:t>ns </a:t>
            </a:r>
            <a:r>
              <a:rPr lang="en-US" sz="1200" b="0" i="0" kern="1200" dirty="0" err="1">
                <a:solidFill>
                  <a:schemeClr val="tx1"/>
                </a:solidFill>
                <a:effectLst/>
                <a:latin typeface="Merriweather" pitchFamily="2" charset="77"/>
                <a:ea typeface="+mn-ea"/>
                <a:cs typeface="+mn-cs"/>
              </a:rPr>
              <a:t>onderzoek</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onderwijs</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hebben</a:t>
            </a:r>
            <a:r>
              <a:rPr lang="en-US" sz="1200" b="0" i="0" kern="1200" baseline="0" dirty="0">
                <a:solidFill>
                  <a:schemeClr val="tx1"/>
                </a:solidFill>
                <a:effectLst/>
                <a:latin typeface="Merriweather" pitchFamily="2" charset="77"/>
                <a:ea typeface="+mn-ea"/>
                <a:cs typeface="+mn-cs"/>
              </a:rPr>
              <a:t> impact, ze </a:t>
            </a:r>
            <a:r>
              <a:rPr lang="en-US" sz="1200" b="0" i="0" kern="1200" baseline="0" dirty="0" err="1">
                <a:solidFill>
                  <a:schemeClr val="tx1"/>
                </a:solidFill>
                <a:effectLst/>
                <a:latin typeface="Merriweather" pitchFamily="2" charset="77"/>
                <a:ea typeface="+mn-ea"/>
                <a:cs typeface="+mn-cs"/>
              </a:rPr>
              <a:t>doen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ertoe</a:t>
            </a:r>
            <a:r>
              <a:rPr lang="en-US" sz="1200" b="0" i="0" kern="1200" baseline="0" dirty="0">
                <a:solidFill>
                  <a:schemeClr val="tx1"/>
                </a:solidFill>
                <a:effectLst/>
                <a:latin typeface="Merriweather" pitchFamily="2" charset="77"/>
                <a:ea typeface="+mn-ea"/>
                <a:cs typeface="+mn-cs"/>
              </a:rPr>
              <a:t> in </a:t>
            </a:r>
            <a:r>
              <a:rPr lang="en-US" sz="1200" b="0" i="0" kern="1200" baseline="0" dirty="0" err="1">
                <a:solidFill>
                  <a:schemeClr val="tx1"/>
                </a:solidFill>
                <a:effectLst/>
                <a:latin typeface="Merriweather" pitchFamily="2" charset="77"/>
                <a:ea typeface="+mn-ea"/>
                <a:cs typeface="+mn-cs"/>
              </a:rPr>
              <a:t>onze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maatschappij</a:t>
            </a:r>
            <a:r>
              <a:rPr lang="en-US" sz="1200" b="0" i="0" kern="1200" baseline="0" dirty="0">
                <a:solidFill>
                  <a:schemeClr val="tx1"/>
                </a:solidFill>
                <a:effectLst/>
                <a:latin typeface="Merriweather" pitchFamily="2" charset="77"/>
                <a:ea typeface="+mn-ea"/>
                <a:cs typeface="+mn-cs"/>
              </a:rPr>
              <a:t>. Op </a:t>
            </a:r>
            <a:r>
              <a:rPr lang="en-US" sz="1200" b="0" i="0" kern="1200" baseline="0" dirty="0" err="1">
                <a:solidFill>
                  <a:schemeClr val="tx1"/>
                </a:solidFill>
                <a:effectLst/>
                <a:latin typeface="Merriweather" pitchFamily="2" charset="77"/>
                <a:ea typeface="+mn-ea"/>
                <a:cs typeface="+mn-cs"/>
              </a:rPr>
              <a:t>velerlei</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vlakken</a:t>
            </a:r>
            <a:r>
              <a:rPr lang="en-US" sz="1200" b="0" i="0" kern="1200" baseline="0" dirty="0">
                <a:solidFill>
                  <a:schemeClr val="tx1"/>
                </a:solidFill>
                <a:effectLst/>
                <a:latin typeface="Merriweather" pitchFamily="2" charset="77"/>
                <a:ea typeface="+mn-ea"/>
                <a:cs typeface="+mn-cs"/>
              </a:rPr>
              <a:t>: we </a:t>
            </a:r>
            <a:r>
              <a:rPr lang="en-US" sz="1200" b="0" i="0" kern="1200" baseline="0" dirty="0" err="1">
                <a:solidFill>
                  <a:schemeClr val="tx1"/>
                </a:solidFill>
                <a:effectLst/>
                <a:latin typeface="Merriweather" pitchFamily="2" charset="77"/>
                <a:ea typeface="+mn-ea"/>
                <a:cs typeface="+mn-cs"/>
              </a:rPr>
              <a:t>brengen</a:t>
            </a:r>
            <a:r>
              <a:rPr lang="en-US" sz="1200" b="0" i="0" kern="1200" baseline="0" dirty="0">
                <a:solidFill>
                  <a:schemeClr val="tx1"/>
                </a:solidFill>
                <a:effectLst/>
                <a:latin typeface="Merriweather" pitchFamily="2" charset="77"/>
                <a:ea typeface="+mn-ea"/>
                <a:cs typeface="+mn-cs"/>
              </a:rPr>
              <a:t> de </a:t>
            </a:r>
            <a:r>
              <a:rPr lang="en-US" sz="1200" b="0" i="0" kern="1200" baseline="0" dirty="0" err="1">
                <a:solidFill>
                  <a:schemeClr val="tx1"/>
                </a:solidFill>
                <a:effectLst/>
                <a:latin typeface="Merriweather" pitchFamily="2" charset="77"/>
                <a:ea typeface="+mn-ea"/>
                <a:cs typeface="+mn-cs"/>
              </a:rPr>
              <a:t>wetenschappelijke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kennis</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verder</a:t>
            </a:r>
            <a:r>
              <a:rPr lang="en-US" sz="1200" b="0" i="0" kern="1200" baseline="0" dirty="0">
                <a:solidFill>
                  <a:schemeClr val="tx1"/>
                </a:solidFill>
                <a:effectLst/>
                <a:latin typeface="Merriweather" pitchFamily="2" charset="77"/>
                <a:ea typeface="+mn-ea"/>
                <a:cs typeface="+mn-cs"/>
              </a:rPr>
              <a:t>,  we </a:t>
            </a:r>
            <a:r>
              <a:rPr lang="en-US" sz="1200" b="0" i="0" kern="1200" baseline="0" dirty="0" err="1">
                <a:solidFill>
                  <a:schemeClr val="tx1"/>
                </a:solidFill>
                <a:effectLst/>
                <a:latin typeface="Merriweather" pitchFamily="2" charset="77"/>
                <a:ea typeface="+mn-ea"/>
                <a:cs typeface="+mn-cs"/>
              </a:rPr>
              <a:t>leveren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jaarlijks</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hoogopleide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jonge</a:t>
            </a:r>
            <a:r>
              <a:rPr lang="en-US" sz="1200" b="0" i="0" kern="1200" baseline="0" dirty="0">
                <a:solidFill>
                  <a:schemeClr val="tx1"/>
                </a:solidFill>
                <a:effectLst/>
                <a:latin typeface="Merriweather" pitchFamily="2" charset="77"/>
                <a:ea typeface="+mn-ea"/>
                <a:cs typeface="+mn-cs"/>
              </a:rPr>
              <a:t> professionals </a:t>
            </a:r>
            <a:r>
              <a:rPr lang="en-US" sz="1200" b="0" i="0" kern="1200" baseline="0" dirty="0" err="1">
                <a:solidFill>
                  <a:schemeClr val="tx1"/>
                </a:solidFill>
                <a:effectLst/>
                <a:latin typeface="Merriweather" pitchFamily="2" charset="77"/>
                <a:ea typeface="+mn-ea"/>
                <a:cs typeface="+mn-cs"/>
              </a:rPr>
              <a:t>af</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onze</a:t>
            </a:r>
            <a:r>
              <a:rPr lang="en-US" sz="1200" b="0" i="0" kern="1200" baseline="0" dirty="0">
                <a:solidFill>
                  <a:schemeClr val="tx1"/>
                </a:solidFill>
                <a:effectLst/>
                <a:latin typeface="Merriweather" pitchFamily="2" charset="77"/>
                <a:ea typeface="+mn-ea"/>
                <a:cs typeface="+mn-cs"/>
              </a:rPr>
              <a:t> alumni </a:t>
            </a:r>
            <a:r>
              <a:rPr lang="en-US" sz="1200" b="0" i="0" kern="1200" baseline="0" dirty="0" err="1">
                <a:solidFill>
                  <a:schemeClr val="tx1"/>
                </a:solidFill>
                <a:effectLst/>
                <a:latin typeface="Merriweather" pitchFamily="2" charset="77"/>
                <a:ea typeface="+mn-ea"/>
                <a:cs typeface="+mn-cs"/>
              </a:rPr>
              <a:t>zetten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zich</a:t>
            </a:r>
            <a:r>
              <a:rPr lang="en-US" sz="1200" b="0" i="0" kern="1200" baseline="0" dirty="0">
                <a:solidFill>
                  <a:schemeClr val="tx1"/>
                </a:solidFill>
                <a:effectLst/>
                <a:latin typeface="Merriweather" pitchFamily="2" charset="77"/>
                <a:ea typeface="+mn-ea"/>
                <a:cs typeface="+mn-cs"/>
              </a:rPr>
              <a:t> in </a:t>
            </a:r>
            <a:r>
              <a:rPr lang="en-US" sz="1200" b="0" i="0" kern="1200" baseline="0" dirty="0" err="1">
                <a:solidFill>
                  <a:schemeClr val="tx1"/>
                </a:solidFill>
                <a:effectLst/>
                <a:latin typeface="Merriweather" pitchFamily="2" charset="77"/>
                <a:ea typeface="+mn-ea"/>
                <a:cs typeface="+mn-cs"/>
              </a:rPr>
              <a:t>voor</a:t>
            </a:r>
            <a:r>
              <a:rPr lang="en-US" sz="1200" b="0" i="0" kern="1200" baseline="0" dirty="0">
                <a:solidFill>
                  <a:schemeClr val="tx1"/>
                </a:solidFill>
                <a:effectLst/>
                <a:latin typeface="Merriweather" pitchFamily="2" charset="77"/>
                <a:ea typeface="+mn-ea"/>
                <a:cs typeface="+mn-cs"/>
              </a:rPr>
              <a:t> de </a:t>
            </a:r>
            <a:r>
              <a:rPr lang="en-US" sz="1200" b="0" i="0" kern="1200" baseline="0" dirty="0" err="1">
                <a:solidFill>
                  <a:schemeClr val="tx1"/>
                </a:solidFill>
                <a:effectLst/>
                <a:latin typeface="Merriweather" pitchFamily="2" charset="77"/>
                <a:ea typeface="+mn-ea"/>
                <a:cs typeface="+mn-cs"/>
              </a:rPr>
              <a:t>samenleving</a:t>
            </a:r>
            <a:r>
              <a:rPr lang="en-US" sz="1200" b="0" i="0" kern="1200" baseline="0" dirty="0">
                <a:solidFill>
                  <a:schemeClr val="tx1"/>
                </a:solidFill>
                <a:effectLst/>
                <a:latin typeface="Merriweather" pitchFamily="2" charset="77"/>
                <a:ea typeface="+mn-ea"/>
                <a:cs typeface="+mn-cs"/>
              </a:rPr>
              <a:t>. We </a:t>
            </a:r>
            <a:r>
              <a:rPr lang="en-US" sz="1200" b="0" i="0" kern="1200" baseline="0" dirty="0" err="1">
                <a:solidFill>
                  <a:schemeClr val="tx1"/>
                </a:solidFill>
                <a:effectLst/>
                <a:latin typeface="Merriweather" pitchFamily="2" charset="77"/>
                <a:ea typeface="+mn-ea"/>
                <a:cs typeface="+mn-cs"/>
              </a:rPr>
              <a:t>werken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samen</a:t>
            </a:r>
            <a:r>
              <a:rPr lang="en-US" sz="1200" b="0" i="0" kern="1200" baseline="0" dirty="0">
                <a:solidFill>
                  <a:schemeClr val="tx1"/>
                </a:solidFill>
                <a:effectLst/>
                <a:latin typeface="Merriweather" pitchFamily="2" charset="77"/>
                <a:ea typeface="+mn-ea"/>
                <a:cs typeface="+mn-cs"/>
              </a:rPr>
              <a:t> met het </a:t>
            </a:r>
            <a:r>
              <a:rPr lang="en-US" sz="1200" b="0" i="0" kern="1200" baseline="0" dirty="0" err="1">
                <a:solidFill>
                  <a:schemeClr val="tx1"/>
                </a:solidFill>
                <a:effectLst/>
                <a:latin typeface="Merriweather" pitchFamily="2" charset="77"/>
                <a:ea typeface="+mn-ea"/>
                <a:cs typeface="+mn-cs"/>
              </a:rPr>
              <a:t>beroepsveld</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veel</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hoogleraren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zijn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ook</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buiten</a:t>
            </a:r>
            <a:r>
              <a:rPr lang="en-US" sz="1200" b="0" i="0" kern="1200" baseline="0" dirty="0">
                <a:solidFill>
                  <a:schemeClr val="tx1"/>
                </a:solidFill>
                <a:effectLst/>
                <a:latin typeface="Merriweather" pitchFamily="2" charset="77"/>
                <a:ea typeface="+mn-ea"/>
                <a:cs typeface="+mn-cs"/>
              </a:rPr>
              <a:t> de </a:t>
            </a:r>
            <a:r>
              <a:rPr lang="en-US" sz="1200" b="0" i="0" kern="1200" baseline="0" dirty="0" err="1">
                <a:solidFill>
                  <a:schemeClr val="tx1"/>
                </a:solidFill>
                <a:effectLst/>
                <a:latin typeface="Merriweather" pitchFamily="2" charset="77"/>
                <a:ea typeface="+mn-ea"/>
                <a:cs typeface="+mn-cs"/>
              </a:rPr>
              <a:t>universiteit</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actief</a:t>
            </a:r>
            <a:r>
              <a:rPr lang="en-US" sz="1200" b="0" i="0" kern="1200" baseline="0" dirty="0">
                <a:solidFill>
                  <a:schemeClr val="tx1"/>
                </a:solidFill>
                <a:effectLst/>
                <a:latin typeface="Merriweather" pitchFamily="2" charset="77"/>
                <a:ea typeface="+mn-ea"/>
                <a:cs typeface="+mn-cs"/>
              </a:rPr>
              <a:t> in </a:t>
            </a:r>
            <a:r>
              <a:rPr lang="en-US" sz="1200" b="0" i="0" kern="1200" baseline="0" dirty="0" err="1">
                <a:solidFill>
                  <a:schemeClr val="tx1"/>
                </a:solidFill>
                <a:effectLst/>
                <a:latin typeface="Merriweather" pitchFamily="2" charset="77"/>
                <a:ea typeface="+mn-ea"/>
                <a:cs typeface="+mn-cs"/>
              </a:rPr>
              <a:t>hun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vak</a:t>
            </a:r>
            <a:r>
              <a:rPr lang="en-US" sz="1200" b="0" i="0" kern="1200" baseline="0" dirty="0">
                <a:solidFill>
                  <a:schemeClr val="tx1"/>
                </a:solidFill>
                <a:effectLst/>
                <a:latin typeface="Merriweather" pitchFamily="2" charset="77"/>
                <a:ea typeface="+mn-ea"/>
                <a:cs typeface="+mn-cs"/>
              </a:rPr>
              <a:t>), we </a:t>
            </a:r>
            <a:r>
              <a:rPr lang="en-US" sz="1200" b="0" i="0" kern="1200" baseline="0" dirty="0" err="1">
                <a:solidFill>
                  <a:schemeClr val="tx1"/>
                </a:solidFill>
                <a:effectLst/>
                <a:latin typeface="Merriweather" pitchFamily="2" charset="77"/>
                <a:ea typeface="+mn-ea"/>
                <a:cs typeface="+mn-cs"/>
              </a:rPr>
              <a:t>doen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opdrachten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voor</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ministeries</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maatschappelijke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organisaties</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werken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samen</a:t>
            </a:r>
            <a:r>
              <a:rPr lang="en-US" sz="1200" b="0" i="0" kern="1200" baseline="0" dirty="0">
                <a:solidFill>
                  <a:schemeClr val="tx1"/>
                </a:solidFill>
                <a:effectLst/>
                <a:latin typeface="Merriweather" pitchFamily="2" charset="77"/>
                <a:ea typeface="+mn-ea"/>
                <a:cs typeface="+mn-cs"/>
              </a:rPr>
              <a:t> met het </a:t>
            </a:r>
            <a:r>
              <a:rPr lang="en-US" sz="1200" b="0" i="0" kern="1200" baseline="0" dirty="0" err="1">
                <a:solidFill>
                  <a:schemeClr val="tx1"/>
                </a:solidFill>
                <a:effectLst/>
                <a:latin typeface="Merriweather" pitchFamily="2" charset="77"/>
                <a:ea typeface="+mn-ea"/>
                <a:cs typeface="+mn-cs"/>
              </a:rPr>
              <a:t>bedrijfsleven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bijvoorbeeld</a:t>
            </a:r>
            <a:r>
              <a:rPr lang="en-US" sz="1200" b="0" i="0" kern="1200" baseline="0" dirty="0">
                <a:solidFill>
                  <a:schemeClr val="tx1"/>
                </a:solidFill>
                <a:effectLst/>
                <a:latin typeface="Merriweather" pitchFamily="2" charset="77"/>
                <a:ea typeface="+mn-ea"/>
                <a:cs typeface="+mn-cs"/>
              </a:rPr>
              <a:t> op het Leiden Bio Science Park. Met </a:t>
            </a:r>
            <a:r>
              <a:rPr lang="en-US" sz="1200" b="0" i="0" kern="1200" baseline="0" dirty="0" err="1">
                <a:solidFill>
                  <a:schemeClr val="tx1"/>
                </a:solidFill>
                <a:effectLst/>
                <a:latin typeface="Merriweather" pitchFamily="2" charset="77"/>
                <a:ea typeface="+mn-ea"/>
                <a:cs typeface="+mn-cs"/>
              </a:rPr>
              <a:t>laagdrempelige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wetenschap</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bereiken</a:t>
            </a:r>
            <a:r>
              <a:rPr lang="en-US" sz="1200" b="0" i="0" kern="1200" baseline="0" dirty="0">
                <a:solidFill>
                  <a:schemeClr val="tx1"/>
                </a:solidFill>
                <a:effectLst/>
                <a:latin typeface="Merriweather" pitchFamily="2" charset="77"/>
                <a:ea typeface="+mn-ea"/>
                <a:cs typeface="+mn-cs"/>
              </a:rPr>
              <a:t> we </a:t>
            </a:r>
            <a:r>
              <a:rPr lang="en-US" sz="1200" b="0" i="0" kern="1200" baseline="0" dirty="0" err="1">
                <a:solidFill>
                  <a:schemeClr val="tx1"/>
                </a:solidFill>
                <a:effectLst/>
                <a:latin typeface="Merriweather" pitchFamily="2" charset="77"/>
                <a:ea typeface="+mn-ea"/>
                <a:cs typeface="+mn-cs"/>
              </a:rPr>
              <a:t>een</a:t>
            </a:r>
            <a:r>
              <a:rPr lang="en-US" sz="1200" b="0" i="0" kern="1200" baseline="0" dirty="0">
                <a:solidFill>
                  <a:schemeClr val="tx1"/>
                </a:solidFill>
                <a:effectLst/>
                <a:latin typeface="Merriweather" pitchFamily="2" charset="77"/>
                <a:ea typeface="+mn-ea"/>
                <a:cs typeface="+mn-cs"/>
              </a:rPr>
              <a:t> breed </a:t>
            </a:r>
            <a:r>
              <a:rPr lang="en-US" sz="1200" b="0" i="0" kern="1200" baseline="0" dirty="0" err="1">
                <a:solidFill>
                  <a:schemeClr val="tx1"/>
                </a:solidFill>
                <a:effectLst/>
                <a:latin typeface="Merriweather" pitchFamily="2" charset="77"/>
                <a:ea typeface="+mn-ea"/>
                <a:cs typeface="+mn-cs"/>
              </a:rPr>
              <a:t>publiek</a:t>
            </a:r>
            <a:r>
              <a:rPr lang="en-US" sz="1200" b="0" i="0" kern="1200" baseline="0" dirty="0">
                <a:solidFill>
                  <a:schemeClr val="tx1"/>
                </a:solidFill>
                <a:effectLst/>
                <a:latin typeface="Merriweather" pitchFamily="2" charset="77"/>
                <a:ea typeface="+mn-ea"/>
                <a:cs typeface="+mn-cs"/>
              </a:rPr>
              <a:t>: op Lowlands, </a:t>
            </a:r>
            <a:r>
              <a:rPr lang="en-US" sz="1200" b="0" i="0" kern="1200" baseline="0" dirty="0" err="1">
                <a:solidFill>
                  <a:schemeClr val="tx1"/>
                </a:solidFill>
                <a:effectLst/>
                <a:latin typeface="Merriweather" pitchFamily="2" charset="77"/>
                <a:ea typeface="+mn-ea"/>
                <a:cs typeface="+mn-cs"/>
              </a:rPr>
              <a:t>tijdens</a:t>
            </a:r>
            <a:r>
              <a:rPr lang="en-US" sz="1200" b="0" i="0" kern="1200" baseline="0" dirty="0">
                <a:solidFill>
                  <a:schemeClr val="tx1"/>
                </a:solidFill>
                <a:effectLst/>
                <a:latin typeface="Merriweather" pitchFamily="2" charset="77"/>
                <a:ea typeface="+mn-ea"/>
                <a:cs typeface="+mn-cs"/>
              </a:rPr>
              <a:t> pop–</a:t>
            </a:r>
            <a:r>
              <a:rPr lang="en-US" sz="1200" b="0" i="0" kern="1200" baseline="0" dirty="0" err="1">
                <a:solidFill>
                  <a:schemeClr val="tx1"/>
                </a:solidFill>
                <a:effectLst/>
                <a:latin typeface="Merriweather" pitchFamily="2" charset="77"/>
                <a:ea typeface="+mn-ea"/>
                <a:cs typeface="+mn-cs"/>
              </a:rPr>
              <a:t>upcolleges</a:t>
            </a:r>
            <a:r>
              <a:rPr lang="en-US" sz="1200" b="0" i="0" kern="1200" baseline="0" dirty="0">
                <a:solidFill>
                  <a:schemeClr val="tx1"/>
                </a:solidFill>
                <a:effectLst/>
                <a:latin typeface="Merriweather" pitchFamily="2" charset="77"/>
                <a:ea typeface="+mn-ea"/>
                <a:cs typeface="+mn-cs"/>
              </a:rPr>
              <a:t> of science cafes in Den Haag, de Nacht van </a:t>
            </a:r>
            <a:r>
              <a:rPr lang="en-US" sz="1200" b="0" i="0" kern="1200" baseline="0" dirty="0" err="1">
                <a:solidFill>
                  <a:schemeClr val="tx1"/>
                </a:solidFill>
                <a:effectLst/>
                <a:latin typeface="Merriweather" pitchFamily="2" charset="77"/>
                <a:ea typeface="+mn-ea"/>
                <a:cs typeface="+mn-cs"/>
              </a:rPr>
              <a:t>Ontdekkingen</a:t>
            </a:r>
            <a:r>
              <a:rPr lang="en-US" sz="1200" b="0" i="0" kern="1200" baseline="0" dirty="0">
                <a:solidFill>
                  <a:schemeClr val="tx1"/>
                </a:solidFill>
                <a:effectLst/>
                <a:latin typeface="Merriweather" pitchFamily="2" charset="77"/>
                <a:ea typeface="+mn-ea"/>
                <a:cs typeface="+mn-cs"/>
              </a:rPr>
              <a:t>, 3 October University, de </a:t>
            </a:r>
            <a:r>
              <a:rPr lang="en-US" sz="1200" b="0" i="0" kern="1200" baseline="0" dirty="0" err="1">
                <a:solidFill>
                  <a:schemeClr val="tx1"/>
                </a:solidFill>
                <a:effectLst/>
                <a:latin typeface="Merriweather" pitchFamily="2" charset="77"/>
                <a:ea typeface="+mn-ea"/>
                <a:cs typeface="+mn-cs"/>
              </a:rPr>
              <a:t>Wetenschapswarenmarkt</a:t>
            </a:r>
            <a:r>
              <a:rPr lang="en-US" sz="1200" b="0" i="0" kern="1200" baseline="0" dirty="0">
                <a:solidFill>
                  <a:schemeClr val="tx1"/>
                </a:solidFill>
                <a:effectLst/>
                <a:latin typeface="Merriweather" pitchFamily="2" charset="77"/>
                <a:ea typeface="+mn-ea"/>
                <a:cs typeface="+mn-cs"/>
              </a:rPr>
              <a:t> op 3 </a:t>
            </a:r>
            <a:r>
              <a:rPr lang="en-US" sz="1200" b="0" i="0" kern="1200" baseline="0" dirty="0" err="1">
                <a:solidFill>
                  <a:schemeClr val="tx1"/>
                </a:solidFill>
                <a:effectLst/>
                <a:latin typeface="Merriweather" pitchFamily="2" charset="77"/>
                <a:ea typeface="+mn-ea"/>
                <a:cs typeface="+mn-cs"/>
              </a:rPr>
              <a:t>oktober</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Leidse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Museumnacht</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en</a:t>
            </a:r>
            <a:r>
              <a:rPr lang="en-US" sz="1200" b="0" i="0" kern="1200" baseline="0" dirty="0">
                <a:solidFill>
                  <a:schemeClr val="tx1"/>
                </a:solidFill>
                <a:effectLst/>
                <a:latin typeface="Merriweather" pitchFamily="2" charset="77"/>
                <a:ea typeface="+mn-ea"/>
                <a:cs typeface="+mn-cs"/>
              </a:rPr>
              <a:t> met </a:t>
            </a:r>
            <a:r>
              <a:rPr lang="en-US" sz="1200" b="0" i="0" kern="1200" baseline="0" dirty="0" err="1">
                <a:solidFill>
                  <a:schemeClr val="tx1"/>
                </a:solidFill>
                <a:effectLst/>
                <a:latin typeface="Merriweather" pitchFamily="2" charset="77"/>
                <a:ea typeface="+mn-ea"/>
                <a:cs typeface="+mn-cs"/>
              </a:rPr>
              <a:t>populair</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wetenschappelijke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boeken</a:t>
            </a:r>
            <a:r>
              <a:rPr lang="en-US" sz="1200" b="0" i="0" kern="1200" baseline="0" dirty="0">
                <a:solidFill>
                  <a:schemeClr val="tx1"/>
                </a:solidFill>
                <a:effectLst/>
                <a:latin typeface="Merriweather" pitchFamily="2" charset="77"/>
                <a:ea typeface="+mn-ea"/>
                <a:cs typeface="+mn-cs"/>
              </a:rPr>
              <a:t> of </a:t>
            </a:r>
            <a:r>
              <a:rPr lang="en-US" sz="1200" b="0" i="0" kern="1200" baseline="0" dirty="0" err="1">
                <a:solidFill>
                  <a:schemeClr val="tx1"/>
                </a:solidFill>
                <a:effectLst/>
                <a:latin typeface="Merriweather" pitchFamily="2" charset="77"/>
                <a:ea typeface="+mn-ea"/>
                <a:cs typeface="+mn-cs"/>
              </a:rPr>
              <a:t>optredens</a:t>
            </a:r>
            <a:r>
              <a:rPr lang="en-US" sz="1200" b="0" i="0" kern="1200" baseline="0" dirty="0">
                <a:solidFill>
                  <a:schemeClr val="tx1"/>
                </a:solidFill>
                <a:effectLst/>
                <a:latin typeface="Merriweather" pitchFamily="2" charset="77"/>
                <a:ea typeface="+mn-ea"/>
                <a:cs typeface="+mn-cs"/>
              </a:rPr>
              <a:t> in de media.</a:t>
            </a:r>
            <a:endParaRPr lang="en-US" dirty="0">
              <a:effectLst/>
            </a:endParaRPr>
          </a:p>
          <a:p>
            <a:pPr rtl="0" eaLnBrk="1" fontAlgn="auto" latinLnBrk="0" hangingPunct="1"/>
            <a:r>
              <a:rPr lang="nl-NL" sz="1200" b="0" i="0" kern="1200" dirty="0">
                <a:solidFill>
                  <a:schemeClr val="tx1"/>
                </a:solidFill>
                <a:effectLst/>
                <a:latin typeface="Merriweather" pitchFamily="2" charset="77"/>
                <a:ea typeface="+mn-ea"/>
                <a:cs typeface="+mn-cs"/>
              </a:rPr>
              <a:t>Impact op zowel het academische als het </a:t>
            </a:r>
            <a:r>
              <a:rPr lang="nl-NL" sz="1200" b="0" i="0" kern="1200" dirty="0" err="1">
                <a:solidFill>
                  <a:schemeClr val="tx1"/>
                </a:solidFill>
                <a:effectLst/>
                <a:latin typeface="Merriweather" pitchFamily="2" charset="77"/>
                <a:ea typeface="+mn-ea"/>
                <a:cs typeface="+mn-cs"/>
              </a:rPr>
              <a:t>beroepsveld</a:t>
            </a:r>
            <a:r>
              <a:rPr lang="nl-NL" sz="1200" b="0" i="0" kern="1200" dirty="0">
                <a:solidFill>
                  <a:schemeClr val="tx1"/>
                </a:solidFill>
                <a:effectLst/>
                <a:latin typeface="Merriweather" pitchFamily="2" charset="77"/>
                <a:ea typeface="+mn-ea"/>
                <a:cs typeface="+mn-cs"/>
              </a:rPr>
              <a:t>, op de commerciële en de overheidssector. De kennis moet een breed publiek bereiken. Ook alumni zetten zich in voor de maatschappij</a:t>
            </a:r>
            <a:r>
              <a:rPr lang="nl-NL" sz="1200" b="0" i="0" kern="1200" baseline="0" dirty="0">
                <a:solidFill>
                  <a:schemeClr val="tx1"/>
                </a:solidFill>
                <a:effectLst/>
                <a:latin typeface="Merriweather" pitchFamily="2" charset="77"/>
                <a:ea typeface="+mn-ea"/>
                <a:cs typeface="+mn-cs"/>
              </a:rPr>
              <a:t> en het onderwijs. </a:t>
            </a:r>
            <a:endParaRPr lang="en-US" dirty="0">
              <a:effectLst/>
            </a:endParaRPr>
          </a:p>
          <a:p>
            <a:pPr rtl="0" eaLnBrk="1" fontAlgn="auto" latinLnBrk="0" hangingPunct="1"/>
            <a:r>
              <a:rPr lang="nl-NL" sz="1200" b="0" i="0" kern="1200" baseline="0" dirty="0">
                <a:solidFill>
                  <a:schemeClr val="tx1"/>
                </a:solidFill>
                <a:effectLst/>
                <a:latin typeface="Merriweather" pitchFamily="2" charset="77"/>
                <a:ea typeface="+mn-ea"/>
                <a:cs typeface="+mn-cs"/>
              </a:rPr>
              <a:t>(</a:t>
            </a:r>
            <a:r>
              <a:rPr lang="nl-NL" sz="1200" b="0" i="1" kern="1200" baseline="0" dirty="0">
                <a:solidFill>
                  <a:schemeClr val="tx1"/>
                </a:solidFill>
                <a:effectLst/>
                <a:latin typeface="Merriweather" pitchFamily="2" charset="77"/>
                <a:ea typeface="+mn-ea"/>
                <a:cs typeface="+mn-cs"/>
              </a:rPr>
              <a:t>https://www.universiteitleiden.nl/over-ons/impact</a:t>
            </a:r>
            <a:r>
              <a:rPr lang="nl-NL" sz="1200" b="0" i="0" kern="1200" baseline="0" dirty="0">
                <a:solidFill>
                  <a:schemeClr val="tx1"/>
                </a:solidFill>
                <a:effectLst/>
                <a:latin typeface="Merriweather" pitchFamily="2" charset="77"/>
                <a:ea typeface="+mn-ea"/>
                <a:cs typeface="+mn-cs"/>
              </a:rPr>
              <a:t>)</a:t>
            </a:r>
            <a:endParaRPr lang="en-US" dirty="0">
              <a:effectLst/>
            </a:endParaRPr>
          </a:p>
          <a:p>
            <a:pPr rtl="0" eaLnBrk="1" fontAlgn="auto" latinLnBrk="0" hangingPunct="1"/>
            <a:r>
              <a:rPr lang="nl-NL" sz="1200" b="0" i="0" kern="1200" baseline="0" dirty="0">
                <a:solidFill>
                  <a:schemeClr val="tx1"/>
                </a:solidFill>
                <a:effectLst/>
                <a:latin typeface="Merriweather" pitchFamily="2" charset="77"/>
                <a:ea typeface="+mn-ea"/>
                <a:cs typeface="+mn-cs"/>
              </a:rPr>
              <a:t> https://www.universiteitleiden.nl/jaarverslag</a:t>
            </a:r>
            <a:endParaRPr lang="en-US" dirty="0">
              <a:effectLst/>
            </a:endParaRPr>
          </a:p>
          <a:p>
            <a:pPr>
              <a:defRPr/>
            </a:pPr>
            <a:endParaRPr lang="nl-NL" dirty="0"/>
          </a:p>
        </p:txBody>
      </p:sp>
      <p:sp>
        <p:nvSpPr>
          <p:cNvPr id="4" name="Tijdelijke aanduiding voor dianummer 3">
            <a:extLst>
              <a:ext uri="{FF2B5EF4-FFF2-40B4-BE49-F238E27FC236}">
                <a16:creationId xmlns:a16="http://schemas.microsoft.com/office/drawing/2014/main" id="{C40ED1C0-1D5D-9934-3AC3-D2AC5EBF83AC}"/>
              </a:ext>
            </a:extLst>
          </p:cNvPr>
          <p:cNvSpPr>
            <a:spLocks noGrp="1"/>
          </p:cNvSpPr>
          <p:nvPr>
            <p:ph type="sldNum" sz="quarter" idx="5"/>
          </p:nvPr>
        </p:nvSpPr>
        <p:spPr/>
        <p:txBody>
          <a:bodyPr/>
          <a:lstStyle/>
          <a:p>
            <a:fld id="{637B80C8-3308-6C4F-B1C5-C23743646DBC}" type="slidenum">
              <a:rPr lang="nl-NL" smtClean="0"/>
              <a:pPr/>
              <a:t>36</a:t>
            </a:fld>
            <a:endParaRPr lang="nl-NL" dirty="0"/>
          </a:p>
        </p:txBody>
      </p:sp>
    </p:spTree>
    <p:extLst>
      <p:ext uri="{BB962C8B-B14F-4D97-AF65-F5344CB8AC3E}">
        <p14:creationId xmlns:p14="http://schemas.microsoft.com/office/powerpoint/2010/main" val="367929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74877-2CE4-7348-267B-7D85A95A041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8D1ECC6-8091-162F-0883-3B31CB8D02E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C94A53D-27E9-001A-13B3-F444756B32A3}"/>
              </a:ext>
            </a:extLst>
          </p:cNvPr>
          <p:cNvSpPr>
            <a:spLocks noGrp="1"/>
          </p:cNvSpPr>
          <p:nvPr>
            <p:ph type="body" idx="1"/>
          </p:nvPr>
        </p:nvSpPr>
        <p:spPr/>
        <p:txBody>
          <a:bodyPr/>
          <a:lstStyle/>
          <a:p>
            <a:endParaRPr lang="en-US" dirty="0"/>
          </a:p>
        </p:txBody>
      </p:sp>
      <p:sp>
        <p:nvSpPr>
          <p:cNvPr id="4" name="Tijdelijke aanduiding voor dianummer 3">
            <a:extLst>
              <a:ext uri="{FF2B5EF4-FFF2-40B4-BE49-F238E27FC236}">
                <a16:creationId xmlns:a16="http://schemas.microsoft.com/office/drawing/2014/main" id="{293EF483-0ACB-A87B-5748-F7D9E4EA680D}"/>
              </a:ext>
            </a:extLst>
          </p:cNvPr>
          <p:cNvSpPr>
            <a:spLocks noGrp="1"/>
          </p:cNvSpPr>
          <p:nvPr>
            <p:ph type="sldNum" sz="quarter" idx="5"/>
          </p:nvPr>
        </p:nvSpPr>
        <p:spPr/>
        <p:txBody>
          <a:bodyPr/>
          <a:lstStyle/>
          <a:p>
            <a:fld id="{637B80C8-3308-6C4F-B1C5-C23743646DBC}" type="slidenum">
              <a:rPr lang="nl-NL" smtClean="0"/>
              <a:pPr/>
              <a:t>37</a:t>
            </a:fld>
            <a:endParaRPr lang="nl-NL" dirty="0"/>
          </a:p>
        </p:txBody>
      </p:sp>
    </p:spTree>
    <p:extLst>
      <p:ext uri="{BB962C8B-B14F-4D97-AF65-F5344CB8AC3E}">
        <p14:creationId xmlns:p14="http://schemas.microsoft.com/office/powerpoint/2010/main" val="30922444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Cijfers afkomstig uit jaarverslag 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Sinds 1999 is de Universiteit Leiden een universiteit</a:t>
            </a:r>
            <a:r>
              <a:rPr lang="nl-NL" baseline="0" dirty="0"/>
              <a:t> in twee steden: Leiden en Den Haag. Met een jonge bruisende campus waar onderzoek en onderwijs zich snel ontwikkelen. Dicht bij politiek, rechtspraak en bestuur. We werken nauw samen met diverse partners in bedrijfsleven, onderwijs en maatschappelijke organisaties.</a:t>
            </a:r>
            <a:endParaRPr lang="nl-NL" dirty="0"/>
          </a:p>
          <a:p>
            <a:endParaRPr lang="nl-NL" dirty="0"/>
          </a:p>
          <a:p>
            <a:r>
              <a:rPr lang="nl-NL" dirty="0"/>
              <a:t>De Campus Den Haag biedt 9 bacheloropleidingen, 10 masteropleidingen en 3 post-initiële opleidingen.</a:t>
            </a:r>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38</a:t>
            </a:fld>
            <a:endParaRPr lang="nl-NL" dirty="0"/>
          </a:p>
        </p:txBody>
      </p:sp>
    </p:spTree>
    <p:extLst>
      <p:ext uri="{BB962C8B-B14F-4D97-AF65-F5344CB8AC3E}">
        <p14:creationId xmlns:p14="http://schemas.microsoft.com/office/powerpoint/2010/main" val="25467830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39</a:t>
            </a:fld>
            <a:endParaRPr lang="nl-NL" dirty="0"/>
          </a:p>
        </p:txBody>
      </p:sp>
    </p:spTree>
    <p:extLst>
      <p:ext uri="{BB962C8B-B14F-4D97-AF65-F5344CB8AC3E}">
        <p14:creationId xmlns:p14="http://schemas.microsoft.com/office/powerpoint/2010/main" val="2961849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6BA80-210D-D635-3AD2-E3EC98D470A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560F223-3F9B-EB3A-2506-579ED352E9B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455B19E-7310-302B-4D2D-E241354BE09D}"/>
              </a:ext>
            </a:extLst>
          </p:cNvPr>
          <p:cNvSpPr>
            <a:spLocks noGrp="1"/>
          </p:cNvSpPr>
          <p:nvPr>
            <p:ph type="body" idx="1"/>
          </p:nvPr>
        </p:nvSpPr>
        <p:spPr>
          <a:xfrm>
            <a:off x="670247" y="4689515"/>
            <a:ext cx="5331931" cy="4855328"/>
          </a:xfrm>
        </p:spPr>
        <p:txBody>
          <a:bodyPr/>
          <a:lstStyle/>
          <a:p>
            <a:pPr>
              <a:lnSpc>
                <a:spcPct val="120000"/>
              </a:lnSpc>
            </a:pPr>
            <a:r>
              <a:rPr lang="nl-NL" sz="1200" b="1" i="0" kern="1200" dirty="0">
                <a:solidFill>
                  <a:schemeClr val="tx1"/>
                </a:solidFill>
                <a:effectLst/>
                <a:latin typeface="Merriweather" pitchFamily="2" charset="77"/>
                <a:ea typeface="+mn-ea"/>
                <a:cs typeface="+mn-cs"/>
              </a:rPr>
              <a:t>LDE</a:t>
            </a:r>
          </a:p>
          <a:p>
            <a:pPr>
              <a:lnSpc>
                <a:spcPct val="120000"/>
              </a:lnSpc>
            </a:pPr>
            <a:endParaRPr lang="nl-NL" sz="1200" b="1" i="0" kern="1200" dirty="0">
              <a:solidFill>
                <a:schemeClr val="tx1"/>
              </a:solidFill>
              <a:effectLst/>
              <a:latin typeface="Merriweather" pitchFamily="2" charset="77"/>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nl-NL" sz="1200" b="0" i="0" kern="1200" dirty="0">
                <a:solidFill>
                  <a:schemeClr val="tx1"/>
                </a:solidFill>
                <a:effectLst/>
                <a:latin typeface="Merriweather" pitchFamily="2" charset="77"/>
                <a:ea typeface="+mn-ea"/>
                <a:cs typeface="+mn-cs"/>
              </a:rPr>
              <a:t>De  Universiteit Leiden, TU Delft en Erasmus Universiteit Rotterdam werken sinds 2012 </a:t>
            </a:r>
            <a:r>
              <a:rPr lang="nl-NL" sz="1200" b="0" i="0" kern="1200" dirty="0" err="1">
                <a:solidFill>
                  <a:schemeClr val="tx1"/>
                </a:solidFill>
                <a:effectLst/>
                <a:latin typeface="Merriweather" pitchFamily="2" charset="77"/>
                <a:ea typeface="+mn-ea"/>
                <a:cs typeface="+mn-cs"/>
              </a:rPr>
              <a:t>inter</a:t>
            </a:r>
            <a:r>
              <a:rPr lang="nl-NL" sz="1200" b="0" i="0" kern="1200" dirty="0">
                <a:solidFill>
                  <a:schemeClr val="tx1"/>
                </a:solidFill>
                <a:effectLst/>
                <a:latin typeface="Merriweather" pitchFamily="2" charset="77"/>
                <a:ea typeface="+mn-ea"/>
                <a:cs typeface="+mn-cs"/>
              </a:rPr>
              <a:t>- en </a:t>
            </a:r>
            <a:r>
              <a:rPr lang="nl-NL" sz="1200" b="0" i="0" kern="1200" dirty="0" err="1">
                <a:solidFill>
                  <a:schemeClr val="tx1"/>
                </a:solidFill>
                <a:effectLst/>
                <a:latin typeface="Merriweather" pitchFamily="2" charset="77"/>
                <a:ea typeface="+mn-ea"/>
                <a:cs typeface="+mn-cs"/>
              </a:rPr>
              <a:t>transdisciplinair</a:t>
            </a:r>
            <a:r>
              <a:rPr lang="nl-NL" sz="1200" b="0" i="0" kern="1200" dirty="0">
                <a:solidFill>
                  <a:schemeClr val="tx1"/>
                </a:solidFill>
                <a:effectLst/>
                <a:latin typeface="Merriweather" pitchFamily="2" charset="77"/>
                <a:ea typeface="+mn-ea"/>
                <a:cs typeface="+mn-cs"/>
              </a:rPr>
              <a:t> samen in onderzoek, onderwijs en bedrijfsvoering binnen de strategische alliantie Leiden-Delft-Erasmus </a:t>
            </a:r>
            <a:r>
              <a:rPr lang="nl-NL" sz="1200" b="0" i="0" kern="1200" dirty="0" err="1">
                <a:solidFill>
                  <a:schemeClr val="tx1"/>
                </a:solidFill>
                <a:effectLst/>
                <a:latin typeface="Merriweather" pitchFamily="2" charset="77"/>
                <a:ea typeface="+mn-ea"/>
                <a:cs typeface="+mn-cs"/>
              </a:rPr>
              <a:t>Universities</a:t>
            </a:r>
            <a:r>
              <a:rPr lang="nl-NL" sz="1200" b="0" i="0" kern="1200" dirty="0">
                <a:solidFill>
                  <a:schemeClr val="tx1"/>
                </a:solidFill>
                <a:effectLst/>
                <a:latin typeface="Merriweather" pitchFamily="2" charset="77"/>
                <a:ea typeface="+mn-ea"/>
                <a:cs typeface="+mn-cs"/>
              </a:rPr>
              <a:t>. </a:t>
            </a:r>
          </a:p>
          <a:p>
            <a:pPr marL="0" marR="0" lvl="0" indent="0" algn="l" defTabSz="914400" rtl="0" eaLnBrk="1" fontAlgn="auto" latinLnBrk="0" hangingPunct="1">
              <a:lnSpc>
                <a:spcPct val="120000"/>
              </a:lnSpc>
              <a:spcBef>
                <a:spcPts val="0"/>
              </a:spcBef>
              <a:spcAft>
                <a:spcPts val="0"/>
              </a:spcAft>
              <a:buClrTx/>
              <a:buSzTx/>
              <a:buFontTx/>
              <a:buNone/>
              <a:tabLst/>
              <a:defRPr/>
            </a:pPr>
            <a:endParaRPr lang="nl-NL" sz="1200" b="0" i="0" kern="1200" dirty="0">
              <a:solidFill>
                <a:schemeClr val="tx1"/>
              </a:solidFill>
              <a:effectLst/>
              <a:latin typeface="Merriweather" pitchFamily="2" charset="77"/>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nl-NL" sz="1200" b="0" i="0" kern="1200" dirty="0">
                <a:solidFill>
                  <a:srgbClr val="0C2577"/>
                </a:solidFill>
                <a:latin typeface="Merriweather" pitchFamily="2" charset="77"/>
                <a:ea typeface="+mn-ea"/>
                <a:cs typeface="+mn-cs"/>
              </a:rPr>
              <a:t>Leiden-Delft-Erasmus werkt met een grote groep organisaties samen in verschillende variaties. Zo zijn organisaties onder meer betrokken via partnerschappen en adviesraden van LDE </a:t>
            </a:r>
            <a:r>
              <a:rPr lang="nl-NL" sz="1200" b="0" i="0" kern="1200" dirty="0" err="1">
                <a:solidFill>
                  <a:srgbClr val="0C2577"/>
                </a:solidFill>
                <a:latin typeface="Merriweather" pitchFamily="2" charset="77"/>
                <a:ea typeface="+mn-ea"/>
                <a:cs typeface="+mn-cs"/>
              </a:rPr>
              <a:t>centres</a:t>
            </a:r>
            <a:r>
              <a:rPr lang="nl-NL" sz="1200" b="0" i="0" kern="1200" dirty="0">
                <a:solidFill>
                  <a:srgbClr val="0C2577"/>
                </a:solidFill>
                <a:latin typeface="Merriweather" pitchFamily="2" charset="77"/>
                <a:ea typeface="+mn-ea"/>
                <a:cs typeface="+mn-cs"/>
              </a:rPr>
              <a:t>. Maar ook in het onderwijs: overheden, bedrijven en andere organisaties zijn bijvoorbeeld opdrachtgevers van cases. Met sommige organisaties wordt langdurig samengewerkt.</a:t>
            </a:r>
          </a:p>
          <a:p>
            <a:pPr marL="0" marR="0" lvl="0" indent="0" algn="l" defTabSz="914400" rtl="0" eaLnBrk="1" fontAlgn="auto" latinLnBrk="0" hangingPunct="1">
              <a:lnSpc>
                <a:spcPct val="120000"/>
              </a:lnSpc>
              <a:spcBef>
                <a:spcPts val="0"/>
              </a:spcBef>
              <a:spcAft>
                <a:spcPts val="0"/>
              </a:spcAft>
              <a:buClrTx/>
              <a:buSzTx/>
              <a:buFontTx/>
              <a:buNone/>
              <a:tabLst/>
              <a:defRPr/>
            </a:pPr>
            <a:endParaRPr lang="nl-NL" sz="1200" b="0" i="0" kern="1200" dirty="0">
              <a:solidFill>
                <a:srgbClr val="0C2577"/>
              </a:solidFill>
              <a:latin typeface="Merriweather" pitchFamily="2" charset="77"/>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nl-NL" sz="1200" b="0" i="1" kern="1200" dirty="0">
                <a:solidFill>
                  <a:srgbClr val="0C2577"/>
                </a:solidFill>
                <a:latin typeface="Merriweather" pitchFamily="2" charset="77"/>
                <a:ea typeface="+mn-ea"/>
                <a:cs typeface="+mn-cs"/>
              </a:rPr>
              <a:t>https://www.leiden-delft-erasmus.nl/</a:t>
            </a:r>
            <a:endParaRPr lang="nl-NL" sz="1200" b="1" i="1" kern="1200" dirty="0">
              <a:solidFill>
                <a:schemeClr val="tx1"/>
              </a:solidFill>
              <a:effectLst/>
              <a:latin typeface="Merriweather" pitchFamily="2" charset="77"/>
              <a:ea typeface="+mn-ea"/>
              <a:cs typeface="+mn-cs"/>
            </a:endParaRPr>
          </a:p>
          <a:p>
            <a:pPr>
              <a:lnSpc>
                <a:spcPct val="120000"/>
              </a:lnSpc>
            </a:pPr>
            <a:endParaRPr lang="nl-NL" sz="1200" b="1" i="0" kern="1200" dirty="0">
              <a:solidFill>
                <a:schemeClr val="tx1"/>
              </a:solidFill>
              <a:effectLst/>
              <a:latin typeface="Merriweather" pitchFamily="2" charset="77"/>
              <a:ea typeface="+mn-ea"/>
              <a:cs typeface="+mn-cs"/>
            </a:endParaRPr>
          </a:p>
          <a:p>
            <a:pPr>
              <a:lnSpc>
                <a:spcPct val="120000"/>
              </a:lnSpc>
            </a:pPr>
            <a:r>
              <a:rPr lang="nl-NL" sz="1200" b="1" i="0" kern="1200" dirty="0" err="1">
                <a:solidFill>
                  <a:schemeClr val="tx1"/>
                </a:solidFill>
                <a:effectLst/>
                <a:latin typeface="Merriweather" pitchFamily="2" charset="77"/>
                <a:ea typeface="+mn-ea"/>
                <a:cs typeface="+mn-cs"/>
              </a:rPr>
              <a:t>Medical</a:t>
            </a:r>
            <a:r>
              <a:rPr lang="nl-NL" sz="1200" b="1" i="0" kern="1200" dirty="0">
                <a:solidFill>
                  <a:schemeClr val="tx1"/>
                </a:solidFill>
                <a:effectLst/>
                <a:latin typeface="Merriweather" pitchFamily="2" charset="77"/>
                <a:ea typeface="+mn-ea"/>
                <a:cs typeface="+mn-cs"/>
              </a:rPr>
              <a:t> Delta</a:t>
            </a:r>
          </a:p>
          <a:p>
            <a:r>
              <a:rPr lang="nl-NL" sz="1200" b="0" i="0" kern="1200" dirty="0" err="1">
                <a:solidFill>
                  <a:schemeClr val="tx1"/>
                </a:solidFill>
                <a:effectLst/>
                <a:latin typeface="Merriweather" pitchFamily="2" charset="77"/>
                <a:ea typeface="+mn-ea"/>
                <a:cs typeface="+mn-cs"/>
              </a:rPr>
              <a:t>Medical</a:t>
            </a:r>
            <a:r>
              <a:rPr lang="nl-NL" sz="1200" b="0" i="0" kern="1200" dirty="0">
                <a:solidFill>
                  <a:schemeClr val="tx1"/>
                </a:solidFill>
                <a:effectLst/>
                <a:latin typeface="Merriweather" pitchFamily="2" charset="77"/>
                <a:ea typeface="+mn-ea"/>
                <a:cs typeface="+mn-cs"/>
              </a:rPr>
              <a:t> Delta is in 2006 opgericht door de drie universiteiten (TU Delft, Universiteit Leiden en Erasmus Universiteit Rotterdam) en de twee </a:t>
            </a:r>
            <a:r>
              <a:rPr lang="nl-NL" sz="1200" b="0" i="0" kern="1200" dirty="0" err="1">
                <a:solidFill>
                  <a:schemeClr val="tx1"/>
                </a:solidFill>
                <a:effectLst/>
                <a:latin typeface="Merriweather" pitchFamily="2" charset="77"/>
                <a:ea typeface="+mn-ea"/>
                <a:cs typeface="+mn-cs"/>
              </a:rPr>
              <a:t>UMC’s</a:t>
            </a:r>
            <a:r>
              <a:rPr lang="nl-NL" sz="1200" b="0" i="0" kern="1200" dirty="0">
                <a:solidFill>
                  <a:schemeClr val="tx1"/>
                </a:solidFill>
                <a:effectLst/>
                <a:latin typeface="Merriweather" pitchFamily="2" charset="77"/>
                <a:ea typeface="+mn-ea"/>
                <a:cs typeface="+mn-cs"/>
              </a:rPr>
              <a:t> (LUMC en Erasmus MC) in de provincie Zuid-Holland. Sinds 2018 zijn ook vier hogescholen in de provincie aangesloten (De Haagse Hogeschool, Hogeschool </a:t>
            </a:r>
            <a:r>
              <a:rPr lang="nl-NL" sz="1200" b="0" i="0" kern="1200" dirty="0" err="1">
                <a:solidFill>
                  <a:schemeClr val="tx1"/>
                </a:solidFill>
                <a:effectLst/>
                <a:latin typeface="Merriweather" pitchFamily="2" charset="77"/>
                <a:ea typeface="+mn-ea"/>
                <a:cs typeface="+mn-cs"/>
              </a:rPr>
              <a:t>InHolland</a:t>
            </a:r>
            <a:r>
              <a:rPr lang="nl-NL" sz="1200" b="0" i="0" kern="1200" dirty="0">
                <a:solidFill>
                  <a:schemeClr val="tx1"/>
                </a:solidFill>
                <a:effectLst/>
                <a:latin typeface="Merriweather" pitchFamily="2" charset="77"/>
                <a:ea typeface="+mn-ea"/>
                <a:cs typeface="+mn-cs"/>
              </a:rPr>
              <a:t>, Hogeschool Rotterdam en Hogeschool Leiden.</a:t>
            </a:r>
            <a:br>
              <a:rPr lang="nl-NL" sz="1200" b="0" i="0" kern="1200" dirty="0">
                <a:solidFill>
                  <a:schemeClr val="tx1"/>
                </a:solidFill>
                <a:effectLst/>
                <a:latin typeface="Merriweather" pitchFamily="2" charset="77"/>
                <a:ea typeface="+mn-ea"/>
                <a:cs typeface="+mn-cs"/>
              </a:rPr>
            </a:br>
            <a:endParaRPr lang="nl-NL" sz="1200" b="0" i="0" kern="1200" dirty="0">
              <a:solidFill>
                <a:schemeClr val="tx1"/>
              </a:solidFill>
              <a:effectLst/>
              <a:latin typeface="Merriweather" pitchFamily="2" charset="77"/>
              <a:ea typeface="+mn-ea"/>
              <a:cs typeface="+mn-cs"/>
            </a:endParaRPr>
          </a:p>
          <a:p>
            <a:pPr>
              <a:lnSpc>
                <a:spcPct val="120000"/>
              </a:lnSpc>
            </a:pPr>
            <a:r>
              <a:rPr lang="nl-NL" sz="1200" b="0" i="0" kern="1200" dirty="0">
                <a:solidFill>
                  <a:schemeClr val="tx1"/>
                </a:solidFill>
                <a:effectLst/>
                <a:latin typeface="Merriweather" pitchFamily="2" charset="77"/>
                <a:ea typeface="+mn-ea"/>
                <a:cs typeface="+mn-cs"/>
              </a:rPr>
              <a:t>Kenmerkend voor de wetenschappelijke programma’s van </a:t>
            </a:r>
            <a:r>
              <a:rPr lang="nl-NL" sz="1200" b="0" i="0" kern="1200" dirty="0" err="1">
                <a:solidFill>
                  <a:schemeClr val="tx1"/>
                </a:solidFill>
                <a:effectLst/>
                <a:latin typeface="Merriweather" pitchFamily="2" charset="77"/>
                <a:ea typeface="+mn-ea"/>
                <a:cs typeface="+mn-cs"/>
              </a:rPr>
              <a:t>Medical</a:t>
            </a:r>
            <a:r>
              <a:rPr lang="nl-NL" sz="1200" b="0" i="0" kern="1200" dirty="0">
                <a:solidFill>
                  <a:schemeClr val="tx1"/>
                </a:solidFill>
                <a:effectLst/>
                <a:latin typeface="Merriweather" pitchFamily="2" charset="77"/>
                <a:ea typeface="+mn-ea"/>
                <a:cs typeface="+mn-cs"/>
              </a:rPr>
              <a:t> Delta is de multidisciplinaire samenwerking tussen clinici en technologen. Dankzij de inbreng van hogescholen, het bedrijfsleven, zorginstellingen en overheden en met de inzet van de Living Labs zijn het stuk voor stuk programma's met impact. Impact op de mens, op de zorg, op kennisontwikkeling en op de regio.</a:t>
            </a:r>
          </a:p>
          <a:p>
            <a:pPr>
              <a:lnSpc>
                <a:spcPct val="120000"/>
              </a:lnSpc>
            </a:pPr>
            <a:endParaRPr lang="en-US"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erriweather" pitchFamily="2" charset="77"/>
                <a:ea typeface="+mn-ea"/>
                <a:cs typeface="+mn-cs"/>
              </a:rPr>
              <a:t>https://www.leiden-delft-erasmus.nl/nl/centres/medical-delta</a:t>
            </a:r>
          </a:p>
          <a:p>
            <a:endParaRPr lang="nl-NL" sz="1200" b="1" i="0" kern="1200" dirty="0">
              <a:solidFill>
                <a:schemeClr val="tx1"/>
              </a:solidFill>
              <a:effectLst/>
              <a:latin typeface="Merriweather" pitchFamily="2" charset="77"/>
              <a:ea typeface="+mn-ea"/>
              <a:cs typeface="+mn-cs"/>
            </a:endParaRPr>
          </a:p>
          <a:p>
            <a:endParaRPr lang="nl-NL" sz="1200" b="1" i="0" kern="1200" dirty="0">
              <a:solidFill>
                <a:schemeClr val="tx1"/>
              </a:solidFill>
              <a:effectLst/>
              <a:latin typeface="Merriweather" pitchFamily="2" charset="77"/>
              <a:ea typeface="+mn-ea"/>
              <a:cs typeface="+mn-cs"/>
            </a:endParaRPr>
          </a:p>
          <a:p>
            <a:r>
              <a:rPr lang="nl-NL" sz="1200" b="1" i="0" kern="1200" dirty="0">
                <a:solidFill>
                  <a:schemeClr val="tx1"/>
                </a:solidFill>
                <a:effectLst/>
                <a:latin typeface="Merriweather" pitchFamily="2" charset="77"/>
                <a:ea typeface="+mn-ea"/>
                <a:cs typeface="+mn-cs"/>
              </a:rPr>
              <a:t>Leiden Kennisstad</a:t>
            </a:r>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De Universiteit Leiden, Leids Universitair Medisch Centrum (LUMC), Hogeschool Leiden en gemeente Leiden spraken in 2017 af om gedurende 4 jaar intensiever met elkaar te gaan samenwerken</a:t>
            </a:r>
            <a:r>
              <a:rPr lang="nl-NL" sz="1200" b="0" i="0" kern="1200" baseline="0" dirty="0">
                <a:solidFill>
                  <a:schemeClr val="tx1"/>
                </a:solidFill>
                <a:effectLst/>
                <a:latin typeface="Merriweather" pitchFamily="2" charset="77"/>
                <a:ea typeface="+mn-ea"/>
                <a:cs typeface="+mn-cs"/>
              </a:rPr>
              <a:t> en </a:t>
            </a:r>
            <a:r>
              <a:rPr lang="nl-NL" sz="1200" b="0" i="0" kern="1200" dirty="0">
                <a:solidFill>
                  <a:schemeClr val="tx1"/>
                </a:solidFill>
                <a:effectLst/>
                <a:latin typeface="Merriweather" pitchFamily="2" charset="77"/>
                <a:ea typeface="+mn-ea"/>
                <a:cs typeface="+mn-cs"/>
              </a:rPr>
              <a:t>extra vaart te geven aan de verdere ontwikkeling van ‘Leiden Kennisstad’. Na evaluatie van het project is de aanbeveling</a:t>
            </a:r>
            <a:r>
              <a:rPr lang="nl-NL" sz="1200" b="0" i="0" kern="1200" baseline="0" dirty="0">
                <a:solidFill>
                  <a:schemeClr val="tx1"/>
                </a:solidFill>
                <a:effectLst/>
                <a:latin typeface="Merriweather" pitchFamily="2" charset="77"/>
                <a:ea typeface="+mn-ea"/>
                <a:cs typeface="+mn-cs"/>
              </a:rPr>
              <a:t> om de samenwerking voort te zetten, op basis van deze 3 thema’s.</a:t>
            </a:r>
            <a:endParaRPr lang="nl-NL" sz="1200" b="0" i="0" kern="1200" dirty="0">
              <a:solidFill>
                <a:schemeClr val="tx1"/>
              </a:solidFill>
              <a:effectLst/>
              <a:latin typeface="Merriweather" pitchFamily="2" charset="77"/>
              <a:ea typeface="+mn-ea"/>
              <a:cs typeface="+mn-cs"/>
            </a:endParaRPr>
          </a:p>
          <a:p>
            <a:endParaRPr lang="nl-NL" sz="1200" b="0" i="0" kern="1200" dirty="0">
              <a:solidFill>
                <a:schemeClr val="tx1"/>
              </a:solidFill>
              <a:effectLst/>
              <a:latin typeface="Merriweather" pitchFamily="2" charset="77"/>
              <a:ea typeface="+mn-ea"/>
              <a:cs typeface="+mn-cs"/>
            </a:endParaRPr>
          </a:p>
          <a:p>
            <a:pPr marL="171450" indent="-171450">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Gezondheid &amp; Welzijn</a:t>
            </a:r>
          </a:p>
          <a:p>
            <a:pPr marL="171450" indent="-171450">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Biodiversiteit &amp; Duurzaamheid</a:t>
            </a:r>
          </a:p>
          <a:p>
            <a:pPr marL="171450" indent="-171450">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Cultureel Erfgoed</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Met deze drie thema’s bouwen we voort op de bestaande sterktes van de stad en sluiten we aan op de grote maatschappelijke vraagstukken die voor ons liggen en (</a:t>
            </a:r>
            <a:r>
              <a:rPr lang="nl-NL" sz="1200" b="0" i="0" kern="1200" dirty="0" err="1">
                <a:solidFill>
                  <a:schemeClr val="tx1"/>
                </a:solidFill>
                <a:effectLst/>
                <a:latin typeface="Merriweather" pitchFamily="2" charset="77"/>
                <a:ea typeface="+mn-ea"/>
                <a:cs typeface="+mn-cs"/>
              </a:rPr>
              <a:t>inter</a:t>
            </a:r>
            <a:r>
              <a:rPr lang="nl-NL" sz="1200" b="0" i="0" kern="1200" dirty="0">
                <a:solidFill>
                  <a:schemeClr val="tx1"/>
                </a:solidFill>
                <a:effectLst/>
                <a:latin typeface="Merriweather" pitchFamily="2" charset="77"/>
                <a:ea typeface="+mn-ea"/>
                <a:cs typeface="+mn-cs"/>
              </a:rPr>
              <a:t>)nationaal geadresseerd worden. De thema’s moeten in samenhang bezien worden om elkaar te versterken. </a:t>
            </a:r>
            <a:endParaRPr lang="en-US" dirty="0"/>
          </a:p>
          <a:p>
            <a:endParaRPr lang="nl-NL" sz="1200" b="1" i="0" kern="1200" dirty="0">
              <a:solidFill>
                <a:schemeClr val="tx1"/>
              </a:solidFill>
              <a:effectLst/>
              <a:latin typeface="Merriweather" pitchFamily="2" charset="77"/>
              <a:ea typeface="+mn-ea"/>
              <a:cs typeface="+mn-cs"/>
            </a:endParaRPr>
          </a:p>
          <a:p>
            <a:r>
              <a:rPr lang="nl-NL" sz="1200" b="1" i="0" kern="1200" dirty="0" err="1">
                <a:solidFill>
                  <a:schemeClr val="tx1"/>
                </a:solidFill>
                <a:effectLst/>
                <a:latin typeface="Merriweather" pitchFamily="2" charset="77"/>
                <a:ea typeface="+mn-ea"/>
                <a:cs typeface="+mn-cs"/>
              </a:rPr>
              <a:t>Key</a:t>
            </a:r>
            <a:r>
              <a:rPr lang="nl-NL" sz="1200" b="1" i="0" kern="1200" dirty="0">
                <a:solidFill>
                  <a:schemeClr val="tx1"/>
                </a:solidFill>
                <a:effectLst/>
                <a:latin typeface="Merriweather" pitchFamily="2" charset="77"/>
                <a:ea typeface="+mn-ea"/>
                <a:cs typeface="+mn-cs"/>
              </a:rPr>
              <a:t> </a:t>
            </a:r>
            <a:r>
              <a:rPr lang="nl-NL" sz="1200" b="1" i="0" kern="1200" dirty="0" err="1">
                <a:solidFill>
                  <a:schemeClr val="tx1"/>
                </a:solidFill>
                <a:effectLst/>
                <a:latin typeface="Merriweather" pitchFamily="2" charset="77"/>
                <a:ea typeface="+mn-ea"/>
                <a:cs typeface="+mn-cs"/>
              </a:rPr>
              <a:t>Region</a:t>
            </a:r>
            <a:r>
              <a:rPr lang="nl-NL" sz="1200" b="1" i="0" kern="1200" dirty="0">
                <a:solidFill>
                  <a:schemeClr val="tx1"/>
                </a:solidFill>
                <a:effectLst/>
                <a:latin typeface="Merriweather" pitchFamily="2" charset="77"/>
                <a:ea typeface="+mn-ea"/>
                <a:cs typeface="+mn-cs"/>
              </a:rPr>
              <a:t> Leiden</a:t>
            </a:r>
          </a:p>
          <a:p>
            <a:endParaRPr lang="nl-NL" sz="1200" b="0" i="0" kern="1200" dirty="0">
              <a:solidFill>
                <a:schemeClr val="tx1"/>
              </a:solidFill>
              <a:effectLst/>
              <a:latin typeface="Merriweather" pitchFamily="2" charset="77"/>
              <a:ea typeface="+mn-ea"/>
              <a:cs typeface="+mn-cs"/>
            </a:endParaRPr>
          </a:p>
          <a:p>
            <a:r>
              <a:rPr lang="nl-NL" sz="1200" b="0" i="0" kern="1200" dirty="0" err="1">
                <a:solidFill>
                  <a:schemeClr val="tx1"/>
                </a:solidFill>
                <a:effectLst/>
                <a:latin typeface="Merriweather" pitchFamily="2" charset="77"/>
                <a:ea typeface="+mn-ea"/>
                <a:cs typeface="+mn-cs"/>
              </a:rPr>
              <a:t>Key</a:t>
            </a:r>
            <a:r>
              <a:rPr lang="nl-NL" sz="1200" b="0" i="0" kern="1200" dirty="0">
                <a:solidFill>
                  <a:schemeClr val="tx1"/>
                </a:solidFill>
                <a:effectLst/>
                <a:latin typeface="Merriweather" pitchFamily="2" charset="77"/>
                <a:ea typeface="+mn-ea"/>
                <a:cs typeface="+mn-cs"/>
              </a:rPr>
              <a:t> </a:t>
            </a:r>
            <a:r>
              <a:rPr lang="nl-NL" sz="1200" b="0" i="0" kern="1200" dirty="0" err="1">
                <a:solidFill>
                  <a:schemeClr val="tx1"/>
                </a:solidFill>
                <a:effectLst/>
                <a:latin typeface="Merriweather" pitchFamily="2" charset="77"/>
                <a:ea typeface="+mn-ea"/>
                <a:cs typeface="+mn-cs"/>
              </a:rPr>
              <a:t>Region</a:t>
            </a:r>
            <a:r>
              <a:rPr lang="nl-NL" sz="1200" b="0" i="0" kern="1200" dirty="0">
                <a:solidFill>
                  <a:schemeClr val="tx1"/>
                </a:solidFill>
                <a:effectLst/>
                <a:latin typeface="Merriweather" pitchFamily="2" charset="77"/>
                <a:ea typeface="+mn-ea"/>
                <a:cs typeface="+mn-cs"/>
              </a:rPr>
              <a:t> Leiden, de opvolger van het samenwerkingsverband </a:t>
            </a:r>
            <a:r>
              <a:rPr lang="nl-NL" sz="1200" b="0" i="1" kern="1200" dirty="0">
                <a:solidFill>
                  <a:schemeClr val="tx1"/>
                </a:solidFill>
                <a:effectLst/>
                <a:latin typeface="Merriweather" pitchFamily="2" charset="77"/>
                <a:ea typeface="+mn-ea"/>
                <a:cs typeface="+mn-cs"/>
              </a:rPr>
              <a:t>Economie071</a:t>
            </a:r>
            <a:r>
              <a:rPr lang="nl-NL" sz="1200" b="0" i="0" kern="1200" dirty="0">
                <a:solidFill>
                  <a:schemeClr val="tx1"/>
                </a:solidFill>
                <a:effectLst/>
                <a:latin typeface="Merriweather" pitchFamily="2" charset="77"/>
                <a:ea typeface="+mn-ea"/>
                <a:cs typeface="+mn-cs"/>
              </a:rPr>
              <a:t>), is een publiek-private samenwerking waarin drie toonaangevende innovatieclusters de kern vormen</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Samen vormen zij de zogeheten </a:t>
            </a:r>
            <a:r>
              <a:rPr lang="nl-NL" sz="1200" b="0" i="0" kern="1200" dirty="0" err="1">
                <a:solidFill>
                  <a:schemeClr val="tx1"/>
                </a:solidFill>
                <a:effectLst/>
                <a:latin typeface="Merriweather" pitchFamily="2" charset="77"/>
                <a:ea typeface="+mn-ea"/>
                <a:cs typeface="+mn-cs"/>
              </a:rPr>
              <a:t>kennisas</a:t>
            </a:r>
            <a:r>
              <a:rPr lang="nl-NL" sz="1200" b="0" i="0" kern="1200" dirty="0">
                <a:solidFill>
                  <a:schemeClr val="tx1"/>
                </a:solidFill>
                <a:effectLst/>
                <a:latin typeface="Merriweather" pitchFamily="2" charset="77"/>
                <a:ea typeface="+mn-ea"/>
                <a:cs typeface="+mn-cs"/>
              </a:rPr>
              <a:t> Leiden–Katwijk–Noordwijk:</a:t>
            </a:r>
          </a:p>
          <a:p>
            <a:endParaRPr lang="nl-NL" sz="1200" b="1" i="0" kern="1200" dirty="0">
              <a:solidFill>
                <a:schemeClr val="tx1"/>
              </a:solidFill>
              <a:effectLst/>
              <a:latin typeface="Merriweather" pitchFamily="2" charset="77"/>
              <a:ea typeface="+mn-ea"/>
              <a:cs typeface="+mn-cs"/>
            </a:endParaRPr>
          </a:p>
          <a:p>
            <a:pPr marL="171450" indent="-171450">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Leiden Bio </a:t>
            </a:r>
            <a:r>
              <a:rPr lang="nl-NL" sz="1200" b="0" i="0" kern="1200" dirty="0" err="1">
                <a:solidFill>
                  <a:schemeClr val="tx1"/>
                </a:solidFill>
                <a:effectLst/>
                <a:latin typeface="Merriweather" pitchFamily="2" charset="77"/>
                <a:ea typeface="+mn-ea"/>
                <a:cs typeface="+mn-cs"/>
              </a:rPr>
              <a:t>Science</a:t>
            </a:r>
            <a:r>
              <a:rPr lang="nl-NL" sz="1200" b="0" i="0" kern="1200" dirty="0">
                <a:solidFill>
                  <a:schemeClr val="tx1"/>
                </a:solidFill>
                <a:effectLst/>
                <a:latin typeface="Merriweather" pitchFamily="2" charset="77"/>
                <a:ea typeface="+mn-ea"/>
                <a:cs typeface="+mn-cs"/>
              </a:rPr>
              <a:t> Park (LBSP) – Gericht op </a:t>
            </a:r>
            <a:r>
              <a:rPr lang="nl-NL" sz="1200" b="0" i="1" kern="1200" dirty="0" err="1">
                <a:solidFill>
                  <a:schemeClr val="tx1"/>
                </a:solidFill>
                <a:effectLst/>
                <a:latin typeface="Merriweather" pitchFamily="2" charset="77"/>
                <a:ea typeface="+mn-ea"/>
                <a:cs typeface="+mn-cs"/>
              </a:rPr>
              <a:t>bioscience</a:t>
            </a:r>
            <a:r>
              <a:rPr lang="nl-NL" sz="1200" b="0" i="0" kern="1200" dirty="0">
                <a:solidFill>
                  <a:schemeClr val="tx1"/>
                </a:solidFill>
                <a:effectLst/>
                <a:latin typeface="Merriweather" pitchFamily="2" charset="77"/>
                <a:ea typeface="+mn-ea"/>
                <a:cs typeface="+mn-cs"/>
              </a:rPr>
              <a:t>, gezondheid en biotechnologie.</a:t>
            </a:r>
          </a:p>
          <a:p>
            <a:pPr marL="171450" indent="-171450">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NL Space Campus (in Noordwijk) – Gericht op ruimtevaarttechnologie en satellietdata.</a:t>
            </a:r>
          </a:p>
          <a:p>
            <a:pPr marL="171450" indent="-171450">
              <a:buFont typeface="Arial" panose="020B0604020202020204" pitchFamily="34" charset="0"/>
              <a:buChar char="•"/>
            </a:pPr>
            <a:r>
              <a:rPr lang="nl-NL" sz="1200" b="0" i="0" kern="1200" dirty="0" err="1">
                <a:solidFill>
                  <a:schemeClr val="tx1"/>
                </a:solidFill>
                <a:effectLst/>
                <a:latin typeface="Merriweather" pitchFamily="2" charset="77"/>
                <a:ea typeface="+mn-ea"/>
                <a:cs typeface="+mn-cs"/>
              </a:rPr>
              <a:t>Unmanned</a:t>
            </a:r>
            <a:r>
              <a:rPr lang="nl-NL" sz="1200" b="0" i="0" kern="1200" dirty="0">
                <a:solidFill>
                  <a:schemeClr val="tx1"/>
                </a:solidFill>
                <a:effectLst/>
                <a:latin typeface="Merriweather" pitchFamily="2" charset="77"/>
                <a:ea typeface="+mn-ea"/>
                <a:cs typeface="+mn-cs"/>
              </a:rPr>
              <a:t> Valley (in Katwijk/Valkenburg) – Gericht op onbemande systemen, sensoren en drone-technologie</a:t>
            </a:r>
            <a:br>
              <a:rPr lang="nl-NL" dirty="0"/>
            </a:br>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NL Space Campus is de ontmoetingsplaats voor de (</a:t>
            </a:r>
            <a:r>
              <a:rPr lang="nl-NL" sz="1200" b="0" i="0" kern="1200" dirty="0" err="1">
                <a:solidFill>
                  <a:schemeClr val="tx1"/>
                </a:solidFill>
                <a:effectLst/>
                <a:latin typeface="Merriweather" pitchFamily="2" charset="77"/>
                <a:ea typeface="+mn-ea"/>
                <a:cs typeface="+mn-cs"/>
              </a:rPr>
              <a:t>inter</a:t>
            </a:r>
            <a:r>
              <a:rPr lang="nl-NL" sz="1200" b="0" i="0" kern="1200" dirty="0">
                <a:solidFill>
                  <a:schemeClr val="tx1"/>
                </a:solidFill>
                <a:effectLst/>
                <a:latin typeface="Merriweather" pitchFamily="2" charset="77"/>
                <a:ea typeface="+mn-ea"/>
                <a:cs typeface="+mn-cs"/>
              </a:rPr>
              <a:t>)nationale ruimtevaartsector, met ESA ESTEC en de universiteiten van Leiden - Delft - Erasmus </a:t>
            </a:r>
          </a:p>
          <a:p>
            <a:r>
              <a:rPr lang="nl-NL" sz="1200" b="0" i="0" kern="1200" dirty="0">
                <a:solidFill>
                  <a:schemeClr val="tx1"/>
                </a:solidFill>
                <a:effectLst/>
                <a:latin typeface="Merriweather" pitchFamily="2" charset="77"/>
                <a:ea typeface="+mn-ea"/>
                <a:cs typeface="+mn-cs"/>
              </a:rPr>
              <a:t>als belangrijke kennispartners</a:t>
            </a:r>
            <a:endParaRPr lang="nl-NL" dirty="0"/>
          </a:p>
          <a:p>
            <a:endParaRPr lang="nl-NL" dirty="0"/>
          </a:p>
          <a:p>
            <a:r>
              <a:rPr lang="nl-NL" dirty="0"/>
              <a:t>De Universiteit Leiden is gevestigd in twee steden, </a:t>
            </a:r>
            <a:r>
              <a:rPr lang="nl-NL" b="1" dirty="0"/>
              <a:t>Leiden en Den Haag</a:t>
            </a:r>
            <a:r>
              <a:rPr lang="nl-NL" dirty="0"/>
              <a:t>, in het hart van Nederland, dicht bij internationale luchthaven Schiphol, nabij de kust en grote steden. In het hart van Europa.</a:t>
            </a:r>
          </a:p>
          <a:p>
            <a:endParaRPr lang="nl-NL" sz="1200" b="0" i="1" u="sng" kern="1200" dirty="0">
              <a:solidFill>
                <a:schemeClr val="tx1"/>
              </a:solidFill>
              <a:effectLst/>
              <a:latin typeface="Merriweather" pitchFamily="2" charset="77"/>
              <a:ea typeface="+mn-ea"/>
              <a:cs typeface="+mn-cs"/>
            </a:endParaRPr>
          </a:p>
          <a:p>
            <a:r>
              <a:rPr lang="nl-NL" sz="1200" b="1" i="0" u="none" kern="1200" dirty="0">
                <a:solidFill>
                  <a:schemeClr val="tx1"/>
                </a:solidFill>
                <a:effectLst/>
                <a:latin typeface="Merriweather" pitchFamily="2" charset="77"/>
                <a:ea typeface="+mn-ea"/>
                <a:cs typeface="+mn-cs"/>
              </a:rPr>
              <a:t>Leiden</a:t>
            </a:r>
          </a:p>
          <a:p>
            <a:endParaRPr lang="nl-NL" sz="1200" b="1" i="0" u="none" kern="1200" dirty="0">
              <a:solidFill>
                <a:schemeClr val="tx1"/>
              </a:solidFill>
              <a:effectLst/>
              <a:latin typeface="Merriweather" pitchFamily="2" charset="77"/>
              <a:ea typeface="+mn-ea"/>
              <a:cs typeface="+mn-cs"/>
            </a:endParaRPr>
          </a:p>
          <a:p>
            <a:pPr marL="171450" indent="-171450">
              <a:buFont typeface="Arial" panose="020B0604020202020204" pitchFamily="34" charset="0"/>
              <a:buChar char="•"/>
            </a:pPr>
            <a:r>
              <a:rPr lang="nl-NL" sz="1200" b="0" i="0" u="none" kern="1200" dirty="0">
                <a:solidFill>
                  <a:schemeClr val="tx1"/>
                </a:solidFill>
                <a:effectLst/>
                <a:latin typeface="Merriweather" pitchFamily="2" charset="77"/>
                <a:ea typeface="+mn-ea"/>
                <a:cs typeface="+mn-cs"/>
              </a:rPr>
              <a:t>Historische binnenstad</a:t>
            </a:r>
          </a:p>
          <a:p>
            <a:pPr marL="171450" indent="-171450">
              <a:buFont typeface="Arial" panose="020B0604020202020204" pitchFamily="34" charset="0"/>
              <a:buChar char="•"/>
            </a:pPr>
            <a:r>
              <a:rPr lang="nl-NL" sz="1200" b="0" i="0" u="none" kern="1200" dirty="0">
                <a:solidFill>
                  <a:schemeClr val="tx1"/>
                </a:solidFill>
                <a:effectLst/>
                <a:latin typeface="Merriweather" pitchFamily="2" charset="77"/>
                <a:ea typeface="+mn-ea"/>
                <a:cs typeface="+mn-cs"/>
              </a:rPr>
              <a:t>130.000 inwoners</a:t>
            </a:r>
          </a:p>
          <a:p>
            <a:pPr marL="171450" indent="-171450">
              <a:buFont typeface="Arial" panose="020B0604020202020204" pitchFamily="34" charset="0"/>
              <a:buChar char="•"/>
            </a:pPr>
            <a:r>
              <a:rPr lang="nl-NL" sz="1200" b="0" i="0" u="none" kern="1200" dirty="0">
                <a:solidFill>
                  <a:schemeClr val="tx1"/>
                </a:solidFill>
                <a:effectLst/>
                <a:latin typeface="Merriweather" pitchFamily="2" charset="77"/>
                <a:ea typeface="+mn-ea"/>
                <a:cs typeface="+mn-cs"/>
              </a:rPr>
              <a:t>Stad van ontdekkingen</a:t>
            </a:r>
          </a:p>
          <a:p>
            <a:pPr marL="171450" indent="-171450">
              <a:buFont typeface="Arial" panose="020B0604020202020204" pitchFamily="34" charset="0"/>
              <a:buChar char="•"/>
            </a:pPr>
            <a:r>
              <a:rPr lang="nl-NL" sz="1200" b="0" i="0" u="none" kern="1200" dirty="0">
                <a:solidFill>
                  <a:schemeClr val="tx1"/>
                </a:solidFill>
                <a:effectLst/>
                <a:latin typeface="Merriweather" pitchFamily="2" charset="77"/>
                <a:ea typeface="+mn-ea"/>
                <a:cs typeface="+mn-cs"/>
              </a:rPr>
              <a:t>Leiden Bio </a:t>
            </a:r>
            <a:r>
              <a:rPr lang="nl-NL" sz="1200" b="0" i="0" u="none" kern="1200" dirty="0" err="1">
                <a:solidFill>
                  <a:schemeClr val="tx1"/>
                </a:solidFill>
                <a:effectLst/>
                <a:latin typeface="Merriweather" pitchFamily="2" charset="77"/>
                <a:ea typeface="+mn-ea"/>
                <a:cs typeface="+mn-cs"/>
              </a:rPr>
              <a:t>Science</a:t>
            </a:r>
            <a:r>
              <a:rPr lang="nl-NL" sz="1200" b="0" i="0" u="none" kern="1200" dirty="0">
                <a:solidFill>
                  <a:schemeClr val="tx1"/>
                </a:solidFill>
                <a:effectLst/>
                <a:latin typeface="Merriweather" pitchFamily="2" charset="77"/>
                <a:ea typeface="+mn-ea"/>
                <a:cs typeface="+mn-cs"/>
              </a:rPr>
              <a:t> Park</a:t>
            </a:r>
          </a:p>
          <a:p>
            <a:pPr marL="171450" indent="-171450">
              <a:buFont typeface="Arial" panose="020B0604020202020204" pitchFamily="34" charset="0"/>
              <a:buChar char="•"/>
            </a:pPr>
            <a:r>
              <a:rPr lang="nl-NL" sz="1200" b="0" i="0" u="none" kern="1200" dirty="0">
                <a:solidFill>
                  <a:schemeClr val="tx1"/>
                </a:solidFill>
                <a:effectLst/>
                <a:latin typeface="Merriweather" pitchFamily="2" charset="77"/>
                <a:ea typeface="+mn-ea"/>
                <a:cs typeface="+mn-cs"/>
              </a:rPr>
              <a:t>Binnenstadcampus </a:t>
            </a:r>
          </a:p>
          <a:p>
            <a:pPr marL="171450" indent="-171450">
              <a:buFont typeface="Arial" panose="020B0604020202020204" pitchFamily="34" charset="0"/>
              <a:buChar char="•"/>
            </a:pPr>
            <a:r>
              <a:rPr lang="nl-NL" sz="1200" b="0" i="0" u="none" kern="1200" dirty="0">
                <a:solidFill>
                  <a:schemeClr val="tx1"/>
                </a:solidFill>
                <a:effectLst/>
                <a:latin typeface="Merriweather" pitchFamily="2" charset="77"/>
                <a:ea typeface="+mn-ea"/>
                <a:cs typeface="+mn-cs"/>
              </a:rPr>
              <a:t>Musea</a:t>
            </a:r>
          </a:p>
          <a:p>
            <a:pPr marL="171450" indent="-171450">
              <a:buFont typeface="Arial" panose="020B0604020202020204" pitchFamily="34" charset="0"/>
              <a:buChar char="•"/>
            </a:pPr>
            <a:r>
              <a:rPr lang="nl-NL" sz="1200" b="0" i="0" u="none" kern="1200" dirty="0">
                <a:solidFill>
                  <a:schemeClr val="tx1"/>
                </a:solidFill>
                <a:effectLst/>
                <a:latin typeface="Merriweather" pitchFamily="2" charset="77"/>
                <a:ea typeface="+mn-ea"/>
                <a:cs typeface="+mn-cs"/>
              </a:rPr>
              <a:t>6 van de 7 faculteiten en ca. 35.000 studenten</a:t>
            </a:r>
          </a:p>
          <a:p>
            <a:endParaRPr lang="nl-NL" sz="1200" b="1" i="0" u="none" kern="1200" dirty="0">
              <a:solidFill>
                <a:schemeClr val="tx1"/>
              </a:solidFill>
              <a:effectLst/>
              <a:latin typeface="Merriweather"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Leiden is </a:t>
            </a:r>
            <a:r>
              <a:rPr lang="en-US" dirty="0" err="1"/>
              <a:t>stad</a:t>
            </a:r>
            <a:r>
              <a:rPr lang="en-US" baseline="0" dirty="0"/>
              <a:t> van </a:t>
            </a:r>
            <a:r>
              <a:rPr lang="en-US" baseline="0" dirty="0" err="1"/>
              <a:t>ontdekkingen</a:t>
            </a:r>
            <a:r>
              <a:rPr lang="en-US" baseline="0" dirty="0"/>
              <a:t>. De Universiteit </a:t>
            </a:r>
            <a:r>
              <a:rPr lang="en-US" baseline="0" dirty="0" err="1"/>
              <a:t>drukt</a:t>
            </a:r>
            <a:r>
              <a:rPr lang="en-US" baseline="0" dirty="0"/>
              <a:t> al </a:t>
            </a:r>
            <a:r>
              <a:rPr lang="en-US" baseline="0" dirty="0" err="1"/>
              <a:t>meer</a:t>
            </a:r>
            <a:r>
              <a:rPr lang="en-US" baseline="0" dirty="0"/>
              <a:t> dan 450 </a:t>
            </a:r>
            <a:r>
              <a:rPr lang="en-US" baseline="0" dirty="0" err="1"/>
              <a:t>jaar</a:t>
            </a:r>
            <a:r>
              <a:rPr lang="en-US" baseline="0" dirty="0"/>
              <a:t> </a:t>
            </a:r>
            <a:r>
              <a:rPr lang="en-US" baseline="0" dirty="0" err="1"/>
              <a:t>een</a:t>
            </a:r>
            <a:r>
              <a:rPr lang="en-US" baseline="0" dirty="0"/>
              <a:t> </a:t>
            </a:r>
            <a:r>
              <a:rPr lang="en-US" baseline="0" dirty="0" err="1"/>
              <a:t>stempel</a:t>
            </a:r>
            <a:r>
              <a:rPr lang="en-US" baseline="0" dirty="0"/>
              <a:t> op </a:t>
            </a:r>
            <a:r>
              <a:rPr lang="en-US" baseline="0" dirty="0" err="1"/>
              <a:t>deze</a:t>
            </a:r>
            <a:r>
              <a:rPr lang="en-US" baseline="0" dirty="0"/>
              <a:t> </a:t>
            </a:r>
            <a:r>
              <a:rPr lang="en-US" baseline="0" dirty="0" err="1"/>
              <a:t>stad</a:t>
            </a:r>
            <a:r>
              <a:rPr lang="en-US" baseline="0" dirty="0"/>
              <a:t>, met twee </a:t>
            </a:r>
            <a:r>
              <a:rPr lang="en-US" baseline="0" dirty="0" err="1"/>
              <a:t>campussen</a:t>
            </a:r>
            <a:r>
              <a:rPr lang="en-US" baseline="0" dirty="0"/>
              <a:t>, die 6 </a:t>
            </a:r>
            <a:r>
              <a:rPr lang="en-US" baseline="0" dirty="0" err="1"/>
              <a:t>faculteiten</a:t>
            </a:r>
            <a:r>
              <a:rPr lang="en-US" baseline="0" dirty="0"/>
              <a:t> </a:t>
            </a:r>
            <a:r>
              <a:rPr lang="en-US" baseline="0" dirty="0" err="1"/>
              <a:t>huisvesten</a:t>
            </a:r>
            <a:r>
              <a:rPr lang="en-US" baseline="0" dirty="0"/>
              <a:t>: </a:t>
            </a:r>
            <a:r>
              <a:rPr lang="en-US" baseline="0" dirty="0" err="1"/>
              <a:t>Rechten</a:t>
            </a:r>
            <a:r>
              <a:rPr lang="en-US" baseline="0" dirty="0"/>
              <a:t>, </a:t>
            </a:r>
            <a:r>
              <a:rPr lang="en-US" baseline="0" dirty="0" err="1"/>
              <a:t>en</a:t>
            </a:r>
            <a:r>
              <a:rPr lang="en-US" baseline="0" dirty="0"/>
              <a:t> </a:t>
            </a:r>
            <a:r>
              <a:rPr lang="en-US" baseline="0" dirty="0" err="1"/>
              <a:t>Geesteswetenschappen</a:t>
            </a:r>
            <a:r>
              <a:rPr lang="en-US" baseline="0" dirty="0"/>
              <a:t> in de </a:t>
            </a:r>
            <a:r>
              <a:rPr lang="en-US" baseline="0" dirty="0" err="1"/>
              <a:t>binnenstad</a:t>
            </a:r>
            <a:r>
              <a:rPr lang="en-US" baseline="0" dirty="0"/>
              <a:t>, </a:t>
            </a:r>
            <a:r>
              <a:rPr lang="en-US" baseline="0" dirty="0" err="1"/>
              <a:t>Geneeskunde</a:t>
            </a:r>
            <a:r>
              <a:rPr lang="en-US" baseline="0" dirty="0"/>
              <a:t>, W&amp;N, </a:t>
            </a:r>
            <a:r>
              <a:rPr lang="en-US" baseline="0" dirty="0" err="1"/>
              <a:t>Sociale</a:t>
            </a:r>
            <a:r>
              <a:rPr lang="en-US" baseline="0" dirty="0"/>
              <a:t> </a:t>
            </a:r>
            <a:r>
              <a:rPr lang="en-US" baseline="0" dirty="0" err="1"/>
              <a:t>wetenschappen</a:t>
            </a:r>
            <a:r>
              <a:rPr lang="en-US" baseline="0" dirty="0"/>
              <a:t> </a:t>
            </a:r>
            <a:r>
              <a:rPr lang="en-US" baseline="0" dirty="0" err="1"/>
              <a:t>en</a:t>
            </a:r>
            <a:r>
              <a:rPr lang="en-US" baseline="0" dirty="0"/>
              <a:t> </a:t>
            </a:r>
            <a:r>
              <a:rPr lang="en-US" baseline="0" dirty="0" err="1"/>
              <a:t>Archeologie</a:t>
            </a:r>
            <a:r>
              <a:rPr lang="en-US" baseline="0" dirty="0"/>
              <a:t> </a:t>
            </a:r>
            <a:r>
              <a:rPr lang="en-US" baseline="0" dirty="0" err="1"/>
              <a:t>rondom</a:t>
            </a:r>
            <a:r>
              <a:rPr lang="en-US" baseline="0" dirty="0"/>
              <a:t> het Leiden Bio Science Park. Veel </a:t>
            </a:r>
            <a:r>
              <a:rPr lang="en-US" baseline="0" dirty="0" err="1"/>
              <a:t>musea</a:t>
            </a:r>
            <a:r>
              <a:rPr lang="en-US" baseline="0" dirty="0"/>
              <a:t> in Leiden </a:t>
            </a:r>
            <a:r>
              <a:rPr lang="en-US" baseline="0" dirty="0" err="1"/>
              <a:t>zijn</a:t>
            </a:r>
            <a:r>
              <a:rPr lang="en-US" baseline="0" dirty="0"/>
              <a:t> </a:t>
            </a:r>
            <a:r>
              <a:rPr lang="en-US" baseline="0" dirty="0" err="1"/>
              <a:t>nauw</a:t>
            </a:r>
            <a:r>
              <a:rPr lang="en-US" baseline="0" dirty="0"/>
              <a:t> </a:t>
            </a:r>
            <a:r>
              <a:rPr lang="en-US" baseline="0" dirty="0" err="1"/>
              <a:t>verbonden</a:t>
            </a:r>
            <a:r>
              <a:rPr lang="en-US" baseline="0" dirty="0"/>
              <a:t> </a:t>
            </a:r>
            <a:r>
              <a:rPr lang="en-US" baseline="0" dirty="0" err="1"/>
              <a:t>aan</a:t>
            </a:r>
            <a:r>
              <a:rPr lang="en-US" baseline="0" dirty="0"/>
              <a:t> de Leidse </a:t>
            </a:r>
            <a:r>
              <a:rPr lang="en-US" baseline="0" dirty="0" err="1"/>
              <a:t>universiteit</a:t>
            </a:r>
            <a:r>
              <a:rPr lang="en-US" baseline="0" dirty="0"/>
              <a:t>. 6 op de 7 van </a:t>
            </a:r>
            <a:r>
              <a:rPr lang="en-US" baseline="0" dirty="0" err="1"/>
              <a:t>onze</a:t>
            </a:r>
            <a:r>
              <a:rPr lang="en-US" baseline="0" dirty="0"/>
              <a:t> </a:t>
            </a:r>
            <a:r>
              <a:rPr lang="en-US" baseline="0" dirty="0" err="1"/>
              <a:t>studenten</a:t>
            </a:r>
            <a:r>
              <a:rPr lang="en-US" baseline="0" dirty="0"/>
              <a:t> </a:t>
            </a:r>
            <a:r>
              <a:rPr lang="en-US" baseline="0" dirty="0" err="1"/>
              <a:t>studeert</a:t>
            </a:r>
            <a:r>
              <a:rPr lang="en-US" baseline="0" dirty="0"/>
              <a:t> in Leiden, </a:t>
            </a:r>
            <a:r>
              <a:rPr lang="en-US" baseline="0" dirty="0" err="1"/>
              <a:t>vele</a:t>
            </a:r>
            <a:r>
              <a:rPr lang="en-US" baseline="0" dirty="0"/>
              <a:t> </a:t>
            </a:r>
            <a:r>
              <a:rPr lang="en-US" baseline="0" dirty="0" err="1"/>
              <a:t>wonen</a:t>
            </a:r>
            <a:r>
              <a:rPr lang="en-US" baseline="0" dirty="0"/>
              <a:t> er </a:t>
            </a:r>
            <a:r>
              <a:rPr lang="en-US" baseline="0" dirty="0" err="1"/>
              <a:t>ook</a:t>
            </a:r>
            <a:r>
              <a:rPr lang="en-US" baseline="0" dirty="0"/>
              <a:t>. </a:t>
            </a:r>
            <a:endParaRPr lang="nl-NL" sz="1200" b="1" i="0" u="none" kern="1200" dirty="0">
              <a:solidFill>
                <a:schemeClr val="tx1"/>
              </a:solidFill>
              <a:effectLst/>
              <a:latin typeface="Merriweather" pitchFamily="2" charset="77"/>
              <a:ea typeface="+mn-ea"/>
              <a:cs typeface="+mn-cs"/>
            </a:endParaRPr>
          </a:p>
          <a:p>
            <a:endParaRPr lang="nl-NL" sz="1200" b="0" i="0" u="none" kern="1200" dirty="0">
              <a:solidFill>
                <a:schemeClr val="tx1"/>
              </a:solidFill>
              <a:effectLst/>
              <a:latin typeface="Merriweather" pitchFamily="2" charset="77"/>
              <a:ea typeface="+mn-ea"/>
              <a:cs typeface="+mn-cs"/>
            </a:endParaRPr>
          </a:p>
          <a:p>
            <a:r>
              <a:rPr lang="nl-NL" sz="1200" b="1" i="0" u="none" kern="1200" dirty="0">
                <a:solidFill>
                  <a:schemeClr val="tx1"/>
                </a:solidFill>
                <a:effectLst/>
                <a:latin typeface="Merriweather" pitchFamily="2" charset="77"/>
                <a:ea typeface="+mn-ea"/>
                <a:cs typeface="+mn-cs"/>
              </a:rPr>
              <a:t>Den Haag</a:t>
            </a:r>
          </a:p>
          <a:p>
            <a:endParaRPr lang="nl-NL" sz="1200" b="1" i="0" u="none" kern="1200" dirty="0">
              <a:solidFill>
                <a:schemeClr val="tx1"/>
              </a:solidFill>
              <a:effectLst/>
              <a:latin typeface="Merriweather" pitchFamily="2" charset="77"/>
              <a:ea typeface="+mn-ea"/>
              <a:cs typeface="+mn-cs"/>
            </a:endParaRPr>
          </a:p>
          <a:p>
            <a:pPr marL="285750" indent="-285750">
              <a:buFont typeface="Arial" panose="020B0604020202020204" pitchFamily="34" charset="0"/>
              <a:buChar char="•"/>
            </a:pPr>
            <a:r>
              <a:rPr lang="nl-NL" dirty="0">
                <a:solidFill>
                  <a:schemeClr val="bg1"/>
                </a:solidFill>
                <a:latin typeface="Merriweather" panose="00000500000000000000" pitchFamily="2" charset="0"/>
              </a:rPr>
              <a:t>Regeringsstad, internationale organisaties en ambassades​</a:t>
            </a:r>
          </a:p>
          <a:p>
            <a:pPr marL="285750" indent="-285750">
              <a:buFont typeface="Arial" panose="020B0604020202020204" pitchFamily="34" charset="0"/>
              <a:buChar char="•"/>
            </a:pPr>
            <a:r>
              <a:rPr lang="nl-NL" dirty="0">
                <a:solidFill>
                  <a:schemeClr val="bg1"/>
                </a:solidFill>
                <a:latin typeface="Merriweather" panose="00000500000000000000" pitchFamily="2" charset="0"/>
              </a:rPr>
              <a:t>570.000 inwoners​</a:t>
            </a:r>
          </a:p>
          <a:p>
            <a:pPr marL="285750" indent="-285750">
              <a:buFont typeface="Arial" panose="020B0604020202020204" pitchFamily="34" charset="0"/>
              <a:buChar char="•"/>
            </a:pPr>
            <a:r>
              <a:rPr lang="nl-NL" dirty="0">
                <a:solidFill>
                  <a:schemeClr val="bg1"/>
                </a:solidFill>
                <a:latin typeface="Merriweather" panose="00000500000000000000" pitchFamily="2" charset="0"/>
              </a:rPr>
              <a:t>Internationale stad van</a:t>
            </a:r>
            <a:br>
              <a:rPr lang="nl-NL" dirty="0">
                <a:solidFill>
                  <a:schemeClr val="bg1"/>
                </a:solidFill>
                <a:latin typeface="Merriweather" panose="00000500000000000000" pitchFamily="2" charset="0"/>
              </a:rPr>
            </a:br>
            <a:r>
              <a:rPr lang="nl-NL" dirty="0">
                <a:solidFill>
                  <a:schemeClr val="bg1"/>
                </a:solidFill>
                <a:latin typeface="Merriweather" panose="00000500000000000000" pitchFamily="2" charset="0"/>
              </a:rPr>
              <a:t>Vrede, Recht en Veiligheid​</a:t>
            </a:r>
          </a:p>
          <a:p>
            <a:pPr marL="285750" indent="-285750">
              <a:buFont typeface="Arial" panose="020B0604020202020204" pitchFamily="34" charset="0"/>
              <a:buChar char="•"/>
            </a:pPr>
            <a:r>
              <a:rPr lang="nl-NL" dirty="0">
                <a:solidFill>
                  <a:schemeClr val="bg1"/>
                </a:solidFill>
                <a:latin typeface="Merriweather" panose="00000500000000000000" pitchFamily="2" charset="0"/>
              </a:rPr>
              <a:t>Campus Den Haag​</a:t>
            </a:r>
          </a:p>
          <a:p>
            <a:pPr marL="285750" indent="-285750">
              <a:buFont typeface="Arial" panose="020B0604020202020204" pitchFamily="34" charset="0"/>
              <a:buChar char="•"/>
            </a:pPr>
            <a:r>
              <a:rPr lang="nl-NL" dirty="0">
                <a:solidFill>
                  <a:schemeClr val="bg1"/>
                </a:solidFill>
                <a:latin typeface="Merriweather" panose="00000500000000000000" pitchFamily="2" charset="0"/>
              </a:rPr>
              <a:t>30 musea​</a:t>
            </a:r>
          </a:p>
          <a:p>
            <a:pPr marL="285750" indent="-285750">
              <a:buFont typeface="Arial" panose="020B0604020202020204" pitchFamily="34" charset="0"/>
              <a:buChar char="•"/>
            </a:pPr>
            <a:r>
              <a:rPr lang="nl-NL" dirty="0">
                <a:solidFill>
                  <a:schemeClr val="bg1"/>
                </a:solidFill>
                <a:latin typeface="Merriweather" panose="00000500000000000000" pitchFamily="2" charset="0"/>
              </a:rPr>
              <a:t>7 faculteiten en ruim 7.000 studenten</a:t>
            </a:r>
            <a:endParaRPr lang="nl-NL" sz="1200" b="1" i="0" u="none" kern="1200" dirty="0">
              <a:solidFill>
                <a:schemeClr val="tx1"/>
              </a:solidFill>
              <a:effectLst/>
              <a:latin typeface="Merriweather" pitchFamily="2" charset="77"/>
              <a:ea typeface="+mn-ea"/>
              <a:cs typeface="+mn-cs"/>
            </a:endParaRPr>
          </a:p>
          <a:p>
            <a:endParaRPr lang="nl-NL" sz="1200" b="1" i="0" u="none" kern="1200" dirty="0">
              <a:solidFill>
                <a:schemeClr val="tx1"/>
              </a:solidFill>
              <a:effectLst/>
              <a:latin typeface="Merriweather"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Sinds</a:t>
            </a:r>
            <a:r>
              <a:rPr lang="en-US" dirty="0"/>
              <a:t> </a:t>
            </a:r>
            <a:r>
              <a:rPr lang="en-US" baseline="0" dirty="0"/>
              <a:t>1997 is de </a:t>
            </a:r>
            <a:r>
              <a:rPr lang="en-US" baseline="0" dirty="0" err="1"/>
              <a:t>universiteit</a:t>
            </a:r>
            <a:r>
              <a:rPr lang="en-US" baseline="0" dirty="0"/>
              <a:t> </a:t>
            </a:r>
            <a:r>
              <a:rPr lang="en-US" baseline="0" dirty="0" err="1"/>
              <a:t>ook</a:t>
            </a:r>
            <a:r>
              <a:rPr lang="en-US" baseline="0" dirty="0"/>
              <a:t> </a:t>
            </a:r>
            <a:r>
              <a:rPr lang="en-US" baseline="0" dirty="0" err="1"/>
              <a:t>gevestigd</a:t>
            </a:r>
            <a:r>
              <a:rPr lang="en-US" baseline="0" dirty="0"/>
              <a:t> in Den Haag, de </a:t>
            </a:r>
            <a:r>
              <a:rPr lang="en-US" baseline="0" dirty="0" err="1"/>
              <a:t>derde</a:t>
            </a:r>
            <a:r>
              <a:rPr lang="en-US" baseline="0" dirty="0"/>
              <a:t> </a:t>
            </a:r>
            <a:r>
              <a:rPr lang="en-US" baseline="0" dirty="0" err="1"/>
              <a:t>stad</a:t>
            </a:r>
            <a:r>
              <a:rPr lang="en-US" baseline="0" dirty="0"/>
              <a:t> van Nederland, die </a:t>
            </a:r>
            <a:r>
              <a:rPr lang="en-US" baseline="0" dirty="0" err="1"/>
              <a:t>voor</a:t>
            </a:r>
            <a:r>
              <a:rPr lang="en-US" baseline="0" dirty="0"/>
              <a:t> </a:t>
            </a:r>
            <a:r>
              <a:rPr lang="en-US" baseline="0" dirty="0" err="1"/>
              <a:t>onze</a:t>
            </a:r>
            <a:r>
              <a:rPr lang="en-US" baseline="0" dirty="0"/>
              <a:t> </a:t>
            </a:r>
            <a:r>
              <a:rPr lang="en-US" baseline="0" dirty="0" err="1"/>
              <a:t>komst</a:t>
            </a:r>
            <a:r>
              <a:rPr lang="en-US" baseline="0" dirty="0"/>
              <a:t> </a:t>
            </a:r>
            <a:r>
              <a:rPr lang="en-US" baseline="0" dirty="0" err="1"/>
              <a:t>geen</a:t>
            </a:r>
            <a:r>
              <a:rPr lang="en-US" baseline="0" dirty="0"/>
              <a:t> </a:t>
            </a:r>
            <a:r>
              <a:rPr lang="en-US" baseline="0" dirty="0" err="1"/>
              <a:t>universiteit</a:t>
            </a:r>
            <a:r>
              <a:rPr lang="en-US" baseline="0" dirty="0"/>
              <a:t> had. </a:t>
            </a:r>
            <a:r>
              <a:rPr lang="nl-NL" baseline="0" dirty="0"/>
              <a:t>De Universiteit Leiden is daarmee één universiteit in twee steden. Alle 7 faculteiten zijn in Den Haag vertegenwoordigd. De faculteit </a:t>
            </a:r>
            <a:r>
              <a:rPr lang="nl-NL" baseline="0" dirty="0" err="1"/>
              <a:t>Governance</a:t>
            </a:r>
            <a:r>
              <a:rPr lang="nl-NL" baseline="0" dirty="0"/>
              <a:t> &amp; Global </a:t>
            </a:r>
            <a:r>
              <a:rPr lang="nl-NL" baseline="0" dirty="0" err="1"/>
              <a:t>Affairs</a:t>
            </a:r>
            <a:r>
              <a:rPr lang="nl-NL" baseline="0" dirty="0"/>
              <a:t> is als enige alleen in Den Haag gevestigd. De strategie van de Campus Den Haag sluit nauw aan op het profiel, van Den Haag als stad van Vrede, Recht en Veiligheid, en het grootstedelijke, nationale en internationale karakter van de hofstad.</a:t>
            </a:r>
            <a:r>
              <a:rPr lang="en-US" baseline="0" dirty="0"/>
              <a:t> Er </a:t>
            </a:r>
            <a:r>
              <a:rPr lang="en-US" baseline="0" dirty="0" err="1"/>
              <a:t>komen</a:t>
            </a:r>
            <a:r>
              <a:rPr lang="en-US" baseline="0" dirty="0"/>
              <a:t> </a:t>
            </a:r>
            <a:r>
              <a:rPr lang="en-US" baseline="0" dirty="0" err="1"/>
              <a:t>relatief</a:t>
            </a:r>
            <a:r>
              <a:rPr lang="en-US" baseline="0" dirty="0"/>
              <a:t> </a:t>
            </a:r>
            <a:r>
              <a:rPr lang="en-US" baseline="0" dirty="0" err="1"/>
              <a:t>veel</a:t>
            </a:r>
            <a:r>
              <a:rPr lang="en-US" baseline="0" dirty="0"/>
              <a:t> </a:t>
            </a:r>
            <a:r>
              <a:rPr lang="en-US" baseline="0" dirty="0" err="1"/>
              <a:t>studenten</a:t>
            </a:r>
            <a:r>
              <a:rPr lang="en-US" baseline="0" dirty="0"/>
              <a:t> </a:t>
            </a:r>
            <a:r>
              <a:rPr lang="en-US" baseline="0" dirty="0" err="1"/>
              <a:t>uit</a:t>
            </a:r>
            <a:r>
              <a:rPr lang="en-US" baseline="0" dirty="0"/>
              <a:t> het </a:t>
            </a:r>
            <a:r>
              <a:rPr lang="en-US" baseline="0" dirty="0" err="1"/>
              <a:t>buitenland</a:t>
            </a:r>
            <a:r>
              <a:rPr lang="en-US" baseline="0" dirty="0"/>
              <a:t>.</a:t>
            </a:r>
            <a:endParaRPr lang="nl-NL" dirty="0"/>
          </a:p>
        </p:txBody>
      </p:sp>
      <p:sp>
        <p:nvSpPr>
          <p:cNvPr id="4" name="Tijdelijke aanduiding voor dianummer 3">
            <a:extLst>
              <a:ext uri="{FF2B5EF4-FFF2-40B4-BE49-F238E27FC236}">
                <a16:creationId xmlns:a16="http://schemas.microsoft.com/office/drawing/2014/main" id="{834A5DBE-06FC-9F37-6343-C2B770671AA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ECD43-08E5-4945-BC4F-4857758E978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40918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0F771-AD6E-8D7F-29D5-4904947E059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8840653-2048-70AD-5357-643DB074E7F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31BEDFB-1364-8890-86EE-3FE3D1D3A6D8}"/>
              </a:ext>
            </a:extLst>
          </p:cNvPr>
          <p:cNvSpPr>
            <a:spLocks noGrp="1"/>
          </p:cNvSpPr>
          <p:nvPr>
            <p:ph type="body" idx="1"/>
          </p:nvPr>
        </p:nvSpPr>
        <p:spPr/>
        <p:txBody>
          <a:bodyPr/>
          <a:lstStyle/>
          <a:p>
            <a:endParaRPr lang="en-US" dirty="0"/>
          </a:p>
        </p:txBody>
      </p:sp>
      <p:sp>
        <p:nvSpPr>
          <p:cNvPr id="4" name="Tijdelijke aanduiding voor dianummer 3">
            <a:extLst>
              <a:ext uri="{FF2B5EF4-FFF2-40B4-BE49-F238E27FC236}">
                <a16:creationId xmlns:a16="http://schemas.microsoft.com/office/drawing/2014/main" id="{4EADD96D-DA0D-C714-8D0A-88FAF6384056}"/>
              </a:ext>
            </a:extLst>
          </p:cNvPr>
          <p:cNvSpPr>
            <a:spLocks noGrp="1"/>
          </p:cNvSpPr>
          <p:nvPr>
            <p:ph type="sldNum" sz="quarter" idx="5"/>
          </p:nvPr>
        </p:nvSpPr>
        <p:spPr/>
        <p:txBody>
          <a:bodyPr/>
          <a:lstStyle/>
          <a:p>
            <a:fld id="{637B80C8-3308-6C4F-B1C5-C23743646DBC}" type="slidenum">
              <a:rPr lang="nl-NL" smtClean="0"/>
              <a:pPr/>
              <a:t>40</a:t>
            </a:fld>
            <a:endParaRPr lang="nl-NL" dirty="0"/>
          </a:p>
        </p:txBody>
      </p:sp>
    </p:spTree>
    <p:extLst>
      <p:ext uri="{BB962C8B-B14F-4D97-AF65-F5344CB8AC3E}">
        <p14:creationId xmlns:p14="http://schemas.microsoft.com/office/powerpoint/2010/main" val="33486623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Het onderwijs in Den Haag heeft een sterke basis in het onderzoek. Naast bachelor- en masteropleidingen biedt de universiteit ook aan scholieren, professionals en andere geïnteresseerden mogelijkheden om zich te ontwikkelen.</a:t>
            </a:r>
          </a:p>
          <a:p>
            <a:endParaRPr lang="nl-NL" noProof="0" dirty="0"/>
          </a:p>
          <a:p>
            <a:r>
              <a:rPr lang="nl-NL" noProof="0" dirty="0"/>
              <a:t>In d</a:t>
            </a:r>
            <a:r>
              <a:rPr lang="nl-NL" baseline="0" noProof="0" dirty="0"/>
              <a:t>e komende jaren wil de universiteit het onderwijs in Den Haag uitbreiden.</a:t>
            </a:r>
          </a:p>
          <a:p>
            <a:endParaRPr lang="nl-NL" baseline="0" noProof="0" dirty="0"/>
          </a:p>
          <a:p>
            <a:endParaRPr lang="nl-NL" baseline="0" noProof="0" dirty="0"/>
          </a:p>
          <a:p>
            <a:r>
              <a:rPr lang="nl-NL" b="1" noProof="0" dirty="0"/>
              <a:t>Leiden University College The Hague</a:t>
            </a:r>
          </a:p>
          <a:p>
            <a:r>
              <a:rPr lang="nl-NL" noProof="0" dirty="0"/>
              <a:t>Leiden University College The Hague (LUC) is het internationale </a:t>
            </a:r>
            <a:r>
              <a:rPr lang="nl-NL" noProof="0" dirty="0" err="1"/>
              <a:t>honours</a:t>
            </a:r>
            <a:r>
              <a:rPr lang="nl-NL" noProof="0" dirty="0"/>
              <a:t> college van de Universiteit Leiden, gevestigd in Den Haag. Het biedt gemotiveerde en getalenteerde studenten uit de hele wereld een innovatieve bacheloropleiding </a:t>
            </a:r>
            <a:r>
              <a:rPr lang="nl-NL" noProof="0" dirty="0" err="1"/>
              <a:t>Liberal</a:t>
            </a:r>
            <a:r>
              <a:rPr lang="nl-NL" noProof="0" dirty="0"/>
              <a:t> Arts &amp; Sciences. </a:t>
            </a:r>
          </a:p>
          <a:p>
            <a:endParaRPr lang="nl-NL" b="1" noProof="0" dirty="0"/>
          </a:p>
          <a:p>
            <a:r>
              <a:rPr lang="nl-NL" b="1" noProof="0" dirty="0"/>
              <a:t>Onderwijs voor professionals</a:t>
            </a:r>
          </a:p>
          <a:p>
            <a:r>
              <a:rPr lang="nl-NL" noProof="0" dirty="0"/>
              <a:t>De universiteit heeft een groeiend aanbod in onderwijs voor professionals de vorm van cursussen, deeltijdopleidingen en leergangen. De komende jaren zetten we nog meer in op leven lang ontwikkelen. </a:t>
            </a:r>
          </a:p>
          <a:p>
            <a:endParaRPr lang="nl-NL" noProof="0" dirty="0"/>
          </a:p>
          <a:p>
            <a:r>
              <a:rPr lang="nl-NL" b="1" noProof="0" dirty="0" err="1"/>
              <a:t>Summerschools</a:t>
            </a:r>
            <a:endParaRPr lang="nl-NL" b="1" noProof="0" dirty="0"/>
          </a:p>
          <a:p>
            <a:r>
              <a:rPr lang="nl-NL" noProof="0" dirty="0"/>
              <a:t>Campus Den Haag heeft een ruim aanbod aan Engelstalige </a:t>
            </a:r>
            <a:r>
              <a:rPr lang="nl-NL" noProof="0" dirty="0" err="1"/>
              <a:t>summer</a:t>
            </a:r>
            <a:r>
              <a:rPr lang="nl-NL" noProof="0" dirty="0"/>
              <a:t> schools. Bijvoorbeeld de Frontiers of </a:t>
            </a:r>
            <a:r>
              <a:rPr lang="nl-NL" noProof="0" dirty="0" err="1"/>
              <a:t>Children’s</a:t>
            </a:r>
            <a:r>
              <a:rPr lang="nl-NL" noProof="0" dirty="0"/>
              <a:t> </a:t>
            </a:r>
            <a:r>
              <a:rPr lang="nl-NL" noProof="0" dirty="0" err="1"/>
              <a:t>Rights</a:t>
            </a:r>
            <a:r>
              <a:rPr lang="nl-NL" noProof="0" dirty="0"/>
              <a:t> of </a:t>
            </a:r>
            <a:r>
              <a:rPr lang="nl-NL" noProof="0" dirty="0" err="1"/>
              <a:t>Preventing</a:t>
            </a:r>
            <a:r>
              <a:rPr lang="nl-NL" noProof="0" dirty="0"/>
              <a:t> Violent </a:t>
            </a:r>
            <a:r>
              <a:rPr lang="nl-NL" noProof="0" dirty="0" err="1"/>
              <a:t>Extremism</a:t>
            </a:r>
            <a:r>
              <a:rPr lang="nl-NL" noProof="0" dirty="0"/>
              <a:t>.</a:t>
            </a:r>
          </a:p>
          <a:p>
            <a:endParaRPr lang="nl-NL" noProof="0" dirty="0"/>
          </a:p>
          <a:p>
            <a:r>
              <a:rPr lang="nl-NL" b="1" noProof="0" dirty="0" err="1"/>
              <a:t>MOOCs</a:t>
            </a:r>
            <a:r>
              <a:rPr lang="nl-NL" b="1" noProof="0" dirty="0"/>
              <a:t> vanuit Den Haag</a:t>
            </a:r>
          </a:p>
          <a:p>
            <a:r>
              <a:rPr lang="nl-NL" noProof="0" dirty="0"/>
              <a:t>Vernieuwende vormen van online onderwijs, zoals de Massive Online Open Courses (</a:t>
            </a:r>
            <a:r>
              <a:rPr lang="nl-NL" noProof="0" dirty="0" err="1"/>
              <a:t>MOOCs</a:t>
            </a:r>
            <a:r>
              <a:rPr lang="nl-NL" noProof="0" dirty="0"/>
              <a:t>), blijken zeer succesvol in het op afstand en wereldwijd bereiken van grote nieuwe doelgroepen, ook vanuit de opleidingen in Den Haag. </a:t>
            </a:r>
          </a:p>
          <a:p>
            <a:endParaRPr lang="nl-NL" baseline="0" noProof="0" dirty="0"/>
          </a:p>
          <a:p>
            <a:r>
              <a:rPr lang="en-US" baseline="0" noProof="0" dirty="0"/>
              <a:t>(</a:t>
            </a:r>
            <a:r>
              <a:rPr lang="en-US" i="1" baseline="0" noProof="0" dirty="0"/>
              <a:t>https://www.universiteitleiden.nl/den-haag/onderwijs</a:t>
            </a:r>
            <a:r>
              <a:rPr lang="en-US" baseline="0" noProof="0" dirty="0"/>
              <a:t>)</a:t>
            </a:r>
            <a:endParaRPr lang="nl-NL" noProof="0" dirty="0"/>
          </a:p>
          <a:p>
            <a:endParaRPr lang="nl-NL" noProof="0" dirty="0"/>
          </a:p>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41</a:t>
            </a:fld>
            <a:endParaRPr lang="nl-NL" dirty="0"/>
          </a:p>
        </p:txBody>
      </p:sp>
    </p:spTree>
    <p:extLst>
      <p:ext uri="{BB962C8B-B14F-4D97-AF65-F5344CB8AC3E}">
        <p14:creationId xmlns:p14="http://schemas.microsoft.com/office/powerpoint/2010/main" val="37817460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42</a:t>
            </a:fld>
            <a:endParaRPr lang="nl-NL" dirty="0"/>
          </a:p>
        </p:txBody>
      </p:sp>
    </p:spTree>
    <p:extLst>
      <p:ext uri="{BB962C8B-B14F-4D97-AF65-F5344CB8AC3E}">
        <p14:creationId xmlns:p14="http://schemas.microsoft.com/office/powerpoint/2010/main" val="29833817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66A46-C011-6E5D-B4D3-689CDFA3AA1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0C0B3B9-B15F-6DD8-3B6C-40C948C6B29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F4F882A-104B-344F-51F0-0CDB8BF35CF4}"/>
              </a:ext>
            </a:extLst>
          </p:cNvPr>
          <p:cNvSpPr>
            <a:spLocks noGrp="1"/>
          </p:cNvSpPr>
          <p:nvPr>
            <p:ph type="body" idx="1"/>
          </p:nvPr>
        </p:nvSpPr>
        <p:spPr/>
        <p:txBody>
          <a:bodyPr/>
          <a:lstStyle/>
          <a:p>
            <a:endParaRPr lang="en-US" dirty="0"/>
          </a:p>
        </p:txBody>
      </p:sp>
      <p:sp>
        <p:nvSpPr>
          <p:cNvPr id="4" name="Tijdelijke aanduiding voor dianummer 3">
            <a:extLst>
              <a:ext uri="{FF2B5EF4-FFF2-40B4-BE49-F238E27FC236}">
                <a16:creationId xmlns:a16="http://schemas.microsoft.com/office/drawing/2014/main" id="{9A94C628-7B72-4B5F-71A6-96C82357986B}"/>
              </a:ext>
            </a:extLst>
          </p:cNvPr>
          <p:cNvSpPr>
            <a:spLocks noGrp="1"/>
          </p:cNvSpPr>
          <p:nvPr>
            <p:ph type="sldNum" sz="quarter" idx="5"/>
          </p:nvPr>
        </p:nvSpPr>
        <p:spPr/>
        <p:txBody>
          <a:bodyPr/>
          <a:lstStyle/>
          <a:p>
            <a:fld id="{637B80C8-3308-6C4F-B1C5-C23743646DBC}" type="slidenum">
              <a:rPr lang="nl-NL" smtClean="0"/>
              <a:pPr/>
              <a:t>43</a:t>
            </a:fld>
            <a:endParaRPr lang="nl-NL" dirty="0"/>
          </a:p>
        </p:txBody>
      </p:sp>
    </p:spTree>
    <p:extLst>
      <p:ext uri="{BB962C8B-B14F-4D97-AF65-F5344CB8AC3E}">
        <p14:creationId xmlns:p14="http://schemas.microsoft.com/office/powerpoint/2010/main" val="41185210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Waarom</a:t>
            </a:r>
            <a:r>
              <a:rPr lang="en-US" baseline="0" dirty="0"/>
              <a:t> </a:t>
            </a:r>
            <a:r>
              <a:rPr lang="en-US" baseline="0" dirty="0" err="1"/>
              <a:t>kiezen</a:t>
            </a:r>
            <a:r>
              <a:rPr lang="en-US" baseline="0" dirty="0"/>
              <a:t> </a:t>
            </a:r>
            <a:r>
              <a:rPr lang="en-US" baseline="0" dirty="0" err="1"/>
              <a:t>studenten</a:t>
            </a:r>
            <a:r>
              <a:rPr lang="en-US" baseline="0" dirty="0"/>
              <a:t> </a:t>
            </a:r>
            <a:r>
              <a:rPr lang="en-US" baseline="0" dirty="0" err="1"/>
              <a:t>voor</a:t>
            </a:r>
            <a:r>
              <a:rPr lang="en-US" baseline="0" dirty="0"/>
              <a:t> </a:t>
            </a:r>
            <a:r>
              <a:rPr lang="en-US" baseline="0" dirty="0" err="1"/>
              <a:t>ons</a:t>
            </a:r>
            <a:r>
              <a:rPr lang="en-US" baseline="0" dirty="0"/>
              <a:t>? We </a:t>
            </a:r>
            <a:r>
              <a:rPr lang="en-US" baseline="0" dirty="0" err="1"/>
              <a:t>weten</a:t>
            </a:r>
            <a:r>
              <a:rPr lang="en-US" baseline="0" dirty="0"/>
              <a:t> </a:t>
            </a:r>
            <a:r>
              <a:rPr lang="en-US" baseline="0" dirty="0" err="1"/>
              <a:t>uit</a:t>
            </a:r>
            <a:r>
              <a:rPr lang="en-US" baseline="0" dirty="0"/>
              <a:t> </a:t>
            </a:r>
            <a:r>
              <a:rPr lang="en-US" baseline="0" dirty="0" err="1"/>
              <a:t>onderzoek</a:t>
            </a:r>
            <a:r>
              <a:rPr lang="en-US" baseline="0" dirty="0"/>
              <a:t> </a:t>
            </a:r>
            <a:r>
              <a:rPr lang="en-US" baseline="0" dirty="0" err="1"/>
              <a:t>dat</a:t>
            </a:r>
            <a:r>
              <a:rPr lang="en-US" baseline="0" dirty="0"/>
              <a:t> </a:t>
            </a:r>
            <a:r>
              <a:rPr lang="en-US" baseline="0" dirty="0" err="1"/>
              <a:t>deze</a:t>
            </a:r>
            <a:r>
              <a:rPr lang="en-US" baseline="0" dirty="0"/>
              <a:t> </a:t>
            </a:r>
            <a:r>
              <a:rPr lang="en-US" baseline="0" dirty="0" err="1"/>
              <a:t>aspecten</a:t>
            </a:r>
            <a:r>
              <a:rPr lang="en-US" baseline="0" dirty="0"/>
              <a:t> </a:t>
            </a:r>
            <a:r>
              <a:rPr lang="en-US" baseline="0" dirty="0" err="1"/>
              <a:t>onze</a:t>
            </a:r>
            <a:r>
              <a:rPr lang="en-US" baseline="0" dirty="0"/>
              <a:t> Universiteit </a:t>
            </a:r>
            <a:r>
              <a:rPr lang="en-US" baseline="0" dirty="0" err="1"/>
              <a:t>een</a:t>
            </a:r>
            <a:r>
              <a:rPr lang="en-US" baseline="0" dirty="0"/>
              <a:t> </a:t>
            </a:r>
            <a:r>
              <a:rPr lang="en-US" baseline="0" dirty="0" err="1"/>
              <a:t>aantrekkelijke</a:t>
            </a:r>
            <a:r>
              <a:rPr lang="en-US" baseline="0" dirty="0"/>
              <a:t> </a:t>
            </a:r>
            <a:r>
              <a:rPr lang="en-US" baseline="0" dirty="0" err="1"/>
              <a:t>keuze</a:t>
            </a:r>
            <a:r>
              <a:rPr lang="en-US" baseline="0" dirty="0"/>
              <a:t> </a:t>
            </a:r>
            <a:r>
              <a:rPr lang="en-US" baseline="0" dirty="0" err="1"/>
              <a:t>maakt</a:t>
            </a:r>
            <a:r>
              <a:rPr lang="en-US" baseline="0" dirty="0"/>
              <a:t>. </a:t>
            </a:r>
            <a:r>
              <a:rPr lang="en-US" baseline="0" dirty="0" err="1"/>
              <a:t>Jaarlijks</a:t>
            </a:r>
            <a:r>
              <a:rPr lang="en-US" baseline="0" dirty="0"/>
              <a:t> </a:t>
            </a:r>
            <a:r>
              <a:rPr lang="en-US" baseline="0" dirty="0" err="1"/>
              <a:t>bezoeken</a:t>
            </a:r>
            <a:r>
              <a:rPr lang="en-US" baseline="0" dirty="0"/>
              <a:t> </a:t>
            </a:r>
            <a:r>
              <a:rPr lang="en-US" baseline="0" dirty="0" err="1"/>
              <a:t>duizenden</a:t>
            </a:r>
            <a:r>
              <a:rPr lang="en-US" baseline="0" dirty="0"/>
              <a:t> </a:t>
            </a:r>
            <a:r>
              <a:rPr lang="en-US" baseline="0" dirty="0" err="1"/>
              <a:t>scholieren</a:t>
            </a:r>
            <a:r>
              <a:rPr lang="en-US" baseline="0" dirty="0"/>
              <a:t> met </a:t>
            </a:r>
            <a:r>
              <a:rPr lang="en-US" baseline="0" dirty="0" err="1"/>
              <a:t>hun</a:t>
            </a:r>
            <a:r>
              <a:rPr lang="en-US" baseline="0" dirty="0"/>
              <a:t> </a:t>
            </a:r>
            <a:r>
              <a:rPr lang="en-US" baseline="0" dirty="0" err="1"/>
              <a:t>ouders</a:t>
            </a:r>
            <a:r>
              <a:rPr lang="en-US" baseline="0" dirty="0"/>
              <a:t> </a:t>
            </a:r>
            <a:r>
              <a:rPr lang="en-US" baseline="0" dirty="0" err="1"/>
              <a:t>onze</a:t>
            </a:r>
            <a:r>
              <a:rPr lang="en-US" baseline="0" dirty="0"/>
              <a:t> Open Dagen.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t>
            </a:r>
            <a:r>
              <a:rPr lang="en-US" i="1" baseline="0" dirty="0"/>
              <a:t>https://www.universiteitleiden.nl/onderwijs/bachelors/voorlichtingsactiviteiten/open-dagen</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t>
            </a:r>
            <a:r>
              <a:rPr lang="en-US" i="1" baseline="0" dirty="0"/>
              <a:t>https://www.universiteitleiden.nl/onderwijs/masters/voorlichtingsactiviteiten/masterdagen</a:t>
            </a:r>
            <a:r>
              <a:rPr lang="en-US" baseline="0" dirty="0"/>
              <a:t>)</a:t>
            </a:r>
            <a:endParaRPr lang="nl-NL" dirty="0"/>
          </a:p>
          <a:p>
            <a:endParaRPr lang="nl-NL" dirty="0"/>
          </a:p>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44</a:t>
            </a:fld>
            <a:endParaRPr lang="nl-NL" dirty="0"/>
          </a:p>
        </p:txBody>
      </p:sp>
    </p:spTree>
    <p:extLst>
      <p:ext uri="{BB962C8B-B14F-4D97-AF65-F5344CB8AC3E}">
        <p14:creationId xmlns:p14="http://schemas.microsoft.com/office/powerpoint/2010/main" val="35483124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38A73-59C2-966C-8865-5E5AD27E514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D2EA7B1-E77D-DD2F-298C-FB3BBB995A6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3C5E770-BA35-61CC-A795-C27494138999}"/>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1" i="0" u="none" kern="1200" dirty="0">
                <a:solidFill>
                  <a:schemeClr val="tx1"/>
                </a:solidFill>
                <a:effectLst/>
                <a:latin typeface="Merriweather" pitchFamily="2" charset="77"/>
                <a:ea typeface="+mn-ea"/>
                <a:cs typeface="+mn-cs"/>
              </a:rPr>
              <a:t>Medezeggenschap</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0" u="none" kern="1200" dirty="0">
                <a:solidFill>
                  <a:schemeClr val="tx1"/>
                </a:solidFill>
                <a:effectLst/>
                <a:latin typeface="Merriweather" pitchFamily="2" charset="77"/>
                <a:ea typeface="+mn-ea"/>
                <a:cs typeface="+mn-cs"/>
              </a:rPr>
              <a:t>Via de Universiteitsraad hebben studenten invloed op het beleid van het bestuur van de universiteit, de faculteiten en de instituten.</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0" i="0" u="none" kern="1200" dirty="0">
              <a:solidFill>
                <a:schemeClr val="tx1"/>
              </a:solidFill>
              <a:effectLst/>
              <a:latin typeface="Merriweather"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1" u="none" kern="1200" dirty="0">
                <a:solidFill>
                  <a:schemeClr val="tx1"/>
                </a:solidFill>
                <a:effectLst/>
                <a:latin typeface="Merriweather" pitchFamily="2" charset="77"/>
                <a:ea typeface="+mn-ea"/>
                <a:cs typeface="+mn-cs"/>
              </a:rPr>
              <a:t>https://www.student.universiteitleiden.nl/naast-je-studie/medezeggenschap?cf=university&amp;cd=guest</a:t>
            </a:r>
            <a:br>
              <a:rPr lang="nl-NL" sz="1200" b="0" i="0" u="none" kern="1200" dirty="0">
                <a:solidFill>
                  <a:schemeClr val="tx1"/>
                </a:solidFill>
                <a:effectLst/>
                <a:latin typeface="Merriweather" pitchFamily="2" charset="77"/>
                <a:ea typeface="+mn-ea"/>
                <a:cs typeface="+mn-cs"/>
              </a:rPr>
            </a:br>
            <a:endParaRPr lang="nl-NL" sz="1200" b="0" i="0" u="none" kern="120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1" i="0" u="none" kern="1200" dirty="0">
                <a:solidFill>
                  <a:schemeClr val="tx1"/>
                </a:solidFill>
                <a:effectLst/>
                <a:latin typeface="Merriweather" pitchFamily="2" charset="77"/>
                <a:ea typeface="+mn-ea"/>
                <a:cs typeface="+mn-cs"/>
              </a:rPr>
              <a:t>Bestuurswerk, commissies, vrijwilligerswerk</a:t>
            </a:r>
            <a:endParaRPr lang="nl-NL" sz="1200" b="0" i="0" u="none" kern="120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0" u="none" kern="1200" dirty="0">
                <a:solidFill>
                  <a:schemeClr val="tx1"/>
                </a:solidFill>
                <a:effectLst/>
                <a:latin typeface="Merriweather" pitchFamily="2" charset="77"/>
                <a:ea typeface="+mn-ea"/>
                <a:cs typeface="+mn-cs"/>
              </a:rPr>
              <a:t>We zijn er trots</a:t>
            </a:r>
            <a:r>
              <a:rPr lang="nl-NL" sz="1200" b="0" i="0" u="none" kern="1200" baseline="0" dirty="0">
                <a:solidFill>
                  <a:schemeClr val="tx1"/>
                </a:solidFill>
                <a:effectLst/>
                <a:latin typeface="Merriweather" pitchFamily="2" charset="77"/>
                <a:ea typeface="+mn-ea"/>
                <a:cs typeface="+mn-cs"/>
              </a:rPr>
              <a:t> op dat er </a:t>
            </a:r>
            <a:r>
              <a:rPr lang="nl-NL" sz="1200" b="0" i="0" u="none" kern="1200" dirty="0">
                <a:solidFill>
                  <a:schemeClr val="tx1"/>
                </a:solidFill>
                <a:effectLst/>
                <a:latin typeface="Merriweather" pitchFamily="2" charset="77"/>
                <a:ea typeface="+mn-ea"/>
                <a:cs typeface="+mn-cs"/>
              </a:rPr>
              <a:t>veel door en voor studenten georganiseerd</a:t>
            </a:r>
            <a:r>
              <a:rPr lang="nl-NL" sz="1200" b="0" i="0" u="none" kern="1200" baseline="0" dirty="0">
                <a:solidFill>
                  <a:schemeClr val="tx1"/>
                </a:solidFill>
                <a:effectLst/>
                <a:latin typeface="Merriweather" pitchFamily="2" charset="77"/>
                <a:ea typeface="+mn-ea"/>
                <a:cs typeface="+mn-cs"/>
              </a:rPr>
              <a:t> wordt in Leiden en Den Haag. Dat varieert van de introductieweken</a:t>
            </a:r>
            <a:r>
              <a:rPr lang="nl-NL" sz="1200" b="0" i="0" u="none" kern="1200" dirty="0">
                <a:solidFill>
                  <a:schemeClr val="tx1"/>
                </a:solidFill>
                <a:effectLst/>
                <a:latin typeface="Merriweather" pitchFamily="2" charset="77"/>
                <a:ea typeface="+mn-ea"/>
                <a:cs typeface="+mn-cs"/>
              </a:rPr>
              <a:t> (EL CID in Leiden, HOP in den</a:t>
            </a:r>
            <a:r>
              <a:rPr lang="nl-NL" sz="1200" b="0" i="0" u="none" kern="1200" baseline="0" dirty="0">
                <a:solidFill>
                  <a:schemeClr val="tx1"/>
                </a:solidFill>
                <a:effectLst/>
                <a:latin typeface="Merriweather" pitchFamily="2" charset="77"/>
                <a:ea typeface="+mn-ea"/>
                <a:cs typeface="+mn-cs"/>
              </a:rPr>
              <a:t> Haag, OWL voor internationale studenten) tot ondernemende studenten in </a:t>
            </a:r>
            <a:r>
              <a:rPr lang="nl-NL" sz="1200" b="0" i="0" u="none" kern="1200" dirty="0" err="1">
                <a:solidFill>
                  <a:schemeClr val="tx1"/>
                </a:solidFill>
                <a:effectLst/>
                <a:latin typeface="Merriweather" pitchFamily="2" charset="77"/>
                <a:ea typeface="+mn-ea"/>
                <a:cs typeface="+mn-cs"/>
              </a:rPr>
              <a:t>Lugus</a:t>
            </a:r>
            <a:r>
              <a:rPr lang="nl-NL" sz="1200" b="0" i="0" u="none" kern="1200" dirty="0">
                <a:solidFill>
                  <a:schemeClr val="tx1"/>
                </a:solidFill>
                <a:effectLst/>
                <a:latin typeface="Merriweather" pitchFamily="2" charset="77"/>
                <a:ea typeface="+mn-ea"/>
                <a:cs typeface="+mn-cs"/>
              </a:rPr>
              <a:t>, tot studenten</a:t>
            </a:r>
            <a:r>
              <a:rPr lang="nl-NL" sz="1200" b="0" i="0" u="none" kern="1200" baseline="0" dirty="0">
                <a:solidFill>
                  <a:schemeClr val="tx1"/>
                </a:solidFill>
                <a:effectLst/>
                <a:latin typeface="Merriweather" pitchFamily="2" charset="77"/>
                <a:ea typeface="+mn-ea"/>
                <a:cs typeface="+mn-cs"/>
              </a:rPr>
              <a:t> die in hun studievereniging actief zijn en excursies, studiereizen of banenmarkten organiseren of in Leiden de Museumnacht jaarlijks organiseren of vrijwilligerswerk doen in de Haagse Schilderswijk. We steunen veel studenten die zich inzetten in een bestuur met </a:t>
            </a:r>
            <a:r>
              <a:rPr lang="nl-NL" sz="1200" b="0" i="0" u="none" kern="1200" baseline="0" dirty="0" err="1">
                <a:solidFill>
                  <a:schemeClr val="tx1"/>
                </a:solidFill>
                <a:effectLst/>
                <a:latin typeface="Merriweather" pitchFamily="2" charset="77"/>
                <a:ea typeface="+mn-ea"/>
                <a:cs typeface="+mn-cs"/>
              </a:rPr>
              <a:t>bestuursbeurzen</a:t>
            </a:r>
            <a:r>
              <a:rPr lang="nl-NL" sz="1200" b="0" i="0" u="none" kern="1200" baseline="0" dirty="0">
                <a:solidFill>
                  <a:schemeClr val="tx1"/>
                </a:solidFill>
                <a:effectLst/>
                <a:latin typeface="Merriweather" pitchFamily="2" charset="77"/>
                <a:ea typeface="+mn-ea"/>
                <a:cs typeface="+mn-cs"/>
              </a:rPr>
              <a:t>.</a:t>
            </a:r>
            <a:r>
              <a:rPr lang="nl-NL" sz="1200" b="0" i="0" u="none" kern="1200" dirty="0">
                <a:solidFill>
                  <a:schemeClr val="tx1"/>
                </a:solidFill>
                <a:effectLst/>
                <a:latin typeface="Merriweather" pitchFamily="2" charset="77"/>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0" i="0" u="none" kern="1200" dirty="0">
              <a:solidFill>
                <a:schemeClr val="tx1"/>
              </a:solidFill>
              <a:effectLst/>
              <a:latin typeface="Merriweather" pitchFamily="2" charset="77"/>
              <a:ea typeface="+mn-ea"/>
              <a:cs typeface="+mn-cs"/>
            </a:endParaRPr>
          </a:p>
          <a:p>
            <a:r>
              <a:rPr lang="nl-NL" sz="1200" b="1" i="0" kern="1200" dirty="0">
                <a:solidFill>
                  <a:schemeClr val="tx1"/>
                </a:solidFill>
                <a:effectLst/>
                <a:latin typeface="Merriweather" pitchFamily="2" charset="77"/>
                <a:ea typeface="+mn-ea"/>
                <a:cs typeface="+mn-cs"/>
              </a:rPr>
              <a:t>Het Leids Universitair Studenten Platform (LUS) </a:t>
            </a:r>
          </a:p>
          <a:p>
            <a:r>
              <a:rPr lang="nl-NL" sz="1200" b="0" i="0" kern="1200" dirty="0">
                <a:solidFill>
                  <a:schemeClr val="tx1"/>
                </a:solidFill>
                <a:effectLst/>
                <a:latin typeface="Merriweather" pitchFamily="2" charset="77"/>
                <a:ea typeface="+mn-ea"/>
                <a:cs typeface="+mn-cs"/>
              </a:rPr>
              <a:t>Het Leids Universitair Studenten Platform (LUS) is een door studenten geleide ‘denktank’. Het LUS geeft onafhankelijk advies voor </a:t>
            </a:r>
            <a:r>
              <a:rPr lang="nl-NL" sz="1200" b="0" i="0" kern="1200" dirty="0" err="1">
                <a:solidFill>
                  <a:schemeClr val="tx1"/>
                </a:solidFill>
                <a:effectLst/>
                <a:latin typeface="Merriweather" pitchFamily="2" charset="77"/>
                <a:ea typeface="+mn-ea"/>
                <a:cs typeface="+mn-cs"/>
              </a:rPr>
              <a:t>universiteitsbreed</a:t>
            </a:r>
            <a:r>
              <a:rPr lang="nl-NL" sz="1200" b="0" i="0" kern="1200" dirty="0">
                <a:solidFill>
                  <a:schemeClr val="tx1"/>
                </a:solidFill>
                <a:effectLst/>
                <a:latin typeface="Merriweather" pitchFamily="2" charset="77"/>
                <a:ea typeface="+mn-ea"/>
                <a:cs typeface="+mn-cs"/>
              </a:rPr>
              <a:t> beleid, over elk onderwerp dat studenten aangaat. Om input van veel verschillende studenten te krijgen, organiseert het LUS bijeenkomsten waar studenten over een bepaald onderwerp discussiëren en brainstormen. Het communiceert de inzichten en ideeën van studenten aan het College van Bestuur en andere relevante organen van de Universiteit Leiden.</a:t>
            </a:r>
          </a:p>
          <a:p>
            <a:endParaRPr lang="nl-NL" sz="1200" b="0" i="0" kern="1200" dirty="0">
              <a:solidFill>
                <a:schemeClr val="tx1"/>
              </a:solidFill>
              <a:effectLst/>
              <a:latin typeface="Merriweather"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1" kern="1200" dirty="0">
                <a:solidFill>
                  <a:srgbClr val="001158"/>
                </a:solidFill>
                <a:latin typeface="Merriweather" pitchFamily="2" charset="77"/>
                <a:ea typeface="+mn-ea"/>
                <a:cs typeface="+mn-cs"/>
              </a:rPr>
              <a:t>https://www.student.universiteitleiden.nl/naast-je-studie/medezeggenschap/leids-universitair-studentenplatform-lus</a:t>
            </a:r>
            <a:r>
              <a:rPr lang="nl-NL" sz="1200" b="0" i="1" u="none" kern="1200" dirty="0">
                <a:solidFill>
                  <a:schemeClr val="tx1"/>
                </a:solidFill>
                <a:effectLst/>
                <a:latin typeface="Merriweather" pitchFamily="2" charset="77"/>
                <a:ea typeface="+mn-ea"/>
                <a:cs typeface="+mn-cs"/>
              </a:rPr>
              <a:t>?cf=university&amp;cd=guest</a:t>
            </a:r>
            <a:endParaRPr lang="nl-NL" sz="1200" b="0" i="0" kern="1200" dirty="0">
              <a:solidFill>
                <a:schemeClr val="tx1"/>
              </a:solidFill>
              <a:effectLst/>
              <a:latin typeface="Merriweather" pitchFamily="2" charset="77"/>
              <a:ea typeface="+mn-ea"/>
              <a:cs typeface="+mn-cs"/>
            </a:endParaRPr>
          </a:p>
          <a:p>
            <a:endParaRPr lang="nl-NL" sz="1200" b="0" i="0" kern="1200" dirty="0">
              <a:solidFill>
                <a:schemeClr val="tx1"/>
              </a:solidFill>
              <a:effectLst/>
              <a:latin typeface="Merriweather" pitchFamily="2" charset="77"/>
              <a:ea typeface="+mn-ea"/>
              <a:cs typeface="+mn-cs"/>
            </a:endParaRPr>
          </a:p>
          <a:p>
            <a:r>
              <a:rPr lang="nl-NL" sz="1200" b="1" i="0" kern="1200" dirty="0">
                <a:solidFill>
                  <a:schemeClr val="tx1"/>
                </a:solidFill>
                <a:effectLst/>
                <a:latin typeface="Merriweather" pitchFamily="2" charset="77"/>
                <a:ea typeface="+mn-ea"/>
                <a:cs typeface="+mn-cs"/>
              </a:rPr>
              <a:t>Verenigingsleven</a:t>
            </a:r>
          </a:p>
          <a:p>
            <a:r>
              <a:rPr lang="nl-NL" sz="1200" b="0" i="0" kern="1200" dirty="0">
                <a:solidFill>
                  <a:schemeClr val="tx1"/>
                </a:solidFill>
                <a:effectLst/>
                <a:latin typeface="Merriweather" pitchFamily="2" charset="77"/>
                <a:ea typeface="+mn-ea"/>
                <a:cs typeface="+mn-cs"/>
              </a:rPr>
              <a:t>Leiden barst van de studentenverenigingen:</a:t>
            </a:r>
          </a:p>
          <a:p>
            <a:endParaRPr lang="nl-NL" sz="1200" b="0" i="0" kern="1200" dirty="0">
              <a:solidFill>
                <a:schemeClr val="tx1"/>
              </a:solidFill>
              <a:effectLst/>
              <a:latin typeface="Merriweather" pitchFamily="2" charset="77"/>
              <a:ea typeface="+mn-ea"/>
              <a:cs typeface="+mn-cs"/>
            </a:endParaRPr>
          </a:p>
          <a:p>
            <a:pPr marL="171450" indent="-171450">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Studieverenigingen per opleiding</a:t>
            </a:r>
          </a:p>
          <a:p>
            <a:pPr marL="171450" indent="-171450">
              <a:buFont typeface="Arial" panose="020B0604020202020204" pitchFamily="34" charset="0"/>
              <a:buChar char="•"/>
            </a:pPr>
            <a:r>
              <a:rPr lang="nl-NL" sz="1200" b="0" i="0" kern="1200" dirty="0" err="1">
                <a:solidFill>
                  <a:schemeClr val="tx1"/>
                </a:solidFill>
                <a:effectLst/>
                <a:latin typeface="Merriweather" pitchFamily="2" charset="77"/>
                <a:ea typeface="+mn-ea"/>
                <a:cs typeface="+mn-cs"/>
              </a:rPr>
              <a:t>Gezelligheidheidsverenigingen</a:t>
            </a:r>
            <a:endParaRPr lang="nl-NL" sz="1200" b="0" i="0" kern="1200" dirty="0">
              <a:solidFill>
                <a:schemeClr val="tx1"/>
              </a:solidFill>
              <a:effectLst/>
              <a:latin typeface="Merriweather" pitchFamily="2" charset="77"/>
              <a:ea typeface="+mn-ea"/>
              <a:cs typeface="+mn-cs"/>
            </a:endParaRPr>
          </a:p>
          <a:p>
            <a:pPr marL="171450" indent="-171450">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Internationale verenigingen</a:t>
            </a:r>
          </a:p>
          <a:p>
            <a:pPr marL="171450" indent="-171450">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Muziekverenigingen</a:t>
            </a:r>
          </a:p>
          <a:p>
            <a:pPr marL="171450" indent="-171450">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Sportverenigingen</a:t>
            </a:r>
          </a:p>
          <a:p>
            <a:pPr marL="171450" indent="-171450">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Culturele verenigingen</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De Universiteit Leiden</a:t>
            </a:r>
            <a:r>
              <a:rPr lang="nl-NL" sz="1200" b="0" i="0" kern="1200" baseline="0" dirty="0">
                <a:solidFill>
                  <a:schemeClr val="tx1"/>
                </a:solidFill>
                <a:effectLst/>
                <a:latin typeface="Merriweather" pitchFamily="2" charset="77"/>
                <a:ea typeface="+mn-ea"/>
                <a:cs typeface="+mn-cs"/>
              </a:rPr>
              <a:t> heeft een nauwe samenwerking met de onafhankelijke studentenverenigingen. </a:t>
            </a:r>
            <a:r>
              <a:rPr lang="nl-NL" sz="1200" b="0" i="0" kern="1200" dirty="0">
                <a:solidFill>
                  <a:schemeClr val="tx1"/>
                </a:solidFill>
                <a:effectLst/>
                <a:latin typeface="Merriweather" pitchFamily="2" charset="77"/>
                <a:ea typeface="+mn-ea"/>
                <a:cs typeface="+mn-cs"/>
              </a:rPr>
              <a:t>Door</a:t>
            </a:r>
            <a:r>
              <a:rPr lang="nl-NL" sz="1200" b="0" i="0" kern="1200" baseline="0" dirty="0">
                <a:solidFill>
                  <a:schemeClr val="tx1"/>
                </a:solidFill>
                <a:effectLst/>
                <a:latin typeface="Merriweather" pitchFamily="2" charset="77"/>
                <a:ea typeface="+mn-ea"/>
                <a:cs typeface="+mn-cs"/>
              </a:rPr>
              <a:t> je aan te sluiten bij een </a:t>
            </a:r>
            <a:r>
              <a:rPr lang="nl-NL" sz="1200" b="0" i="0" kern="1200" dirty="0">
                <a:solidFill>
                  <a:schemeClr val="tx1"/>
                </a:solidFill>
                <a:effectLst/>
                <a:latin typeface="Merriweather" pitchFamily="2" charset="77"/>
                <a:ea typeface="+mn-ea"/>
                <a:cs typeface="+mn-cs"/>
              </a:rPr>
              <a:t>studentenvereniging voel</a:t>
            </a:r>
            <a:r>
              <a:rPr lang="nl-NL" sz="1200" b="0" i="0" kern="1200" baseline="0" dirty="0">
                <a:solidFill>
                  <a:schemeClr val="tx1"/>
                </a:solidFill>
                <a:effectLst/>
                <a:latin typeface="Merriweather" pitchFamily="2" charset="77"/>
                <a:ea typeface="+mn-ea"/>
                <a:cs typeface="+mn-cs"/>
              </a:rPr>
              <a:t> je je snel thuis in een nieuwe stad en leer je veel nieuwe mensen kennen.</a:t>
            </a:r>
          </a:p>
          <a:p>
            <a:endParaRPr lang="nl-NL" sz="1200" b="0" i="0" kern="1200" baseline="0" dirty="0">
              <a:solidFill>
                <a:schemeClr val="tx1"/>
              </a:solidFill>
              <a:effectLst/>
              <a:latin typeface="Merriweather" pitchFamily="2" charset="77"/>
              <a:ea typeface="+mn-ea"/>
              <a:cs typeface="+mn-cs"/>
            </a:endParaRPr>
          </a:p>
          <a:p>
            <a:r>
              <a:rPr lang="nl-NL" sz="1200" b="0" i="1" kern="1200" dirty="0">
                <a:solidFill>
                  <a:srgbClr val="001158"/>
                </a:solidFill>
                <a:latin typeface="Merriweather" pitchFamily="2" charset="77"/>
                <a:ea typeface="+mn-ea"/>
                <a:cs typeface="+mn-cs"/>
              </a:rPr>
              <a:t>https://www.student.universiteitleiden.nl/naast-je-studie/verenigingen</a:t>
            </a:r>
            <a:r>
              <a:rPr lang="nl-NL" sz="1200" b="0" i="1" u="none" kern="1200" dirty="0">
                <a:solidFill>
                  <a:schemeClr val="tx1"/>
                </a:solidFill>
                <a:effectLst/>
                <a:latin typeface="Merriweather" pitchFamily="2" charset="77"/>
                <a:ea typeface="+mn-ea"/>
                <a:cs typeface="+mn-cs"/>
              </a:rPr>
              <a:t>?cf=university&amp;cd=guest</a:t>
            </a:r>
            <a:endParaRPr lang="nl-NL" sz="1200" b="0" i="1" kern="1200" baseline="0" dirty="0">
              <a:solidFill>
                <a:schemeClr val="tx1"/>
              </a:solidFill>
              <a:effectLst/>
              <a:latin typeface="Merriweather" pitchFamily="2" charset="77"/>
              <a:ea typeface="+mn-ea"/>
              <a:cs typeface="+mn-cs"/>
            </a:endParaRPr>
          </a:p>
        </p:txBody>
      </p:sp>
      <p:sp>
        <p:nvSpPr>
          <p:cNvPr id="4" name="Tijdelijke aanduiding voor dianummer 3">
            <a:extLst>
              <a:ext uri="{FF2B5EF4-FFF2-40B4-BE49-F238E27FC236}">
                <a16:creationId xmlns:a16="http://schemas.microsoft.com/office/drawing/2014/main" id="{45DAE34C-BEB4-95C4-050C-98F9ADBF7A98}"/>
              </a:ext>
            </a:extLst>
          </p:cNvPr>
          <p:cNvSpPr>
            <a:spLocks noGrp="1"/>
          </p:cNvSpPr>
          <p:nvPr>
            <p:ph type="sldNum" sz="quarter" idx="5"/>
          </p:nvPr>
        </p:nvSpPr>
        <p:spPr/>
        <p:txBody>
          <a:bodyPr/>
          <a:lstStyle/>
          <a:p>
            <a:fld id="{637B80C8-3308-6C4F-B1C5-C23743646DBC}" type="slidenum">
              <a:rPr lang="nl-NL" smtClean="0"/>
              <a:pPr/>
              <a:t>45</a:t>
            </a:fld>
            <a:endParaRPr lang="nl-NL" dirty="0"/>
          </a:p>
        </p:txBody>
      </p:sp>
    </p:spTree>
    <p:extLst>
      <p:ext uri="{BB962C8B-B14F-4D97-AF65-F5344CB8AC3E}">
        <p14:creationId xmlns:p14="http://schemas.microsoft.com/office/powerpoint/2010/main" val="620553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98FF5-5EF8-E8F7-C801-CA53F99997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2E15470-2137-01DD-01F4-5C0938779C4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DDA63C8-AC42-E0FA-3F33-28E90232B0C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u="none" baseline="0" dirty="0"/>
              <a:t>De Universiteit Leiden wil studenten helpen om persoonlijke of </a:t>
            </a:r>
            <a:r>
              <a:rPr lang="nl-NL" b="0" u="none" baseline="0" dirty="0" err="1"/>
              <a:t>studiegerelateerde</a:t>
            </a:r>
            <a:r>
              <a:rPr lang="nl-NL" b="0" u="none" baseline="0" dirty="0"/>
              <a:t> uitdagingen zo goed mogelijk het hoofd te bieden. Daarom heeft elke faculteit een </a:t>
            </a:r>
            <a:r>
              <a:rPr lang="nl-NL" b="1" u="none" baseline="0" dirty="0"/>
              <a:t>well-</a:t>
            </a:r>
            <a:r>
              <a:rPr lang="nl-NL" b="1" u="none" baseline="0" dirty="0" err="1"/>
              <a:t>being</a:t>
            </a:r>
            <a:r>
              <a:rPr lang="nl-NL" b="1" u="none" baseline="0" dirty="0"/>
              <a:t> </a:t>
            </a:r>
            <a:r>
              <a:rPr lang="nl-NL" b="1" u="none" baseline="0" dirty="0" err="1"/>
              <a:t>officer</a:t>
            </a:r>
            <a:r>
              <a:rPr lang="nl-NL" b="0" u="none" baseline="0" dirty="0"/>
              <a:t> die dicht bij de studenten staat en laagdrempelige activiteiten organiseert.</a:t>
            </a:r>
            <a:br>
              <a:rPr lang="nl-NL" b="0" u="none" baseline="0" dirty="0"/>
            </a:br>
            <a:br>
              <a:rPr lang="nl-NL" b="0" u="none" baseline="0" dirty="0"/>
            </a:br>
            <a:r>
              <a:rPr lang="nl-NL" b="0" u="none" baseline="0" dirty="0"/>
              <a:t>De studentenwebsite heeft een uitgebreide sectie over studentenwelzijn, met tips &amp; tricks, trainingen, workshops en contactmogelijkheden. Daarnaast geeft de website een overzicht van de diverse faciliteiten waarvan studenten gebruik kunnen maken: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u="none" baseline="0" dirty="0" err="1"/>
              <a:t>Fenestra</a:t>
            </a:r>
            <a:r>
              <a:rPr lang="nl-NL" b="1" u="none" baseline="0" dirty="0"/>
              <a:t> </a:t>
            </a:r>
            <a:r>
              <a:rPr lang="nl-NL" b="1" u="none" baseline="0" dirty="0" err="1"/>
              <a:t>Disability</a:t>
            </a:r>
            <a:r>
              <a:rPr lang="nl-NL" b="1" u="none" baseline="0" dirty="0"/>
              <a:t> Centre</a:t>
            </a:r>
            <a:r>
              <a:rPr lang="nl-NL" b="0" u="none" baseline="0" dirty="0"/>
              <a:t> geeft </a:t>
            </a:r>
            <a:r>
              <a:rPr lang="en-US" baseline="0" dirty="0" err="1"/>
              <a:t>studenten</a:t>
            </a:r>
            <a:r>
              <a:rPr lang="en-US" baseline="0" dirty="0"/>
              <a:t> </a:t>
            </a:r>
            <a:r>
              <a:rPr lang="en-US" baseline="0" dirty="0" err="1"/>
              <a:t>advies</a:t>
            </a:r>
            <a:r>
              <a:rPr lang="en-US" baseline="0" dirty="0"/>
              <a:t> over </a:t>
            </a:r>
            <a:r>
              <a:rPr lang="en-US" baseline="0" dirty="0" err="1"/>
              <a:t>zaken</a:t>
            </a:r>
            <a:r>
              <a:rPr lang="en-US" baseline="0" dirty="0"/>
              <a:t> die </a:t>
            </a:r>
            <a:r>
              <a:rPr lang="en-US" baseline="0" dirty="0" err="1"/>
              <a:t>te</a:t>
            </a:r>
            <a:r>
              <a:rPr lang="en-US" baseline="0" dirty="0"/>
              <a:t> </a:t>
            </a:r>
            <a:r>
              <a:rPr lang="en-US" baseline="0" dirty="0" err="1"/>
              <a:t>maken</a:t>
            </a:r>
            <a:r>
              <a:rPr lang="en-US" baseline="0" dirty="0"/>
              <a:t> </a:t>
            </a:r>
            <a:r>
              <a:rPr lang="en-US" baseline="0" dirty="0" err="1"/>
              <a:t>hebben</a:t>
            </a:r>
            <a:r>
              <a:rPr lang="en-US" baseline="0" dirty="0"/>
              <a:t> met </a:t>
            </a:r>
            <a:r>
              <a:rPr lang="en-US" baseline="0" dirty="0" err="1"/>
              <a:t>studeren</a:t>
            </a:r>
            <a:r>
              <a:rPr lang="en-US" baseline="0" dirty="0"/>
              <a:t> met </a:t>
            </a:r>
            <a:r>
              <a:rPr lang="en-US" baseline="0" dirty="0" err="1"/>
              <a:t>een</a:t>
            </a:r>
            <a:r>
              <a:rPr lang="en-US" baseline="0" dirty="0"/>
              <a:t> </a:t>
            </a:r>
            <a:r>
              <a:rPr lang="en-US" baseline="0" dirty="0" err="1"/>
              <a:t>functiebeperking</a:t>
            </a:r>
            <a:r>
              <a:rPr lang="en-US" baseline="0" dirty="0"/>
              <a:t> of </a:t>
            </a:r>
            <a:r>
              <a:rPr lang="en-US" baseline="0" dirty="0" err="1"/>
              <a:t>chronische</a:t>
            </a:r>
            <a:r>
              <a:rPr lang="en-US" baseline="0" dirty="0"/>
              <a:t> </a:t>
            </a:r>
            <a:r>
              <a:rPr lang="en-US" baseline="0" dirty="0" err="1"/>
              <a:t>ziekte</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Meeting Points</a:t>
            </a:r>
            <a:r>
              <a:rPr lang="en-US" b="0" baseline="0" dirty="0"/>
              <a:t> in Leiden </a:t>
            </a:r>
            <a:r>
              <a:rPr lang="en-US" b="0" baseline="0" dirty="0" err="1"/>
              <a:t>en</a:t>
            </a:r>
            <a:r>
              <a:rPr lang="en-US" b="0" baseline="0" dirty="0"/>
              <a:t> Den Haag </a:t>
            </a:r>
            <a:r>
              <a:rPr lang="en-US" b="0" baseline="0" dirty="0" err="1"/>
              <a:t>vormen</a:t>
            </a:r>
            <a:r>
              <a:rPr lang="en-US" b="0" baseline="0" dirty="0"/>
              <a:t> </a:t>
            </a:r>
            <a:r>
              <a:rPr lang="en-US" b="0" baseline="0" dirty="0" err="1"/>
              <a:t>een</a:t>
            </a:r>
            <a:r>
              <a:rPr lang="en-US" b="0" baseline="0" dirty="0"/>
              <a:t> </a:t>
            </a:r>
            <a:r>
              <a:rPr lang="en-US" b="0" baseline="0" dirty="0" err="1"/>
              <a:t>ontmoetingsplek</a:t>
            </a:r>
            <a:r>
              <a:rPr lang="en-US" b="0" baseline="0" dirty="0"/>
              <a:t> </a:t>
            </a:r>
            <a:r>
              <a:rPr lang="en-US" b="0" baseline="0" dirty="0" err="1"/>
              <a:t>voor</a:t>
            </a:r>
            <a:r>
              <a:rPr lang="en-US" b="0" baseline="0" dirty="0"/>
              <a:t> </a:t>
            </a:r>
            <a:r>
              <a:rPr lang="en-US" b="0" baseline="0" dirty="0" err="1"/>
              <a:t>studenten</a:t>
            </a:r>
            <a:r>
              <a:rPr lang="en-US" b="0" baseline="0" dirty="0"/>
              <a:t> die </a:t>
            </a:r>
            <a:r>
              <a:rPr lang="en-US" b="0" baseline="0" dirty="0" err="1"/>
              <a:t>nieuw</a:t>
            </a:r>
            <a:r>
              <a:rPr lang="en-US" b="0" baseline="0" dirty="0"/>
              <a:t> </a:t>
            </a:r>
            <a:r>
              <a:rPr lang="en-US" b="0" baseline="0" dirty="0" err="1"/>
              <a:t>zijn</a:t>
            </a:r>
            <a:r>
              <a:rPr lang="en-US" b="0" baseline="0" dirty="0"/>
              <a:t> in Nederland.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De </a:t>
            </a:r>
            <a:r>
              <a:rPr lang="en-US" b="1" baseline="0" dirty="0" err="1"/>
              <a:t>studentpsychologen</a:t>
            </a:r>
            <a:r>
              <a:rPr lang="en-US" b="0" baseline="0" dirty="0"/>
              <a:t> </a:t>
            </a:r>
            <a:r>
              <a:rPr lang="en-US" b="0" baseline="0" dirty="0" err="1"/>
              <a:t>kunnen</a:t>
            </a:r>
            <a:r>
              <a:rPr lang="en-US" b="0" baseline="0" dirty="0"/>
              <a:t> </a:t>
            </a:r>
            <a:r>
              <a:rPr lang="en-US" b="0" baseline="0" dirty="0" err="1"/>
              <a:t>hulp</a:t>
            </a:r>
            <a:r>
              <a:rPr lang="en-US" b="0" baseline="0" dirty="0"/>
              <a:t> </a:t>
            </a:r>
            <a:r>
              <a:rPr lang="en-US" b="0" baseline="0" dirty="0" err="1"/>
              <a:t>bieden</a:t>
            </a:r>
            <a:r>
              <a:rPr lang="en-US" b="0" baseline="0" dirty="0"/>
              <a:t> </a:t>
            </a:r>
            <a:r>
              <a:rPr lang="en-US" b="0" baseline="0" dirty="0" err="1"/>
              <a:t>bij</a:t>
            </a:r>
            <a:r>
              <a:rPr lang="en-US" b="0" baseline="0" dirty="0"/>
              <a:t> </a:t>
            </a:r>
            <a:r>
              <a:rPr lang="en-US" b="0" baseline="0" dirty="0" err="1"/>
              <a:t>psychologische</a:t>
            </a:r>
            <a:r>
              <a:rPr lang="en-US" b="0" baseline="0" dirty="0"/>
              <a:t> </a:t>
            </a:r>
            <a:r>
              <a:rPr lang="en-US" b="0" baseline="0" dirty="0" err="1"/>
              <a:t>problemen</a:t>
            </a:r>
            <a:r>
              <a:rPr lang="en-US" b="0" baseline="0" dirty="0"/>
              <a:t>, de </a:t>
            </a:r>
            <a:r>
              <a:rPr lang="en-US" b="1" baseline="0" dirty="0" err="1"/>
              <a:t>studie-adviseurs</a:t>
            </a:r>
            <a:r>
              <a:rPr lang="en-US" b="0" baseline="0" dirty="0"/>
              <a:t> </a:t>
            </a:r>
            <a:r>
              <a:rPr lang="en-US" b="0" baseline="0" dirty="0" err="1"/>
              <a:t>zijn</a:t>
            </a:r>
            <a:r>
              <a:rPr lang="en-US" b="0" baseline="0" dirty="0"/>
              <a:t> het </a:t>
            </a:r>
            <a:r>
              <a:rPr lang="en-US" b="0" baseline="0" dirty="0" err="1"/>
              <a:t>eerste</a:t>
            </a:r>
            <a:r>
              <a:rPr lang="en-US" b="0" baseline="0" dirty="0"/>
              <a:t> </a:t>
            </a:r>
            <a:r>
              <a:rPr lang="en-US" b="0" baseline="0" dirty="0" err="1"/>
              <a:t>aanspreekpunt</a:t>
            </a:r>
            <a:r>
              <a:rPr lang="en-US" b="0" baseline="0" dirty="0"/>
              <a:t> </a:t>
            </a:r>
            <a:r>
              <a:rPr lang="en-US" b="0" baseline="0" dirty="0" err="1"/>
              <a:t>en</a:t>
            </a:r>
            <a:r>
              <a:rPr lang="en-US" b="0" baseline="0" dirty="0"/>
              <a:t> </a:t>
            </a:r>
            <a:r>
              <a:rPr lang="en-US" b="0" baseline="0" dirty="0" err="1"/>
              <a:t>helpen</a:t>
            </a:r>
            <a:r>
              <a:rPr lang="en-US" b="0" baseline="0" dirty="0"/>
              <a:t> </a:t>
            </a:r>
            <a:r>
              <a:rPr lang="en-US" b="0" baseline="0" dirty="0" err="1"/>
              <a:t>studievertraging</a:t>
            </a:r>
            <a:r>
              <a:rPr lang="en-US" b="0" baseline="0" dirty="0"/>
              <a:t> </a:t>
            </a:r>
            <a:r>
              <a:rPr lang="en-US" b="0" baseline="0" dirty="0" err="1"/>
              <a:t>te</a:t>
            </a:r>
            <a:r>
              <a:rPr lang="en-US" b="0" baseline="0" dirty="0"/>
              <a:t> </a:t>
            </a:r>
            <a:r>
              <a:rPr lang="en-US" b="0" baseline="0" dirty="0" err="1"/>
              <a:t>voorkomen</a:t>
            </a:r>
            <a:r>
              <a:rPr lang="en-US" b="0" baseline="0" dirty="0"/>
              <a:t> of in </a:t>
            </a:r>
            <a:r>
              <a:rPr lang="en-US" b="0" baseline="0" dirty="0" err="1"/>
              <a:t>te</a:t>
            </a:r>
            <a:r>
              <a:rPr lang="en-US" b="0" baseline="0" dirty="0"/>
              <a:t> </a:t>
            </a:r>
            <a:r>
              <a:rPr lang="en-US" b="0" baseline="0" dirty="0" err="1"/>
              <a:t>halen</a:t>
            </a:r>
            <a:r>
              <a:rPr lang="en-US"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baseline="0" dirty="0" err="1"/>
              <a:t>POPcorners</a:t>
            </a:r>
            <a:r>
              <a:rPr lang="en-US" u="none" baseline="0" dirty="0"/>
              <a:t> (</a:t>
            </a:r>
            <a:r>
              <a:rPr lang="en-US" baseline="0" dirty="0"/>
              <a:t>Sociale </a:t>
            </a:r>
            <a:r>
              <a:rPr lang="en-US" baseline="0" dirty="0" err="1"/>
              <a:t>Wetenschappen</a:t>
            </a:r>
            <a:r>
              <a:rPr lang="en-US" baseline="0" dirty="0"/>
              <a:t> </a:t>
            </a:r>
            <a:r>
              <a:rPr lang="en-US" baseline="0" dirty="0" err="1"/>
              <a:t>en</a:t>
            </a:r>
            <a:r>
              <a:rPr lang="en-US" baseline="0" dirty="0"/>
              <a:t> Campus Den Haag)</a:t>
            </a:r>
            <a:r>
              <a:rPr lang="en-US" u="none" baseline="0" dirty="0"/>
              <a:t> </a:t>
            </a:r>
            <a:r>
              <a:rPr lang="en-US" baseline="0" dirty="0" err="1"/>
              <a:t>bieden</a:t>
            </a:r>
            <a:r>
              <a:rPr lang="en-US" baseline="0" dirty="0"/>
              <a:t> (</a:t>
            </a:r>
            <a:r>
              <a:rPr lang="en-US" baseline="0" dirty="0" err="1"/>
              <a:t>eerstejaars</a:t>
            </a:r>
            <a:r>
              <a:rPr lang="en-US" baseline="0" dirty="0"/>
              <a:t>) </a:t>
            </a:r>
            <a:r>
              <a:rPr lang="en-US" baseline="0" dirty="0" err="1"/>
              <a:t>studenten</a:t>
            </a:r>
            <a:r>
              <a:rPr lang="en-US" baseline="0" dirty="0"/>
              <a:t> </a:t>
            </a:r>
            <a:r>
              <a:rPr lang="en-US" baseline="0" dirty="0" err="1"/>
              <a:t>ondersteuning</a:t>
            </a:r>
            <a:r>
              <a:rPr lang="en-US" baseline="0" dirty="0"/>
              <a:t> </a:t>
            </a:r>
            <a:r>
              <a:rPr lang="en-US" baseline="0" dirty="0" err="1"/>
              <a:t>bij</a:t>
            </a:r>
            <a:r>
              <a:rPr lang="en-US" baseline="0" dirty="0"/>
              <a:t> het </a:t>
            </a:r>
            <a:r>
              <a:rPr lang="en-US" baseline="0" dirty="0" err="1"/>
              <a:t>vinden</a:t>
            </a:r>
            <a:r>
              <a:rPr lang="en-US" baseline="0" dirty="0"/>
              <a:t> van </a:t>
            </a:r>
            <a:r>
              <a:rPr lang="en-US" baseline="0" dirty="0" err="1"/>
              <a:t>hun</a:t>
            </a:r>
            <a:r>
              <a:rPr lang="en-US" baseline="0" dirty="0"/>
              <a:t> </a:t>
            </a:r>
            <a:r>
              <a:rPr lang="en-US" baseline="0" dirty="0" err="1"/>
              <a:t>weg</a:t>
            </a:r>
            <a:r>
              <a:rPr lang="en-US" baseline="0" dirty="0"/>
              <a:t> </a:t>
            </a:r>
            <a:r>
              <a:rPr lang="en-US" baseline="0" dirty="0" err="1"/>
              <a:t>tijdens</a:t>
            </a:r>
            <a:r>
              <a:rPr lang="en-US" baseline="0" dirty="0"/>
              <a:t> de </a:t>
            </a:r>
            <a:r>
              <a:rPr lang="en-US" baseline="0" dirty="0" err="1"/>
              <a:t>studie</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u="none" baseline="0" dirty="0"/>
              <a:t>Eens per maand is er een </a:t>
            </a:r>
            <a:r>
              <a:rPr lang="nl-NL" b="1" u="none" baseline="0" dirty="0"/>
              <a:t>Well-</a:t>
            </a:r>
            <a:r>
              <a:rPr lang="nl-NL" b="1" u="none" baseline="0" dirty="0" err="1"/>
              <a:t>being</a:t>
            </a:r>
            <a:r>
              <a:rPr lang="nl-NL" b="1" u="none" baseline="0" dirty="0"/>
              <a:t> Moment</a:t>
            </a:r>
            <a:r>
              <a:rPr lang="nl-NL" b="0" u="none" baseline="0" dirty="0"/>
              <a:t>, een bijeenkomst waarin een aan studentenwelzijn gerelateerd onderwerp aan de orde komt, en in de jaarlijkse </a:t>
            </a:r>
            <a:r>
              <a:rPr lang="nl-NL" b="1" u="none" baseline="0" dirty="0"/>
              <a:t>Well-</a:t>
            </a:r>
            <a:r>
              <a:rPr lang="nl-NL" b="1" u="none" baseline="0" dirty="0" err="1"/>
              <a:t>being</a:t>
            </a:r>
            <a:r>
              <a:rPr lang="nl-NL" b="1" u="none" baseline="0" dirty="0"/>
              <a:t> Weeks</a:t>
            </a:r>
            <a:r>
              <a:rPr lang="nl-NL" b="0" u="none" baseline="0" dirty="0"/>
              <a:t> kunnen studenten meedoen aan workshops die hen helpen hun mentale weerbaarheid te vergroten.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u="none" baseline="0" dirty="0"/>
              <a:t>De Universiteit Leiden biedt haar studenten het platform Gezonde Boel aan, met meer dan 100 onbegeleide e-</a:t>
            </a:r>
            <a:r>
              <a:rPr lang="nl-NL" b="0" u="none" baseline="0" dirty="0" err="1"/>
              <a:t>healthmodules</a:t>
            </a:r>
            <a:r>
              <a:rPr lang="nl-NL" b="0" u="none" baseline="0" dirty="0"/>
              <a:t> voor zelfhulp.</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u="none" baseline="0" dirty="0"/>
              <a:t>In 2022 ondertekende de universiteit de </a:t>
            </a:r>
            <a:r>
              <a:rPr lang="nl-NL" b="1" u="none" baseline="0" dirty="0"/>
              <a:t>Verklaring Studentenwelzijn</a:t>
            </a:r>
            <a:r>
              <a:rPr lang="nl-NL" b="0" u="none" baseline="0" dirty="0"/>
              <a:t>, samen met de Gemeente Leiden, de Hogeschool Leiden, de Plaatselijke Kamer van Verenigingen (</a:t>
            </a:r>
            <a:r>
              <a:rPr lang="nl-NL" b="0" u="none" baseline="0" dirty="0" err="1"/>
              <a:t>PKvV</a:t>
            </a:r>
            <a:r>
              <a:rPr lang="nl-NL" b="0" u="none" baseline="0" dirty="0"/>
              <a:t>) en het Studieverenigingen Overleg Platform (</a:t>
            </a:r>
            <a:r>
              <a:rPr lang="nl-NL" b="0" u="none" baseline="0" dirty="0" err="1"/>
              <a:t>SToP</a:t>
            </a:r>
            <a:r>
              <a:rPr lang="nl-NL" b="0" u="none" baseline="0" dirty="0"/>
              <a:t>). De ondertekenaars willen studentenwelzijn over de hele linie verbeteren.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i="1" u="none" baseline="0" dirty="0"/>
              <a:t>student.universiteitleiden.nl/ondersteuning/</a:t>
            </a:r>
            <a:r>
              <a:rPr lang="nl-NL" b="0" i="1" u="none" baseline="0" dirty="0" err="1"/>
              <a:t>gezondheid-en-welzijn</a:t>
            </a:r>
            <a:r>
              <a:rPr lang="nl-NL" sz="1200" b="0" i="1" kern="1200" dirty="0" err="1">
                <a:solidFill>
                  <a:schemeClr val="tx1"/>
                </a:solidFill>
                <a:effectLst/>
                <a:latin typeface="Merriweather" pitchFamily="2" charset="77"/>
                <a:ea typeface="+mn-ea"/>
                <a:cs typeface="+mn-cs"/>
              </a:rPr>
              <a:t>?cf</a:t>
            </a:r>
            <a:r>
              <a:rPr lang="nl-NL" sz="1200" b="0" i="1" kern="1200" dirty="0">
                <a:solidFill>
                  <a:schemeClr val="tx1"/>
                </a:solidFill>
                <a:effectLst/>
                <a:latin typeface="Merriweather" pitchFamily="2" charset="77"/>
                <a:ea typeface="+mn-ea"/>
                <a:cs typeface="+mn-cs"/>
              </a:rPr>
              <a:t>=</a:t>
            </a:r>
            <a:r>
              <a:rPr lang="nl-NL" sz="1200" b="0" i="1" kern="1200" dirty="0" err="1">
                <a:solidFill>
                  <a:schemeClr val="tx1"/>
                </a:solidFill>
                <a:effectLst/>
                <a:latin typeface="Merriweather" pitchFamily="2" charset="77"/>
                <a:ea typeface="+mn-ea"/>
                <a:cs typeface="+mn-cs"/>
              </a:rPr>
              <a:t>university&amp;cd</a:t>
            </a:r>
            <a:r>
              <a:rPr lang="nl-NL" sz="1200" b="0" i="1" kern="1200" dirty="0">
                <a:solidFill>
                  <a:schemeClr val="tx1"/>
                </a:solidFill>
                <a:effectLst/>
                <a:latin typeface="Merriweather" pitchFamily="2" charset="77"/>
                <a:ea typeface="+mn-ea"/>
                <a:cs typeface="+mn-cs"/>
              </a:rPr>
              <a:t>=</a:t>
            </a:r>
            <a:r>
              <a:rPr lang="nl-NL" sz="1200" b="0" i="1" kern="1200" dirty="0" err="1">
                <a:solidFill>
                  <a:schemeClr val="tx1"/>
                </a:solidFill>
                <a:effectLst/>
                <a:latin typeface="Merriweather" pitchFamily="2" charset="77"/>
                <a:ea typeface="+mn-ea"/>
                <a:cs typeface="+mn-cs"/>
              </a:rPr>
              <a:t>guest</a:t>
            </a:r>
            <a:endParaRPr lang="en-US" dirty="0">
              <a:effectLst/>
            </a:endParaRPr>
          </a:p>
        </p:txBody>
      </p:sp>
      <p:sp>
        <p:nvSpPr>
          <p:cNvPr id="4" name="Tijdelijke aanduiding voor dianummer 3">
            <a:extLst>
              <a:ext uri="{FF2B5EF4-FFF2-40B4-BE49-F238E27FC236}">
                <a16:creationId xmlns:a16="http://schemas.microsoft.com/office/drawing/2014/main" id="{0C9027D5-9F88-727A-3FEB-0988BAF61F25}"/>
              </a:ext>
            </a:extLst>
          </p:cNvPr>
          <p:cNvSpPr>
            <a:spLocks noGrp="1"/>
          </p:cNvSpPr>
          <p:nvPr>
            <p:ph type="sldNum" sz="quarter" idx="5"/>
          </p:nvPr>
        </p:nvSpPr>
        <p:spPr/>
        <p:txBody>
          <a:bodyPr/>
          <a:lstStyle/>
          <a:p>
            <a:fld id="{637B80C8-3308-6C4F-B1C5-C23743646DBC}" type="slidenum">
              <a:rPr lang="nl-NL" smtClean="0"/>
              <a:pPr/>
              <a:t>46</a:t>
            </a:fld>
            <a:endParaRPr lang="nl-NL" dirty="0"/>
          </a:p>
        </p:txBody>
      </p:sp>
    </p:spTree>
    <p:extLst>
      <p:ext uri="{BB962C8B-B14F-4D97-AF65-F5344CB8AC3E}">
        <p14:creationId xmlns:p14="http://schemas.microsoft.com/office/powerpoint/2010/main" val="11263482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C4B73-071A-3E1E-1939-D0F2A73B0D5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82BCCB8-F724-7B2B-5745-48003B5D88F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F9E0E9F-3F7C-C5F5-DEF5-BD5117FAF008}"/>
              </a:ext>
            </a:extLst>
          </p:cNvPr>
          <p:cNvSpPr>
            <a:spLocks noGrp="1"/>
          </p:cNvSpPr>
          <p:nvPr>
            <p:ph type="body" idx="1"/>
          </p:nvPr>
        </p:nvSpPr>
        <p:spPr/>
        <p:txBody>
          <a:bodyPr/>
          <a:lstStyle/>
          <a:p>
            <a:endParaRPr lang="en-US" dirty="0"/>
          </a:p>
        </p:txBody>
      </p:sp>
      <p:sp>
        <p:nvSpPr>
          <p:cNvPr id="4" name="Tijdelijke aanduiding voor dianummer 3">
            <a:extLst>
              <a:ext uri="{FF2B5EF4-FFF2-40B4-BE49-F238E27FC236}">
                <a16:creationId xmlns:a16="http://schemas.microsoft.com/office/drawing/2014/main" id="{F0BCE7D1-E417-4C24-7A8D-82525A172AD4}"/>
              </a:ext>
            </a:extLst>
          </p:cNvPr>
          <p:cNvSpPr>
            <a:spLocks noGrp="1"/>
          </p:cNvSpPr>
          <p:nvPr>
            <p:ph type="sldNum" sz="quarter" idx="5"/>
          </p:nvPr>
        </p:nvSpPr>
        <p:spPr/>
        <p:txBody>
          <a:bodyPr/>
          <a:lstStyle/>
          <a:p>
            <a:fld id="{637B80C8-3308-6C4F-B1C5-C23743646DBC}" type="slidenum">
              <a:rPr lang="nl-NL" smtClean="0"/>
              <a:pPr/>
              <a:t>47</a:t>
            </a:fld>
            <a:endParaRPr lang="nl-NL" dirty="0"/>
          </a:p>
        </p:txBody>
      </p:sp>
    </p:spTree>
    <p:extLst>
      <p:ext uri="{BB962C8B-B14F-4D97-AF65-F5344CB8AC3E}">
        <p14:creationId xmlns:p14="http://schemas.microsoft.com/office/powerpoint/2010/main" val="42007237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10022-A21F-8BC7-D2F2-2CCDBC04DAC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054C5B2-1349-7E65-0F50-081124D507C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F119CE3-99A9-A4B9-A210-1CB45267F1A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Beroemde</a:t>
            </a:r>
            <a:r>
              <a:rPr lang="en-US" dirty="0"/>
              <a:t> alumni: van</a:t>
            </a:r>
            <a:r>
              <a:rPr lang="en-US" baseline="0" dirty="0"/>
              <a:t> Rembrandt die in 1620 </a:t>
            </a:r>
            <a:r>
              <a:rPr lang="en-US" baseline="0" dirty="0" err="1"/>
              <a:t>zich</a:t>
            </a:r>
            <a:r>
              <a:rPr lang="en-US" baseline="0" dirty="0"/>
              <a:t> </a:t>
            </a:r>
            <a:r>
              <a:rPr lang="en-US" baseline="0" dirty="0" err="1"/>
              <a:t>inschreef</a:t>
            </a:r>
            <a:r>
              <a:rPr lang="en-US" baseline="0" dirty="0"/>
              <a:t> – </a:t>
            </a:r>
            <a:r>
              <a:rPr lang="en-US" baseline="0" dirty="0" err="1"/>
              <a:t>zijn</a:t>
            </a:r>
            <a:r>
              <a:rPr lang="en-US" baseline="0" dirty="0"/>
              <a:t> </a:t>
            </a:r>
            <a:r>
              <a:rPr lang="en-US" baseline="0" dirty="0" err="1"/>
              <a:t>inschrijfformulier</a:t>
            </a:r>
            <a:r>
              <a:rPr lang="en-US" baseline="0" dirty="0"/>
              <a:t> is </a:t>
            </a:r>
            <a:r>
              <a:rPr lang="en-US" baseline="0" dirty="0" err="1"/>
              <a:t>te</a:t>
            </a:r>
            <a:r>
              <a:rPr lang="en-US" baseline="0" dirty="0"/>
              <a:t> </a:t>
            </a:r>
            <a:r>
              <a:rPr lang="en-US" baseline="0" dirty="0" err="1"/>
              <a:t>vinden</a:t>
            </a:r>
            <a:r>
              <a:rPr lang="en-US" baseline="0" dirty="0"/>
              <a:t> in </a:t>
            </a:r>
            <a:r>
              <a:rPr lang="en-US" baseline="0" dirty="0" err="1"/>
              <a:t>onze</a:t>
            </a:r>
            <a:r>
              <a:rPr lang="en-US" baseline="0" dirty="0"/>
              <a:t> UB, tot </a:t>
            </a:r>
            <a:r>
              <a:rPr lang="en-US" baseline="0" dirty="0" err="1"/>
              <a:t>leden</a:t>
            </a:r>
            <a:r>
              <a:rPr lang="en-US" baseline="0" dirty="0"/>
              <a:t> van het </a:t>
            </a:r>
            <a:r>
              <a:rPr lang="en-US" baseline="0" dirty="0" err="1"/>
              <a:t>Koninklijk</a:t>
            </a:r>
            <a:r>
              <a:rPr lang="en-US" baseline="0" dirty="0"/>
              <a:t> Huis </a:t>
            </a:r>
            <a:r>
              <a:rPr lang="en-US" baseline="0" dirty="0" err="1"/>
              <a:t>en</a:t>
            </a:r>
            <a:r>
              <a:rPr lang="en-US" baseline="0" dirty="0"/>
              <a:t> diverse (</a:t>
            </a:r>
            <a:r>
              <a:rPr lang="en-US" baseline="0" dirty="0" err="1"/>
              <a:t>voormalige</a:t>
            </a:r>
            <a:r>
              <a:rPr lang="en-US" baseline="0" dirty="0"/>
              <a:t>) ministers, </a:t>
            </a:r>
            <a:r>
              <a:rPr lang="en-US" baseline="0" dirty="0" err="1"/>
              <a:t>staatssecretarissen</a:t>
            </a:r>
            <a:r>
              <a:rPr lang="en-US" baseline="0" dirty="0"/>
              <a:t> </a:t>
            </a:r>
            <a:r>
              <a:rPr lang="en-US" baseline="0" dirty="0" err="1"/>
              <a:t>en</a:t>
            </a:r>
            <a:r>
              <a:rPr lang="en-US" baseline="0" dirty="0"/>
              <a:t> </a:t>
            </a:r>
            <a:r>
              <a:rPr lang="en-US" baseline="0" dirty="0" err="1"/>
              <a:t>kamerleden</a:t>
            </a:r>
            <a:r>
              <a:rPr lang="en-US" baseline="0" dirty="0"/>
              <a:t>. </a:t>
            </a:r>
            <a:r>
              <a:rPr lang="en-US" baseline="0" dirty="0" err="1"/>
              <a:t>Bekende</a:t>
            </a:r>
            <a:r>
              <a:rPr lang="en-US" baseline="0" dirty="0"/>
              <a:t> </a:t>
            </a:r>
            <a:r>
              <a:rPr lang="en-US" baseline="0" dirty="0" err="1"/>
              <a:t>vrouwelijke</a:t>
            </a:r>
            <a:r>
              <a:rPr lang="en-US" baseline="0" dirty="0"/>
              <a:t> alumni </a:t>
            </a:r>
            <a:r>
              <a:rPr lang="en-US" baseline="0" dirty="0" err="1"/>
              <a:t>zijn</a:t>
            </a:r>
            <a:r>
              <a:rPr lang="en-US" baseline="0" dirty="0"/>
              <a:t> </a:t>
            </a:r>
            <a:r>
              <a:rPr lang="en-US" baseline="0" dirty="0" err="1"/>
              <a:t>onder</a:t>
            </a:r>
            <a:r>
              <a:rPr lang="en-US" baseline="0" dirty="0"/>
              <a:t> </a:t>
            </a:r>
            <a:r>
              <a:rPr lang="en-US" baseline="0" dirty="0" err="1"/>
              <a:t>meer</a:t>
            </a:r>
            <a:r>
              <a:rPr lang="en-US" baseline="0" dirty="0"/>
              <a:t> </a:t>
            </a:r>
            <a:r>
              <a:rPr lang="en-US" baseline="0" dirty="0" err="1"/>
              <a:t>presentatrice</a:t>
            </a:r>
            <a:r>
              <a:rPr lang="en-US" baseline="0" dirty="0"/>
              <a:t> Eva </a:t>
            </a:r>
            <a:r>
              <a:rPr lang="en-US" baseline="0" dirty="0" err="1"/>
              <a:t>Jinek</a:t>
            </a:r>
            <a:r>
              <a:rPr lang="en-US" baseline="0" dirty="0"/>
              <a:t> </a:t>
            </a:r>
            <a:r>
              <a:rPr lang="en-US" baseline="0" dirty="0" err="1"/>
              <a:t>en</a:t>
            </a:r>
            <a:r>
              <a:rPr lang="en-US" baseline="0" dirty="0"/>
              <a:t> </a:t>
            </a:r>
            <a:r>
              <a:rPr lang="en-US" baseline="0" dirty="0" err="1"/>
              <a:t>schrijfster</a:t>
            </a:r>
            <a:r>
              <a:rPr lang="en-US" baseline="0" dirty="0"/>
              <a:t> Franca </a:t>
            </a:r>
            <a:r>
              <a:rPr lang="en-US" baseline="0" dirty="0" err="1"/>
              <a:t>Treur</a:t>
            </a:r>
            <a:r>
              <a:rPr lang="en-US" baseline="0" dirty="0"/>
              <a:t>.</a:t>
            </a:r>
            <a:endParaRPr lang="en-US" dirty="0"/>
          </a:p>
          <a:p>
            <a:endParaRPr lang="en-US" dirty="0"/>
          </a:p>
        </p:txBody>
      </p:sp>
      <p:sp>
        <p:nvSpPr>
          <p:cNvPr id="4" name="Tijdelijke aanduiding voor dianummer 3">
            <a:extLst>
              <a:ext uri="{FF2B5EF4-FFF2-40B4-BE49-F238E27FC236}">
                <a16:creationId xmlns:a16="http://schemas.microsoft.com/office/drawing/2014/main" id="{BC54B387-B601-4DA1-C4D9-30942F67B0E2}"/>
              </a:ext>
            </a:extLst>
          </p:cNvPr>
          <p:cNvSpPr>
            <a:spLocks noGrp="1"/>
          </p:cNvSpPr>
          <p:nvPr>
            <p:ph type="sldNum" sz="quarter" idx="5"/>
          </p:nvPr>
        </p:nvSpPr>
        <p:spPr/>
        <p:txBody>
          <a:bodyPr/>
          <a:lstStyle/>
          <a:p>
            <a:fld id="{637B80C8-3308-6C4F-B1C5-C23743646DBC}" type="slidenum">
              <a:rPr lang="nl-NL" smtClean="0"/>
              <a:pPr/>
              <a:t>48</a:t>
            </a:fld>
            <a:endParaRPr lang="nl-NL" dirty="0"/>
          </a:p>
        </p:txBody>
      </p:sp>
    </p:spTree>
    <p:extLst>
      <p:ext uri="{BB962C8B-B14F-4D97-AF65-F5344CB8AC3E}">
        <p14:creationId xmlns:p14="http://schemas.microsoft.com/office/powerpoint/2010/main" val="6100429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F47FF-EE87-2988-44DB-679A84EE75E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F5875E9-05BA-3A27-ED38-B010FF3B151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A1EF3E8-7698-D7A7-62EE-BDD25B54D75D}"/>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erriweather" pitchFamily="2" charset="77"/>
                <a:ea typeface="+mn-ea"/>
                <a:cs typeface="+mn-cs"/>
              </a:rPr>
              <a:t>Ons</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alumnibureau</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houdt</a:t>
            </a:r>
            <a:r>
              <a:rPr lang="en-US" sz="1200" b="0" i="0" kern="1200" baseline="0" dirty="0">
                <a:solidFill>
                  <a:schemeClr val="tx1"/>
                </a:solidFill>
                <a:effectLst/>
                <a:latin typeface="Merriweather" pitchFamily="2" charset="77"/>
                <a:ea typeface="+mn-ea"/>
                <a:cs typeface="+mn-cs"/>
              </a:rPr>
              <a:t> de band met alumni warm. </a:t>
            </a:r>
            <a:r>
              <a:rPr lang="en-US" sz="1200" b="0" i="0" kern="1200" baseline="0" dirty="0" err="1">
                <a:solidFill>
                  <a:schemeClr val="tx1"/>
                </a:solidFill>
                <a:effectLst/>
                <a:latin typeface="Merriweather" pitchFamily="2" charset="77"/>
                <a:ea typeface="+mn-ea"/>
                <a:cs typeface="+mn-cs"/>
              </a:rPr>
              <a:t>Onze</a:t>
            </a:r>
            <a:r>
              <a:rPr lang="en-US" sz="1200" b="0" i="0" kern="1200" baseline="0" dirty="0">
                <a:solidFill>
                  <a:schemeClr val="tx1"/>
                </a:solidFill>
                <a:effectLst/>
                <a:latin typeface="Merriweather" pitchFamily="2" charset="77"/>
                <a:ea typeface="+mn-ea"/>
                <a:cs typeface="+mn-cs"/>
              </a:rPr>
              <a:t> alumni </a:t>
            </a:r>
            <a:r>
              <a:rPr lang="en-US" sz="1200" b="0" i="0" kern="1200" baseline="0" dirty="0" err="1">
                <a:solidFill>
                  <a:schemeClr val="tx1"/>
                </a:solidFill>
                <a:effectLst/>
                <a:latin typeface="Merriweather" pitchFamily="2" charset="77"/>
                <a:ea typeface="+mn-ea"/>
                <a:cs typeface="+mn-cs"/>
              </a:rPr>
              <a:t>ontvangen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enkele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malen</a:t>
            </a:r>
            <a:r>
              <a:rPr lang="en-US" sz="1200" b="0" i="0" kern="1200" baseline="0" dirty="0">
                <a:solidFill>
                  <a:schemeClr val="tx1"/>
                </a:solidFill>
                <a:effectLst/>
                <a:latin typeface="Merriweather" pitchFamily="2" charset="77"/>
                <a:ea typeface="+mn-ea"/>
                <a:cs typeface="+mn-cs"/>
              </a:rPr>
              <a:t> per </a:t>
            </a:r>
            <a:r>
              <a:rPr lang="en-US" sz="1200" b="0" i="0" kern="1200" baseline="0" dirty="0" err="1">
                <a:solidFill>
                  <a:schemeClr val="tx1"/>
                </a:solidFill>
                <a:effectLst/>
                <a:latin typeface="Merriweather" pitchFamily="2" charset="77"/>
                <a:ea typeface="+mn-ea"/>
                <a:cs typeface="+mn-cs"/>
              </a:rPr>
              <a:t>jaar</a:t>
            </a:r>
            <a:r>
              <a:rPr lang="en-US" sz="1200" b="0" i="0" kern="1200" baseline="0" dirty="0">
                <a:solidFill>
                  <a:schemeClr val="tx1"/>
                </a:solidFill>
                <a:effectLst/>
                <a:latin typeface="Merriweather" pitchFamily="2" charset="77"/>
                <a:ea typeface="+mn-ea"/>
                <a:cs typeface="+mn-cs"/>
              </a:rPr>
              <a:t> het magazine </a:t>
            </a:r>
            <a:r>
              <a:rPr lang="en-US" sz="1200" b="0" i="0" kern="1200" baseline="0" dirty="0" err="1">
                <a:solidFill>
                  <a:schemeClr val="tx1"/>
                </a:solidFill>
                <a:effectLst/>
                <a:latin typeface="Merriweather" pitchFamily="2" charset="77"/>
                <a:ea typeface="+mn-ea"/>
                <a:cs typeface="+mn-cs"/>
              </a:rPr>
              <a:t>Leidraad</a:t>
            </a:r>
            <a:r>
              <a:rPr lang="en-US" sz="1200" b="0" i="0" kern="1200" baseline="0" dirty="0">
                <a:solidFill>
                  <a:schemeClr val="tx1"/>
                </a:solidFill>
                <a:effectLst/>
                <a:latin typeface="Merriweather" pitchFamily="2" charset="77"/>
                <a:ea typeface="+mn-ea"/>
                <a:cs typeface="+mn-cs"/>
              </a:rPr>
              <a:t>. Alumni </a:t>
            </a:r>
            <a:r>
              <a:rPr lang="en-US" sz="1200" b="0" i="0" kern="1200" baseline="0" dirty="0" err="1">
                <a:solidFill>
                  <a:schemeClr val="tx1"/>
                </a:solidFill>
                <a:effectLst/>
                <a:latin typeface="Merriweather" pitchFamily="2" charset="77"/>
                <a:ea typeface="+mn-ea"/>
                <a:cs typeface="+mn-cs"/>
              </a:rPr>
              <a:t>vormen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netwerken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bijvoorbeeld</a:t>
            </a:r>
            <a:r>
              <a:rPr lang="en-US" sz="1200" b="0" i="0" kern="1200" baseline="0" dirty="0">
                <a:solidFill>
                  <a:schemeClr val="tx1"/>
                </a:solidFill>
                <a:effectLst/>
                <a:latin typeface="Merriweather" pitchFamily="2" charset="77"/>
                <a:ea typeface="+mn-ea"/>
                <a:cs typeface="+mn-cs"/>
              </a:rPr>
              <a:t> op LinkedIn, maar </a:t>
            </a:r>
            <a:r>
              <a:rPr lang="en-US" sz="1200" b="0" i="0" kern="1200" baseline="0" dirty="0" err="1">
                <a:solidFill>
                  <a:schemeClr val="tx1"/>
                </a:solidFill>
                <a:effectLst/>
                <a:latin typeface="Merriweather" pitchFamily="2" charset="77"/>
                <a:ea typeface="+mn-ea"/>
                <a:cs typeface="+mn-cs"/>
              </a:rPr>
              <a:t>ook</a:t>
            </a:r>
            <a:r>
              <a:rPr lang="en-US" sz="1200" b="0" i="0" kern="1200" baseline="0" dirty="0">
                <a:solidFill>
                  <a:schemeClr val="tx1"/>
                </a:solidFill>
                <a:effectLst/>
                <a:latin typeface="Merriweather" pitchFamily="2" charset="77"/>
                <a:ea typeface="+mn-ea"/>
                <a:cs typeface="+mn-cs"/>
              </a:rPr>
              <a:t> in </a:t>
            </a:r>
            <a:r>
              <a:rPr lang="en-US" sz="1200" b="0" i="0" kern="1200" baseline="0" dirty="0" err="1">
                <a:solidFill>
                  <a:schemeClr val="tx1"/>
                </a:solidFill>
                <a:effectLst/>
                <a:latin typeface="Merriweather" pitchFamily="2" charset="77"/>
                <a:ea typeface="+mn-ea"/>
                <a:cs typeface="+mn-cs"/>
              </a:rPr>
              <a:t>persoon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bij</a:t>
            </a:r>
            <a:r>
              <a:rPr lang="en-US" sz="1200" b="0" i="0" kern="1200" baseline="0" dirty="0">
                <a:solidFill>
                  <a:schemeClr val="tx1"/>
                </a:solidFill>
                <a:effectLst/>
                <a:latin typeface="Merriweather" pitchFamily="2" charset="77"/>
                <a:ea typeface="+mn-ea"/>
                <a:cs typeface="+mn-cs"/>
              </a:rPr>
              <a:t> masterclasses die hen </a:t>
            </a:r>
            <a:r>
              <a:rPr lang="en-US" sz="1200" b="0" i="0" kern="1200" baseline="0" dirty="0" err="1">
                <a:solidFill>
                  <a:schemeClr val="tx1"/>
                </a:solidFill>
                <a:effectLst/>
                <a:latin typeface="Merriweather" pitchFamily="2" charset="77"/>
                <a:ea typeface="+mn-ea"/>
                <a:cs typeface="+mn-cs"/>
              </a:rPr>
              <a:t>vooruit</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helpen</a:t>
            </a:r>
            <a:r>
              <a:rPr lang="en-US" sz="1200" b="0" i="0" kern="1200" baseline="0" dirty="0">
                <a:solidFill>
                  <a:schemeClr val="tx1"/>
                </a:solidFill>
                <a:effectLst/>
                <a:latin typeface="Merriweather" pitchFamily="2" charset="77"/>
                <a:ea typeface="+mn-ea"/>
                <a:cs typeface="+mn-cs"/>
              </a:rPr>
              <a:t> in </a:t>
            </a:r>
            <a:r>
              <a:rPr lang="en-US" sz="1200" b="0" i="0" kern="1200" baseline="0" dirty="0" err="1">
                <a:solidFill>
                  <a:schemeClr val="tx1"/>
                </a:solidFill>
                <a:effectLst/>
                <a:latin typeface="Merriweather" pitchFamily="2" charset="77"/>
                <a:ea typeface="+mn-ea"/>
                <a:cs typeface="+mn-cs"/>
              </a:rPr>
              <a:t>hun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loopbaan</a:t>
            </a:r>
            <a:r>
              <a:rPr lang="en-US" sz="1200" b="0" i="0" kern="1200" baseline="0" dirty="0">
                <a:solidFill>
                  <a:schemeClr val="tx1"/>
                </a:solidFill>
                <a:effectLst/>
                <a:latin typeface="Merriweather" pitchFamily="2" charset="77"/>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erriweather"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erriweather" pitchFamily="2" charset="77"/>
                <a:ea typeface="+mn-ea"/>
                <a:cs typeface="+mn-cs"/>
              </a:rPr>
              <a:t>Jonge Alumni </a:t>
            </a:r>
            <a:r>
              <a:rPr lang="en-US" sz="1200" b="1" i="0" kern="1200" dirty="0" err="1">
                <a:solidFill>
                  <a:schemeClr val="tx1"/>
                </a:solidFill>
                <a:effectLst/>
                <a:latin typeface="Merriweather" pitchFamily="2" charset="77"/>
                <a:ea typeface="+mn-ea"/>
                <a:cs typeface="+mn-cs"/>
              </a:rPr>
              <a:t>Netwerk</a:t>
            </a:r>
            <a:endParaRPr lang="en-US" sz="1200" b="1" i="0" kern="120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erriweather" pitchFamily="2" charset="77"/>
                <a:ea typeface="+mn-ea"/>
                <a:cs typeface="+mn-cs"/>
              </a:rPr>
              <a:t>Biedt alumni de gelegenheid om in contact te komen met andere jonge alumni en ervaringen uit te wisselen, maar ook om nieuwe vaardigheden te ontwikkelen en actief aan de slag te gaan met hun carrière. Zo organiseert het netwerk onder andere werkbezoeken, workshops, lezingen en coachcafés. </a:t>
            </a:r>
            <a:endParaRPr lang="en-US" sz="1200" b="0" i="0" kern="1200" baseline="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erriweather" pitchFamily="2" charset="77"/>
                <a:ea typeface="+mn-ea"/>
                <a:cs typeface="+mn-cs"/>
              </a:rPr>
              <a:t>(</a:t>
            </a:r>
            <a:r>
              <a:rPr lang="en-US" sz="1200" b="0" i="1" kern="1200" baseline="0" dirty="0">
                <a:solidFill>
                  <a:schemeClr val="tx1"/>
                </a:solidFill>
                <a:effectLst/>
                <a:latin typeface="Merriweather" pitchFamily="2" charset="77"/>
                <a:ea typeface="+mn-ea"/>
                <a:cs typeface="+mn-cs"/>
              </a:rPr>
              <a:t>https://www.universiteitleiden.nl/alumni/alumnimagazine-leidraad</a:t>
            </a:r>
            <a:r>
              <a:rPr lang="en-US" sz="1200" b="0" i="0" kern="1200" baseline="0" dirty="0">
                <a:solidFill>
                  <a:schemeClr val="tx1"/>
                </a:solidFill>
                <a:effectLst/>
                <a:latin typeface="Merriweather" pitchFamily="2" charset="77"/>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erriweather" pitchFamily="2" charset="77"/>
                <a:ea typeface="+mn-ea"/>
                <a:cs typeface="+mn-cs"/>
              </a:rPr>
              <a:t>(</a:t>
            </a:r>
            <a:r>
              <a:rPr lang="en-US" sz="1200" b="0" i="1" kern="1200" baseline="0" dirty="0">
                <a:solidFill>
                  <a:schemeClr val="tx1"/>
                </a:solidFill>
                <a:effectLst/>
                <a:latin typeface="Merriweather" pitchFamily="2" charset="77"/>
                <a:ea typeface="+mn-ea"/>
                <a:cs typeface="+mn-cs"/>
              </a:rPr>
              <a:t>https://www.universiteitleiden.nl/alumni/educatie-carriere</a:t>
            </a:r>
            <a:r>
              <a:rPr lang="en-US" sz="1200" b="0" i="0" kern="1200" baseline="0" dirty="0">
                <a:solidFill>
                  <a:schemeClr val="tx1"/>
                </a:solidFill>
                <a:effectLst/>
                <a:latin typeface="Merriweather" pitchFamily="2" charset="77"/>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erriweather" pitchFamily="2" charset="77"/>
              <a:ea typeface="+mn-ea"/>
              <a:cs typeface="+mn-cs"/>
            </a:endParaRPr>
          </a:p>
          <a:p>
            <a:r>
              <a:rPr lang="nl-NL" sz="1200" b="1" i="0" kern="1200" dirty="0">
                <a:solidFill>
                  <a:schemeClr val="tx1"/>
                </a:solidFill>
                <a:effectLst/>
                <a:latin typeface="Merriweather" pitchFamily="2" charset="77"/>
                <a:ea typeface="+mn-ea"/>
                <a:cs typeface="+mn-cs"/>
              </a:rPr>
              <a:t>Mentornetwerk</a:t>
            </a:r>
          </a:p>
          <a:p>
            <a:r>
              <a:rPr lang="nl-NL" sz="1200" b="0" i="0" kern="1200" dirty="0">
                <a:solidFill>
                  <a:schemeClr val="tx1"/>
                </a:solidFill>
                <a:effectLst/>
                <a:latin typeface="Merriweather" pitchFamily="2" charset="77"/>
                <a:ea typeface="+mn-ea"/>
                <a:cs typeface="+mn-cs"/>
              </a:rPr>
              <a:t>Het Mentornetwerk is bedoeld voor studenten, jonge alumni en ervaren alumni. </a:t>
            </a:r>
          </a:p>
          <a:p>
            <a:r>
              <a:rPr lang="nl-NL" sz="1200" b="0" i="0" kern="1200" dirty="0">
                <a:solidFill>
                  <a:schemeClr val="tx1"/>
                </a:solidFill>
                <a:effectLst/>
                <a:latin typeface="Merriweather" pitchFamily="2" charset="77"/>
                <a:ea typeface="+mn-ea"/>
                <a:cs typeface="+mn-cs"/>
              </a:rPr>
              <a:t>Studenten: kunnen zich aanmelden als </a:t>
            </a:r>
            <a:r>
              <a:rPr lang="nl-NL" sz="1200" b="0" i="0" kern="1200" dirty="0" err="1">
                <a:solidFill>
                  <a:schemeClr val="tx1"/>
                </a:solidFill>
                <a:effectLst/>
                <a:latin typeface="Merriweather" pitchFamily="2" charset="77"/>
                <a:ea typeface="+mn-ea"/>
                <a:cs typeface="+mn-cs"/>
              </a:rPr>
              <a:t>mentee</a:t>
            </a:r>
            <a:r>
              <a:rPr lang="nl-NL" sz="1200" b="0" i="0" kern="1200" dirty="0">
                <a:solidFill>
                  <a:schemeClr val="tx1"/>
                </a:solidFill>
                <a:effectLst/>
                <a:latin typeface="Merriweather" pitchFamily="2" charset="77"/>
                <a:ea typeface="+mn-ea"/>
                <a:cs typeface="+mn-cs"/>
              </a:rPr>
              <a:t>. Via het Mentornetwerk kunnen zij vragen stellen over carrière en loopbaan. </a:t>
            </a:r>
          </a:p>
          <a:p>
            <a:r>
              <a:rPr lang="nl-NL" sz="1200" b="0" i="0" kern="1200" dirty="0">
                <a:solidFill>
                  <a:schemeClr val="tx1"/>
                </a:solidFill>
                <a:effectLst/>
                <a:latin typeface="Merriweather" pitchFamily="2" charset="77"/>
                <a:ea typeface="+mn-ea"/>
                <a:cs typeface="+mn-cs"/>
              </a:rPr>
              <a:t>Alumni: alumni kunnen zich zowel als </a:t>
            </a:r>
            <a:r>
              <a:rPr lang="nl-NL" sz="1200" b="0" i="0" kern="1200" dirty="0" err="1">
                <a:solidFill>
                  <a:schemeClr val="tx1"/>
                </a:solidFill>
                <a:effectLst/>
                <a:latin typeface="Merriweather" pitchFamily="2" charset="77"/>
                <a:ea typeface="+mn-ea"/>
                <a:cs typeface="+mn-cs"/>
              </a:rPr>
              <a:t>mentee</a:t>
            </a:r>
            <a:r>
              <a:rPr lang="nl-NL" sz="1200" b="0" i="0" kern="1200" dirty="0">
                <a:solidFill>
                  <a:schemeClr val="tx1"/>
                </a:solidFill>
                <a:effectLst/>
                <a:latin typeface="Merriweather" pitchFamily="2" charset="77"/>
                <a:ea typeface="+mn-ea"/>
                <a:cs typeface="+mn-cs"/>
              </a:rPr>
              <a:t> als mentor aanmelden. Zij kunnen dus zowel vragen stellen, als </a:t>
            </a:r>
            <a:r>
              <a:rPr lang="nl-NL" sz="1200" b="0" i="0" kern="1200" dirty="0" err="1">
                <a:solidFill>
                  <a:schemeClr val="tx1"/>
                </a:solidFill>
                <a:effectLst/>
                <a:latin typeface="Merriweather" pitchFamily="2" charset="77"/>
                <a:ea typeface="+mn-ea"/>
                <a:cs typeface="+mn-cs"/>
              </a:rPr>
              <a:t>mentees</a:t>
            </a:r>
            <a:r>
              <a:rPr lang="nl-NL" sz="1200" b="0" i="0" kern="1200" dirty="0">
                <a:solidFill>
                  <a:schemeClr val="tx1"/>
                </a:solidFill>
                <a:effectLst/>
                <a:latin typeface="Merriweather" pitchFamily="2" charset="77"/>
                <a:ea typeface="+mn-ea"/>
                <a:cs typeface="+mn-cs"/>
              </a:rPr>
              <a:t> begeleiden. </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0" i="0" kern="1200" dirty="0">
              <a:solidFill>
                <a:schemeClr val="tx1"/>
              </a:solidFill>
              <a:effectLst/>
              <a:latin typeface="Merriweather" pitchFamily="2" charset="77"/>
              <a:ea typeface="+mn-ea"/>
              <a:cs typeface="+mn-cs"/>
            </a:endParaRPr>
          </a:p>
        </p:txBody>
      </p:sp>
      <p:sp>
        <p:nvSpPr>
          <p:cNvPr id="4" name="Tijdelijke aanduiding voor dianummer 3">
            <a:extLst>
              <a:ext uri="{FF2B5EF4-FFF2-40B4-BE49-F238E27FC236}">
                <a16:creationId xmlns:a16="http://schemas.microsoft.com/office/drawing/2014/main" id="{6F67FF3B-F553-0D32-02BC-144CBE6ACE98}"/>
              </a:ext>
            </a:extLst>
          </p:cNvPr>
          <p:cNvSpPr>
            <a:spLocks noGrp="1"/>
          </p:cNvSpPr>
          <p:nvPr>
            <p:ph type="sldNum" sz="quarter" idx="5"/>
          </p:nvPr>
        </p:nvSpPr>
        <p:spPr/>
        <p:txBody>
          <a:bodyPr/>
          <a:lstStyle/>
          <a:p>
            <a:fld id="{637B80C8-3308-6C4F-B1C5-C23743646DBC}" type="slidenum">
              <a:rPr lang="nl-NL" smtClean="0"/>
              <a:pPr/>
              <a:t>49</a:t>
            </a:fld>
            <a:endParaRPr lang="nl-NL" dirty="0"/>
          </a:p>
        </p:txBody>
      </p:sp>
    </p:spTree>
    <p:extLst>
      <p:ext uri="{BB962C8B-B14F-4D97-AF65-F5344CB8AC3E}">
        <p14:creationId xmlns:p14="http://schemas.microsoft.com/office/powerpoint/2010/main" val="2146006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9F6D3-F729-0DD8-D3AC-3BD6D172251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0066C58-C13D-19F5-272E-B3A00B9829E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676507F-D92B-87D2-2233-C0A2634AC4C9}"/>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erriweather" pitchFamily="2" charset="77"/>
                <a:ea typeface="+mn-ea"/>
                <a:cs typeface="+mn-cs"/>
              </a:rPr>
              <a:t>Op de </a:t>
            </a:r>
            <a:r>
              <a:rPr lang="en-US" sz="1200" b="0" i="0" kern="1200" dirty="0" err="1">
                <a:solidFill>
                  <a:schemeClr val="tx1"/>
                </a:solidFill>
                <a:effectLst/>
                <a:latin typeface="Merriweather" pitchFamily="2" charset="77"/>
                <a:ea typeface="+mn-ea"/>
                <a:cs typeface="+mn-cs"/>
              </a:rPr>
              <a:t>foto</a:t>
            </a:r>
            <a:r>
              <a:rPr lang="en-US" sz="1200" b="0" i="0" kern="1200" dirty="0">
                <a:solidFill>
                  <a:schemeClr val="tx1"/>
                </a:solidFill>
                <a:effectLst/>
                <a:latin typeface="Merriweather" pitchFamily="2" charset="77"/>
                <a:ea typeface="+mn-ea"/>
                <a:cs typeface="+mn-cs"/>
              </a:rPr>
              <a:t> het </a:t>
            </a:r>
            <a:r>
              <a:rPr lang="nl-NL" sz="1200" b="0" i="0" kern="1200" dirty="0">
                <a:solidFill>
                  <a:schemeClr val="tx1"/>
                </a:solidFill>
                <a:effectLst/>
                <a:latin typeface="Merriweather" pitchFamily="2" charset="77"/>
                <a:ea typeface="+mn-ea"/>
                <a:cs typeface="+mn-cs"/>
              </a:rPr>
              <a:t>College van Bestuur van de Universiteit Leiden. </a:t>
            </a:r>
            <a:r>
              <a:rPr lang="nl-NL" sz="1200" b="0" i="0" kern="1200" dirty="0" err="1">
                <a:solidFill>
                  <a:schemeClr val="tx1"/>
                </a:solidFill>
                <a:effectLst/>
                <a:latin typeface="Merriweather" pitchFamily="2" charset="77"/>
                <a:ea typeface="+mn-ea"/>
                <a:cs typeface="+mn-cs"/>
              </a:rPr>
              <a:t>Vlnr</a:t>
            </a:r>
            <a:r>
              <a:rPr lang="nl-NL" sz="1200" b="0" i="0" kern="1200" dirty="0">
                <a:solidFill>
                  <a:schemeClr val="tx1"/>
                </a:solidFill>
                <a:effectLst/>
                <a:latin typeface="Merriweather" pitchFamily="2" charset="77"/>
                <a:ea typeface="+mn-ea"/>
                <a:cs typeface="+mn-cs"/>
              </a:rPr>
              <a:t>: Timo Kos (vicevoorzitter), Sarah de </a:t>
            </a:r>
            <a:r>
              <a:rPr lang="nl-NL" sz="1200" b="0" i="0" kern="1200" dirty="0" err="1">
                <a:solidFill>
                  <a:schemeClr val="tx1"/>
                </a:solidFill>
                <a:effectLst/>
                <a:latin typeface="Merriweather" pitchFamily="2" charset="77"/>
                <a:ea typeface="+mn-ea"/>
                <a:cs typeface="+mn-cs"/>
              </a:rPr>
              <a:t>Rijcke</a:t>
            </a:r>
            <a:r>
              <a:rPr lang="nl-NL" sz="1200" b="0" i="0" kern="1200" dirty="0">
                <a:solidFill>
                  <a:schemeClr val="tx1"/>
                </a:solidFill>
                <a:effectLst/>
                <a:latin typeface="Merriweather" pitchFamily="2" charset="77"/>
                <a:ea typeface="+mn-ea"/>
                <a:cs typeface="+mn-cs"/>
              </a:rPr>
              <a:t> (rector magnificus), Luc Sels (voorzitter).</a:t>
            </a:r>
            <a:endParaRPr lang="en-US" sz="1200" b="0" i="0" kern="120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erriweather" pitchFamily="2" charset="77"/>
                <a:ea typeface="+mn-ea"/>
                <a:cs typeface="+mn-cs"/>
              </a:rPr>
              <a:t>In het schema </a:t>
            </a:r>
            <a:r>
              <a:rPr lang="en-US" sz="1200" b="0" i="0" kern="1200" dirty="0" err="1">
                <a:solidFill>
                  <a:schemeClr val="tx1"/>
                </a:solidFill>
                <a:effectLst/>
                <a:latin typeface="Merriweather" pitchFamily="2" charset="77"/>
                <a:ea typeface="+mn-ea"/>
                <a:cs typeface="+mn-cs"/>
              </a:rPr>
              <a:t>ziet</a:t>
            </a:r>
            <a:r>
              <a:rPr lang="en-US" sz="1200" b="0" i="0" kern="1200" dirty="0">
                <a:solidFill>
                  <a:schemeClr val="tx1"/>
                </a:solidFill>
                <a:effectLst/>
                <a:latin typeface="Merriweather" pitchFamily="2" charset="77"/>
                <a:ea typeface="+mn-ea"/>
                <a:cs typeface="+mn-cs"/>
              </a:rPr>
              <a:t> u in </a:t>
            </a:r>
            <a:r>
              <a:rPr lang="en-US" sz="1200" b="0" i="0" kern="1200" dirty="0" err="1">
                <a:solidFill>
                  <a:schemeClr val="tx1"/>
                </a:solidFill>
                <a:effectLst/>
                <a:latin typeface="Merriweather" pitchFamily="2" charset="77"/>
                <a:ea typeface="+mn-ea"/>
                <a:cs typeface="+mn-cs"/>
              </a:rPr>
              <a:t>grote</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lijnen</a:t>
            </a:r>
            <a:r>
              <a:rPr lang="en-US" sz="1200" b="0" i="0" kern="1200" dirty="0">
                <a:solidFill>
                  <a:schemeClr val="tx1"/>
                </a:solidFill>
                <a:effectLst/>
                <a:latin typeface="Merriweather" pitchFamily="2" charset="77"/>
                <a:ea typeface="+mn-ea"/>
                <a:cs typeface="+mn-cs"/>
              </a:rPr>
              <a:t> de </a:t>
            </a:r>
            <a:r>
              <a:rPr lang="en-US" sz="1200" b="0" i="0" kern="1200" dirty="0" err="1">
                <a:solidFill>
                  <a:schemeClr val="tx1"/>
                </a:solidFill>
                <a:effectLst/>
                <a:latin typeface="Merriweather" pitchFamily="2" charset="77"/>
                <a:ea typeface="+mn-ea"/>
                <a:cs typeface="+mn-cs"/>
              </a:rPr>
              <a:t>inrichting</a:t>
            </a:r>
            <a:r>
              <a:rPr lang="en-US" sz="1200" b="0" i="0" kern="1200" dirty="0">
                <a:solidFill>
                  <a:schemeClr val="tx1"/>
                </a:solidFill>
                <a:effectLst/>
                <a:latin typeface="Merriweather" pitchFamily="2" charset="77"/>
                <a:ea typeface="+mn-ea"/>
                <a:cs typeface="+mn-cs"/>
              </a:rPr>
              <a:t> van </a:t>
            </a:r>
            <a:r>
              <a:rPr lang="en-US" sz="1200" b="0" i="0" kern="1200" dirty="0" err="1">
                <a:solidFill>
                  <a:schemeClr val="tx1"/>
                </a:solidFill>
                <a:effectLst/>
                <a:latin typeface="Merriweather" pitchFamily="2" charset="77"/>
                <a:ea typeface="+mn-ea"/>
                <a:cs typeface="+mn-cs"/>
              </a:rPr>
              <a:t>onze</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organisatie</a:t>
            </a:r>
            <a:r>
              <a:rPr lang="en-US" sz="1200" b="0" i="0" kern="1200" dirty="0">
                <a:solidFill>
                  <a:schemeClr val="tx1"/>
                </a:solidFill>
                <a:effectLst/>
                <a:latin typeface="Merriweather" pitchFamily="2" charset="77"/>
                <a:ea typeface="+mn-ea"/>
                <a:cs typeface="+mn-cs"/>
              </a:rPr>
              <a:t>.</a:t>
            </a:r>
            <a:br>
              <a:rPr lang="en-US" sz="1200" b="0" i="0" kern="1200" dirty="0">
                <a:solidFill>
                  <a:schemeClr val="tx1"/>
                </a:solidFill>
                <a:effectLst/>
                <a:latin typeface="Merriweather" pitchFamily="2" charset="77"/>
                <a:ea typeface="+mn-ea"/>
                <a:cs typeface="+mn-cs"/>
              </a:rPr>
            </a:br>
            <a:br>
              <a:rPr lang="en-US" sz="1200" b="0" i="0" kern="1200" dirty="0">
                <a:solidFill>
                  <a:schemeClr val="tx1"/>
                </a:solidFill>
                <a:effectLst/>
                <a:latin typeface="Merriweather" pitchFamily="2" charset="77"/>
                <a:ea typeface="+mn-ea"/>
                <a:cs typeface="+mn-cs"/>
              </a:rPr>
            </a:br>
            <a:r>
              <a:rPr lang="en-US" sz="1200" b="0" i="0" kern="1200" dirty="0">
                <a:solidFill>
                  <a:schemeClr val="tx1"/>
                </a:solidFill>
                <a:effectLst/>
                <a:latin typeface="Merriweather" pitchFamily="2" charset="77"/>
                <a:ea typeface="+mn-ea"/>
                <a:cs typeface="+mn-cs"/>
              </a:rPr>
              <a:t>De Universiteit</a:t>
            </a:r>
            <a:r>
              <a:rPr lang="en-US" sz="1200" b="0" i="0" kern="1200" baseline="0" dirty="0">
                <a:solidFill>
                  <a:schemeClr val="tx1"/>
                </a:solidFill>
                <a:effectLst/>
                <a:latin typeface="Merriweather" pitchFamily="2" charset="77"/>
                <a:ea typeface="+mn-ea"/>
                <a:cs typeface="+mn-cs"/>
              </a:rPr>
              <a:t> is </a:t>
            </a:r>
            <a:r>
              <a:rPr lang="en-US" sz="1200" b="0" i="0" kern="1200" baseline="0" dirty="0" err="1">
                <a:solidFill>
                  <a:schemeClr val="tx1"/>
                </a:solidFill>
                <a:effectLst/>
                <a:latin typeface="Merriweather" pitchFamily="2" charset="77"/>
                <a:ea typeface="+mn-ea"/>
                <a:cs typeface="+mn-cs"/>
              </a:rPr>
              <a:t>verdeeld</a:t>
            </a:r>
            <a:r>
              <a:rPr lang="en-US" sz="1200" b="0" i="0" kern="1200" baseline="0" dirty="0">
                <a:solidFill>
                  <a:schemeClr val="tx1"/>
                </a:solidFill>
                <a:effectLst/>
                <a:latin typeface="Merriweather" pitchFamily="2" charset="77"/>
                <a:ea typeface="+mn-ea"/>
                <a:cs typeface="+mn-cs"/>
              </a:rPr>
              <a:t> over 7 </a:t>
            </a:r>
            <a:r>
              <a:rPr lang="en-US" sz="1200" b="0" i="0" kern="1200" baseline="0" dirty="0" err="1">
                <a:solidFill>
                  <a:schemeClr val="tx1"/>
                </a:solidFill>
                <a:effectLst/>
                <a:latin typeface="Merriweather" pitchFamily="2" charset="77"/>
                <a:ea typeface="+mn-ea"/>
                <a:cs typeface="+mn-cs"/>
              </a:rPr>
              <a:t>faculteiten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Deze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zijn</a:t>
            </a:r>
            <a:r>
              <a:rPr lang="en-US" sz="1200" b="0" i="0" kern="1200" baseline="0" dirty="0">
                <a:solidFill>
                  <a:schemeClr val="tx1"/>
                </a:solidFill>
                <a:effectLst/>
                <a:latin typeface="Merriweather" pitchFamily="2" charset="77"/>
                <a:ea typeface="+mn-ea"/>
                <a:cs typeface="+mn-cs"/>
              </a:rPr>
              <a:t> alle </a:t>
            </a:r>
            <a:r>
              <a:rPr lang="en-US" sz="1200" b="0" i="0" kern="1200" baseline="0" dirty="0" err="1">
                <a:solidFill>
                  <a:schemeClr val="tx1"/>
                </a:solidFill>
                <a:effectLst/>
                <a:latin typeface="Merriweather" pitchFamily="2" charset="77"/>
                <a:ea typeface="+mn-ea"/>
                <a:cs typeface="+mn-cs"/>
              </a:rPr>
              <a:t>gevestigd</a:t>
            </a:r>
            <a:r>
              <a:rPr lang="en-US" sz="1200" b="0" i="0" kern="1200" baseline="0" dirty="0">
                <a:solidFill>
                  <a:schemeClr val="tx1"/>
                </a:solidFill>
                <a:effectLst/>
                <a:latin typeface="Merriweather" pitchFamily="2" charset="77"/>
                <a:ea typeface="+mn-ea"/>
                <a:cs typeface="+mn-cs"/>
              </a:rPr>
              <a:t> in Leiden </a:t>
            </a:r>
            <a:r>
              <a:rPr lang="en-US" sz="1200" b="0" i="0" kern="1200" baseline="0" dirty="0" err="1">
                <a:solidFill>
                  <a:schemeClr val="tx1"/>
                </a:solidFill>
                <a:effectLst/>
                <a:latin typeface="Merriweather" pitchFamily="2" charset="77"/>
                <a:ea typeface="+mn-ea"/>
                <a:cs typeface="+mn-cs"/>
              </a:rPr>
              <a:t>én</a:t>
            </a:r>
            <a:r>
              <a:rPr lang="en-US" sz="1200" b="0" i="0" kern="1200" baseline="0" dirty="0">
                <a:solidFill>
                  <a:schemeClr val="tx1"/>
                </a:solidFill>
                <a:effectLst/>
                <a:latin typeface="Merriweather" pitchFamily="2" charset="77"/>
                <a:ea typeface="+mn-ea"/>
                <a:cs typeface="+mn-cs"/>
              </a:rPr>
              <a:t> Den Haag.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0" kern="1200" baseline="0" dirty="0">
                <a:solidFill>
                  <a:schemeClr val="tx1"/>
                </a:solidFill>
                <a:effectLst/>
                <a:latin typeface="Merriweather" pitchFamily="2" charset="77"/>
                <a:ea typeface="+mn-ea"/>
                <a:cs typeface="+mn-cs"/>
              </a:rPr>
              <a:t>Een instituut valt onder een faculteit. Universiteit Leiden 36 instituten, waarvan 4 interfacultair.</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0" kern="1200" baseline="0" dirty="0">
                <a:solidFill>
                  <a:schemeClr val="tx1"/>
                </a:solidFill>
                <a:effectLst/>
                <a:latin typeface="Merriweather" pitchFamily="2" charset="77"/>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1" kern="1200" baseline="0" dirty="0">
                <a:solidFill>
                  <a:schemeClr val="tx1"/>
                </a:solidFill>
                <a:effectLst/>
                <a:latin typeface="Merriweather" pitchFamily="2" charset="77"/>
                <a:ea typeface="+mn-ea"/>
                <a:cs typeface="+mn-cs"/>
              </a:rPr>
              <a:t>https://www.universiteitleiden.nl/over-ons/bestuur/college-van-bestuur</a:t>
            </a:r>
            <a:endParaRPr lang="nl-NL" sz="1200" b="0" i="0" kern="1200" baseline="0" dirty="0">
              <a:solidFill>
                <a:schemeClr val="tx1"/>
              </a:solidFill>
              <a:effectLst/>
              <a:latin typeface="Merriweather" pitchFamily="2" charset="77"/>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kern="1200" baseline="0" dirty="0">
                <a:solidFill>
                  <a:schemeClr val="tx1"/>
                </a:solidFill>
                <a:effectLst/>
                <a:latin typeface="Merriweather" pitchFamily="2" charset="77"/>
                <a:ea typeface="+mn-ea"/>
                <a:cs typeface="+mn-cs"/>
              </a:rPr>
              <a:t>https://www.universiteitleiden.nl/jaarverslag </a:t>
            </a:r>
            <a:endParaRPr lang="nl-NL" i="1" dirty="0"/>
          </a:p>
          <a:p>
            <a:endParaRPr lang="en-US" dirty="0"/>
          </a:p>
        </p:txBody>
      </p:sp>
      <p:sp>
        <p:nvSpPr>
          <p:cNvPr id="4" name="Tijdelijke aanduiding voor dianummer 3">
            <a:extLst>
              <a:ext uri="{FF2B5EF4-FFF2-40B4-BE49-F238E27FC236}">
                <a16:creationId xmlns:a16="http://schemas.microsoft.com/office/drawing/2014/main" id="{6F0E381B-DC83-E941-B3F4-78B8E3E9A73D}"/>
              </a:ext>
            </a:extLst>
          </p:cNvPr>
          <p:cNvSpPr>
            <a:spLocks noGrp="1"/>
          </p:cNvSpPr>
          <p:nvPr>
            <p:ph type="sldNum" sz="quarter" idx="5"/>
          </p:nvPr>
        </p:nvSpPr>
        <p:spPr/>
        <p:txBody>
          <a:bodyPr/>
          <a:lstStyle/>
          <a:p>
            <a:fld id="{637B80C8-3308-6C4F-B1C5-C23743646DBC}" type="slidenum">
              <a:rPr lang="nl-NL" smtClean="0"/>
              <a:pPr/>
              <a:t>5</a:t>
            </a:fld>
            <a:endParaRPr lang="nl-NL" dirty="0"/>
          </a:p>
        </p:txBody>
      </p:sp>
    </p:spTree>
    <p:extLst>
      <p:ext uri="{BB962C8B-B14F-4D97-AF65-F5344CB8AC3E}">
        <p14:creationId xmlns:p14="http://schemas.microsoft.com/office/powerpoint/2010/main" val="7306248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4ABB3-CB94-1E50-FF60-40F4A1D0AB9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EC1B548-B2EB-502F-2094-516E5C6589E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9AFF95D-2811-7C1A-2166-4FC244E9C404}"/>
              </a:ext>
            </a:extLst>
          </p:cNvPr>
          <p:cNvSpPr>
            <a:spLocks noGrp="1"/>
          </p:cNvSpPr>
          <p:nvPr>
            <p:ph type="body" idx="1"/>
          </p:nvPr>
        </p:nvSpPr>
        <p:spPr/>
        <p:txBody>
          <a:bodyPr/>
          <a:lstStyle/>
          <a:p>
            <a:endParaRPr lang="en-US" dirty="0"/>
          </a:p>
        </p:txBody>
      </p:sp>
      <p:sp>
        <p:nvSpPr>
          <p:cNvPr id="4" name="Tijdelijke aanduiding voor dianummer 3">
            <a:extLst>
              <a:ext uri="{FF2B5EF4-FFF2-40B4-BE49-F238E27FC236}">
                <a16:creationId xmlns:a16="http://schemas.microsoft.com/office/drawing/2014/main" id="{212B3426-A86E-6014-D314-34EAEA813908}"/>
              </a:ext>
            </a:extLst>
          </p:cNvPr>
          <p:cNvSpPr>
            <a:spLocks noGrp="1"/>
          </p:cNvSpPr>
          <p:nvPr>
            <p:ph type="sldNum" sz="quarter" idx="5"/>
          </p:nvPr>
        </p:nvSpPr>
        <p:spPr/>
        <p:txBody>
          <a:bodyPr/>
          <a:lstStyle/>
          <a:p>
            <a:fld id="{637B80C8-3308-6C4F-B1C5-C23743646DBC}" type="slidenum">
              <a:rPr lang="nl-NL" smtClean="0"/>
              <a:pPr/>
              <a:t>50</a:t>
            </a:fld>
            <a:endParaRPr lang="nl-NL" dirty="0"/>
          </a:p>
        </p:txBody>
      </p:sp>
    </p:spTree>
    <p:extLst>
      <p:ext uri="{BB962C8B-B14F-4D97-AF65-F5344CB8AC3E}">
        <p14:creationId xmlns:p14="http://schemas.microsoft.com/office/powerpoint/2010/main" val="42819235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DB1A2-2B09-333E-329E-1F2C9772A8C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5255789-0712-0A7A-7D3A-0FAFC67243A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D9C9246-CB3C-1B97-85D4-9C73ED4DFE05}"/>
              </a:ext>
            </a:extLst>
          </p:cNvPr>
          <p:cNvSpPr>
            <a:spLocks noGrp="1"/>
          </p:cNvSpPr>
          <p:nvPr>
            <p:ph type="body" idx="1"/>
          </p:nvPr>
        </p:nvSpPr>
        <p:spPr/>
        <p:txBody>
          <a:bodyPr/>
          <a:lstStyle/>
          <a:p>
            <a:r>
              <a:rPr lang="nl-NL" sz="1200" b="0" i="0" kern="1200" dirty="0">
                <a:solidFill>
                  <a:schemeClr val="tx1"/>
                </a:solidFill>
                <a:effectLst/>
                <a:latin typeface="Merriweather" pitchFamily="2" charset="77"/>
                <a:ea typeface="+mn-ea"/>
                <a:cs typeface="+mn-cs"/>
              </a:rPr>
              <a:t> Op de foto een kleine selectie van onze ca. 40 locaties in Leiden en Den Haag.</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We zijn gevestigd op zowel monumentale locaties (waaronder het Academiegebouw - het oudste pand van de universiteit, de Hortus botanicus en de voormalige Universiteitsbibliotheek), als state-of-</a:t>
            </a:r>
            <a:r>
              <a:rPr lang="nl-NL" sz="1200" b="0" i="0" kern="1200" dirty="0" err="1">
                <a:solidFill>
                  <a:schemeClr val="tx1"/>
                </a:solidFill>
                <a:effectLst/>
                <a:latin typeface="Merriweather" pitchFamily="2" charset="77"/>
                <a:ea typeface="+mn-ea"/>
                <a:cs typeface="+mn-cs"/>
              </a:rPr>
              <a:t>the</a:t>
            </a:r>
            <a:r>
              <a:rPr lang="nl-NL" sz="1200" b="0" i="0" kern="1200" dirty="0">
                <a:solidFill>
                  <a:schemeClr val="tx1"/>
                </a:solidFill>
                <a:effectLst/>
                <a:latin typeface="Merriweather" pitchFamily="2" charset="77"/>
                <a:ea typeface="+mn-ea"/>
                <a:cs typeface="+mn-cs"/>
              </a:rPr>
              <a:t> art nieuwbouw. Voorbeelden daarvan zijn </a:t>
            </a:r>
            <a:r>
              <a:rPr lang="nl-NL" sz="1400" b="0" i="0" kern="1200" dirty="0">
                <a:solidFill>
                  <a:srgbClr val="001158"/>
                </a:solidFill>
                <a:latin typeface="Vestula Pro" panose="020B0A03060302020204" pitchFamily="34" charset="0"/>
                <a:ea typeface="+mn-ea"/>
                <a:cs typeface="+mn-cs"/>
              </a:rPr>
              <a:t>Wijnhaven</a:t>
            </a:r>
            <a:r>
              <a:rPr lang="nl-NL" sz="1200" b="0" i="0" kern="1200" dirty="0">
                <a:solidFill>
                  <a:schemeClr val="tx1"/>
                </a:solidFill>
                <a:effectLst/>
                <a:latin typeface="Merriweather" pitchFamily="2" charset="77"/>
                <a:ea typeface="+mn-ea"/>
                <a:cs typeface="+mn-cs"/>
              </a:rPr>
              <a:t> en de (begin 2026 opgeleverde) Universiteitscampus Spui in Den </a:t>
            </a:r>
            <a:r>
              <a:rPr lang="nl-NL" sz="1400" b="0" i="0" kern="1200" dirty="0">
                <a:solidFill>
                  <a:srgbClr val="001158"/>
                </a:solidFill>
                <a:latin typeface="Vestula Pro" panose="020B0A03060302020204" pitchFamily="34" charset="0"/>
                <a:ea typeface="+mn-ea"/>
                <a:cs typeface="+mn-cs"/>
              </a:rPr>
              <a:t>Haag</a:t>
            </a:r>
            <a:r>
              <a:rPr lang="nl-NL" sz="1200" b="0" i="0" kern="1200" dirty="0">
                <a:solidFill>
                  <a:schemeClr val="tx1"/>
                </a:solidFill>
                <a:effectLst/>
                <a:latin typeface="Merriweather" pitchFamily="2" charset="77"/>
                <a:ea typeface="+mn-ea"/>
                <a:cs typeface="+mn-cs"/>
              </a:rPr>
              <a:t>, en in Leiden de </a:t>
            </a:r>
            <a:r>
              <a:rPr lang="nl-NL" sz="1200" b="0" i="0" kern="1200" dirty="0" err="1">
                <a:solidFill>
                  <a:schemeClr val="tx1"/>
                </a:solidFill>
                <a:effectLst/>
                <a:latin typeface="Merriweather" pitchFamily="2" charset="77"/>
                <a:ea typeface="+mn-ea"/>
                <a:cs typeface="+mn-cs"/>
              </a:rPr>
              <a:t>Science</a:t>
            </a:r>
            <a:r>
              <a:rPr lang="nl-NL" sz="1200" b="0" i="0" kern="1200" dirty="0">
                <a:solidFill>
                  <a:schemeClr val="tx1"/>
                </a:solidFill>
                <a:effectLst/>
                <a:latin typeface="Merriweather" pitchFamily="2" charset="77"/>
                <a:ea typeface="+mn-ea"/>
                <a:cs typeface="+mn-cs"/>
              </a:rPr>
              <a:t> Campus, waarvan de bouw in 3 fasen wordt uitgevoerd, en de </a:t>
            </a:r>
            <a:r>
              <a:rPr lang="nl-NL" sz="1200" b="0" i="0" kern="1200" dirty="0" err="1">
                <a:solidFill>
                  <a:schemeClr val="tx1"/>
                </a:solidFill>
                <a:effectLst/>
                <a:latin typeface="Merriweather" pitchFamily="2" charset="77"/>
                <a:ea typeface="+mn-ea"/>
                <a:cs typeface="+mn-cs"/>
              </a:rPr>
              <a:t>Humanities</a:t>
            </a:r>
            <a:r>
              <a:rPr lang="nl-NL" sz="1200" b="0" i="0" kern="1200" dirty="0">
                <a:solidFill>
                  <a:schemeClr val="tx1"/>
                </a:solidFill>
                <a:effectLst/>
                <a:latin typeface="Merriweather" pitchFamily="2" charset="77"/>
                <a:ea typeface="+mn-ea"/>
                <a:cs typeface="+mn-cs"/>
              </a:rPr>
              <a:t> Campus, die in 4 fasen plaatsvindt en in 2033 is afgerond.</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https://www.universiteitleiden.nl/locaties</a:t>
            </a:r>
          </a:p>
          <a:p>
            <a:r>
              <a:rPr lang="nl-NL" sz="1200" b="0" i="0" kern="1200" dirty="0">
                <a:solidFill>
                  <a:schemeClr val="tx1"/>
                </a:solidFill>
                <a:effectLst/>
                <a:latin typeface="Merriweather" pitchFamily="2" charset="77"/>
                <a:ea typeface="+mn-ea"/>
                <a:cs typeface="+mn-cs"/>
              </a:rPr>
              <a:t>https://www.universiteitleiden.nl/dossiers/bouwprojecten/</a:t>
            </a:r>
          </a:p>
        </p:txBody>
      </p:sp>
      <p:sp>
        <p:nvSpPr>
          <p:cNvPr id="4" name="Tijdelijke aanduiding voor dianummer 3">
            <a:extLst>
              <a:ext uri="{FF2B5EF4-FFF2-40B4-BE49-F238E27FC236}">
                <a16:creationId xmlns:a16="http://schemas.microsoft.com/office/drawing/2014/main" id="{BF0259AA-A81C-E47D-4105-2C5D34AFB251}"/>
              </a:ext>
            </a:extLst>
          </p:cNvPr>
          <p:cNvSpPr>
            <a:spLocks noGrp="1"/>
          </p:cNvSpPr>
          <p:nvPr>
            <p:ph type="sldNum" sz="quarter" idx="5"/>
          </p:nvPr>
        </p:nvSpPr>
        <p:spPr/>
        <p:txBody>
          <a:bodyPr/>
          <a:lstStyle/>
          <a:p>
            <a:fld id="{637B80C8-3308-6C4F-B1C5-C23743646DBC}" type="slidenum">
              <a:rPr lang="nl-NL" smtClean="0"/>
              <a:pPr/>
              <a:t>51</a:t>
            </a:fld>
            <a:endParaRPr lang="nl-NL" dirty="0"/>
          </a:p>
        </p:txBody>
      </p:sp>
    </p:spTree>
    <p:extLst>
      <p:ext uri="{BB962C8B-B14F-4D97-AF65-F5344CB8AC3E}">
        <p14:creationId xmlns:p14="http://schemas.microsoft.com/office/powerpoint/2010/main" val="37962819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E901C-0C0D-4D99-A825-4BAC2D62511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096DF9B-0200-1856-4AD5-19DD2955DDB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2EE0BA8-F726-E08A-36C9-A50D486EA4B0}"/>
              </a:ext>
            </a:extLst>
          </p:cNvPr>
          <p:cNvSpPr>
            <a:spLocks noGrp="1"/>
          </p:cNvSpPr>
          <p:nvPr>
            <p:ph type="body" idx="1"/>
          </p:nvPr>
        </p:nvSpPr>
        <p:spPr/>
        <p:txBody>
          <a:bodyPr/>
          <a:lstStyle/>
          <a:p>
            <a:endParaRPr lang="nl-NL" sz="1200" b="0" i="0" kern="1200" dirty="0">
              <a:solidFill>
                <a:schemeClr val="tx1"/>
              </a:solidFill>
              <a:effectLst/>
              <a:latin typeface="Merriweather" pitchFamily="2" charset="77"/>
              <a:ea typeface="+mn-ea"/>
              <a:cs typeface="+mn-cs"/>
            </a:endParaRPr>
          </a:p>
          <a:p>
            <a:endParaRPr lang="nl-NL" sz="1200" b="0" i="0" kern="1200" dirty="0">
              <a:solidFill>
                <a:schemeClr val="tx1"/>
              </a:solidFill>
              <a:effectLst/>
              <a:latin typeface="Merriweather" pitchFamily="2" charset="77"/>
              <a:ea typeface="+mn-ea"/>
              <a:cs typeface="+mn-cs"/>
            </a:endParaRPr>
          </a:p>
          <a:p>
            <a:r>
              <a:rPr lang="nl-NL" sz="1200" b="1" i="0" kern="1200" dirty="0">
                <a:solidFill>
                  <a:schemeClr val="tx1"/>
                </a:solidFill>
                <a:effectLst/>
                <a:latin typeface="Merriweather" pitchFamily="2" charset="77"/>
                <a:ea typeface="+mn-ea"/>
                <a:cs typeface="+mn-cs"/>
              </a:rPr>
              <a:t>Laboratoria en </a:t>
            </a:r>
            <a:r>
              <a:rPr lang="nl-NL" sz="1200" b="1" i="0" kern="1200" dirty="0" err="1">
                <a:solidFill>
                  <a:schemeClr val="tx1"/>
                </a:solidFill>
                <a:effectLst/>
                <a:latin typeface="Merriweather" pitchFamily="2" charset="77"/>
                <a:ea typeface="+mn-ea"/>
                <a:cs typeface="+mn-cs"/>
              </a:rPr>
              <a:t>cleanrooms</a:t>
            </a:r>
            <a:endParaRPr lang="nl-NL" sz="1200" b="1" i="0" kern="1200" dirty="0">
              <a:solidFill>
                <a:schemeClr val="tx1"/>
              </a:solidFill>
              <a:effectLst/>
              <a:latin typeface="Merriweather" pitchFamily="2" charset="77"/>
              <a:ea typeface="+mn-ea"/>
              <a:cs typeface="+mn-cs"/>
            </a:endParaRPr>
          </a:p>
          <a:p>
            <a:endParaRPr lang="nl-NL" sz="1200" b="1"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Moderne faciliteiten voor bètawetenschappen (scheikunde, biologie, natuurkunde, farmacie), uitgerust met geavanceerde apparatuur. Daarnaast zijn er gespecialiseerde </a:t>
            </a:r>
            <a:r>
              <a:rPr lang="nl-NL" sz="1200" b="0" i="0" kern="1200" dirty="0" err="1">
                <a:solidFill>
                  <a:schemeClr val="tx1"/>
                </a:solidFill>
                <a:effectLst/>
                <a:latin typeface="Merriweather" pitchFamily="2" charset="77"/>
                <a:ea typeface="+mn-ea"/>
                <a:cs typeface="+mn-cs"/>
              </a:rPr>
              <a:t>cleanrooms</a:t>
            </a:r>
            <a:r>
              <a:rPr lang="nl-NL" sz="1200" b="0" i="0" kern="1200" dirty="0">
                <a:solidFill>
                  <a:schemeClr val="tx1"/>
                </a:solidFill>
                <a:effectLst/>
                <a:latin typeface="Merriweather" pitchFamily="2" charset="77"/>
                <a:ea typeface="+mn-ea"/>
                <a:cs typeface="+mn-cs"/>
              </a:rPr>
              <a:t> voor de productie en karakterisering van micro- en </a:t>
            </a:r>
            <a:r>
              <a:rPr lang="nl-NL" sz="1200" b="0" i="0" kern="1200" dirty="0" err="1">
                <a:solidFill>
                  <a:schemeClr val="tx1"/>
                </a:solidFill>
                <a:effectLst/>
                <a:latin typeface="Merriweather" pitchFamily="2" charset="77"/>
                <a:ea typeface="+mn-ea"/>
                <a:cs typeface="+mn-cs"/>
              </a:rPr>
              <a:t>nanostructuren</a:t>
            </a:r>
            <a:r>
              <a:rPr lang="nl-NL" sz="1200" b="0" i="0" kern="1200" dirty="0">
                <a:solidFill>
                  <a:schemeClr val="tx1"/>
                </a:solidFill>
                <a:effectLst/>
                <a:latin typeface="Merriweather" pitchFamily="2" charset="77"/>
                <a:ea typeface="+mn-ea"/>
                <a:cs typeface="+mn-cs"/>
              </a:rPr>
              <a:t>.</a:t>
            </a:r>
          </a:p>
          <a:p>
            <a:endParaRPr lang="nl-NL" sz="1200" b="1" i="0" kern="1200" dirty="0">
              <a:solidFill>
                <a:schemeClr val="tx1"/>
              </a:solidFill>
              <a:effectLst/>
              <a:latin typeface="Merriweather" pitchFamily="2" charset="77"/>
              <a:ea typeface="+mn-ea"/>
              <a:cs typeface="+mn-cs"/>
            </a:endParaRPr>
          </a:p>
          <a:p>
            <a:r>
              <a:rPr lang="nl-NL" sz="1200" b="1" i="0" kern="1200" dirty="0">
                <a:solidFill>
                  <a:schemeClr val="tx1"/>
                </a:solidFill>
                <a:effectLst/>
                <a:latin typeface="Merriweather" pitchFamily="2" charset="77"/>
                <a:ea typeface="+mn-ea"/>
                <a:cs typeface="+mn-cs"/>
              </a:rPr>
              <a:t>Beeldvormingsfaciliteiten</a:t>
            </a:r>
          </a:p>
          <a:p>
            <a:endParaRPr lang="nl-NL" sz="1200" b="1"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Geavanceerde apparatuur zoals MRI-scanners, CT-scanners, elektronenmicroscopen en confocale microscopen voor onderzoek variërend van medische diagnostiek tot materiaalkunde.</a:t>
            </a:r>
          </a:p>
          <a:p>
            <a:endParaRPr lang="nl-NL" sz="1200" b="1" i="0" kern="1200" dirty="0">
              <a:solidFill>
                <a:schemeClr val="tx1"/>
              </a:solidFill>
              <a:effectLst/>
              <a:latin typeface="Merriweather" pitchFamily="2" charset="77"/>
              <a:ea typeface="+mn-ea"/>
              <a:cs typeface="+mn-cs"/>
            </a:endParaRPr>
          </a:p>
          <a:p>
            <a:r>
              <a:rPr lang="nl-NL" sz="1200" b="1" i="0" kern="1200" dirty="0">
                <a:solidFill>
                  <a:schemeClr val="tx1"/>
                </a:solidFill>
                <a:effectLst/>
                <a:latin typeface="Merriweather" pitchFamily="2" charset="77"/>
                <a:ea typeface="+mn-ea"/>
                <a:cs typeface="+mn-cs"/>
              </a:rPr>
              <a:t>High-performance computing (HPC)</a:t>
            </a:r>
          </a:p>
          <a:p>
            <a:endParaRPr lang="nl-NL" sz="1200" b="1"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Krachtige computerclusters voor complexe data-analyse, simulaties en modellering, onmisbaar voor disciplines als astronomie, bio-informatica en theoretische natuurkunde.</a:t>
            </a:r>
          </a:p>
          <a:p>
            <a:endParaRPr lang="nl-NL" sz="1200" b="1" i="0" kern="1200" dirty="0">
              <a:solidFill>
                <a:schemeClr val="tx1"/>
              </a:solidFill>
              <a:effectLst/>
              <a:latin typeface="Merriweather" pitchFamily="2" charset="77"/>
              <a:ea typeface="+mn-ea"/>
              <a:cs typeface="+mn-cs"/>
            </a:endParaRPr>
          </a:p>
          <a:p>
            <a:r>
              <a:rPr lang="nl-NL" sz="1200" b="1" i="0" kern="1200" dirty="0">
                <a:solidFill>
                  <a:schemeClr val="tx1"/>
                </a:solidFill>
                <a:effectLst/>
                <a:latin typeface="Merriweather" pitchFamily="2" charset="77"/>
                <a:ea typeface="+mn-ea"/>
                <a:cs typeface="+mn-cs"/>
              </a:rPr>
              <a:t>Dierfaciliteiten</a:t>
            </a:r>
          </a:p>
          <a:p>
            <a:endParaRPr lang="nl-NL" sz="1200" b="1" i="0" kern="1200" dirty="0">
              <a:solidFill>
                <a:schemeClr val="tx1"/>
              </a:solidFill>
              <a:effectLst/>
              <a:latin typeface="Merriweather" pitchFamily="2" charset="77"/>
              <a:ea typeface="+mn-ea"/>
              <a:cs typeface="+mn-cs"/>
            </a:endParaRPr>
          </a:p>
          <a:p>
            <a:r>
              <a:rPr lang="nl-NL" sz="1200" b="0" i="0" kern="1200" dirty="0" err="1">
                <a:solidFill>
                  <a:schemeClr val="tx1"/>
                </a:solidFill>
                <a:effectLst/>
                <a:latin typeface="Merriweather" pitchFamily="2" charset="77"/>
                <a:ea typeface="+mn-ea"/>
                <a:cs typeface="+mn-cs"/>
              </a:rPr>
              <a:t>Onderzoeksinfrastructuur</a:t>
            </a:r>
            <a:r>
              <a:rPr lang="nl-NL" sz="1200" b="0" i="0" kern="1200" dirty="0">
                <a:solidFill>
                  <a:schemeClr val="tx1"/>
                </a:solidFill>
                <a:effectLst/>
                <a:latin typeface="Merriweather" pitchFamily="2" charset="77"/>
                <a:ea typeface="+mn-ea"/>
                <a:cs typeface="+mn-cs"/>
              </a:rPr>
              <a:t> voor dierexperimenteel onderzoek, dat volledig voldoet aan de strenge ethische en wettelijke normen.</a:t>
            </a:r>
          </a:p>
          <a:p>
            <a:endParaRPr lang="nl-NL" sz="1200" b="1" i="0" kern="1200" dirty="0">
              <a:solidFill>
                <a:schemeClr val="tx1"/>
              </a:solidFill>
              <a:effectLst/>
              <a:latin typeface="Merriweather" pitchFamily="2" charset="77"/>
              <a:ea typeface="+mn-ea"/>
              <a:cs typeface="+mn-cs"/>
            </a:endParaRPr>
          </a:p>
          <a:p>
            <a:r>
              <a:rPr lang="nl-NL" sz="1200" b="1" i="0" kern="1200" dirty="0">
                <a:solidFill>
                  <a:schemeClr val="tx1"/>
                </a:solidFill>
                <a:effectLst/>
                <a:latin typeface="Merriweather" pitchFamily="2" charset="77"/>
                <a:ea typeface="+mn-ea"/>
                <a:cs typeface="+mn-cs"/>
              </a:rPr>
              <a:t>Hortus botanicus</a:t>
            </a:r>
          </a:p>
          <a:p>
            <a:endParaRPr lang="nl-NL" sz="1200" b="1"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Een historische locatie die fungeert als levend laboratorium voor onderzoek naar plantkunde, evolutiebiologie en biodiversiteit.</a:t>
            </a:r>
          </a:p>
          <a:p>
            <a:endParaRPr lang="nl-NL" sz="1200" b="0" i="0" kern="1200" dirty="0">
              <a:solidFill>
                <a:schemeClr val="tx1"/>
              </a:solidFill>
              <a:effectLst/>
              <a:latin typeface="Merriweather" pitchFamily="2" charset="77"/>
              <a:ea typeface="+mn-ea"/>
              <a:cs typeface="+mn-cs"/>
            </a:endParaRPr>
          </a:p>
          <a:p>
            <a:r>
              <a:rPr lang="nl-NL" i="1" dirty="0"/>
              <a:t>https://www.lumc.nl/en/research/facilities/</a:t>
            </a:r>
          </a:p>
          <a:p>
            <a:r>
              <a:rPr lang="nl-NL" i="1" dirty="0"/>
              <a:t>https://www.universiteitleiden.nl/onderzoek/onderzoeksfaciliteiten</a:t>
            </a:r>
          </a:p>
          <a:p>
            <a:endParaRPr lang="nl-NL" dirty="0"/>
          </a:p>
        </p:txBody>
      </p:sp>
      <p:sp>
        <p:nvSpPr>
          <p:cNvPr id="4" name="Tijdelijke aanduiding voor dianummer 3">
            <a:extLst>
              <a:ext uri="{FF2B5EF4-FFF2-40B4-BE49-F238E27FC236}">
                <a16:creationId xmlns:a16="http://schemas.microsoft.com/office/drawing/2014/main" id="{C5DF8FAA-E54C-DED6-F717-41F7B372390F}"/>
              </a:ext>
            </a:extLst>
          </p:cNvPr>
          <p:cNvSpPr>
            <a:spLocks noGrp="1"/>
          </p:cNvSpPr>
          <p:nvPr>
            <p:ph type="sldNum" sz="quarter" idx="5"/>
          </p:nvPr>
        </p:nvSpPr>
        <p:spPr/>
        <p:txBody>
          <a:bodyPr/>
          <a:lstStyle/>
          <a:p>
            <a:fld id="{637B80C8-3308-6C4F-B1C5-C23743646DBC}" type="slidenum">
              <a:rPr lang="nl-NL" smtClean="0"/>
              <a:pPr/>
              <a:t>52</a:t>
            </a:fld>
            <a:endParaRPr lang="nl-NL" dirty="0"/>
          </a:p>
        </p:txBody>
      </p:sp>
    </p:spTree>
    <p:extLst>
      <p:ext uri="{BB962C8B-B14F-4D97-AF65-F5344CB8AC3E}">
        <p14:creationId xmlns:p14="http://schemas.microsoft.com/office/powerpoint/2010/main" val="34275522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80000" indent="0">
              <a:buClr>
                <a:srgbClr val="B27F2A"/>
              </a:buClr>
              <a:buFont typeface="Arial" panose="020B0604020202020204" pitchFamily="34" charset="0"/>
              <a:buNone/>
            </a:pPr>
            <a:r>
              <a:rPr lang="nl-NL" sz="1200" b="1" dirty="0">
                <a:solidFill>
                  <a:srgbClr val="001158"/>
                </a:solidFill>
                <a:ea typeface="Verdana" charset="0"/>
                <a:cs typeface="Verdana" charset="0"/>
              </a:rPr>
              <a:t>Gezonde, betrokken en lerende gemeenschap</a:t>
            </a:r>
          </a:p>
          <a:p>
            <a:pPr marL="180000" indent="0">
              <a:buClr>
                <a:srgbClr val="B27F2A"/>
              </a:buClr>
              <a:buFont typeface="Arial" panose="020B0604020202020204" pitchFamily="34" charset="0"/>
              <a:buNone/>
            </a:pPr>
            <a:endParaRPr lang="nl-NL" sz="1200" b="1" dirty="0">
              <a:solidFill>
                <a:srgbClr val="001158"/>
              </a:solidFill>
              <a:ea typeface="Verdana" charset="0"/>
              <a:cs typeface="Verdana" charset="0"/>
            </a:endParaRPr>
          </a:p>
          <a:p>
            <a:pPr marL="180000" indent="0">
              <a:buClr>
                <a:srgbClr val="B27F2A"/>
              </a:buClr>
              <a:buFont typeface="Arial" panose="020B0604020202020204" pitchFamily="34" charset="0"/>
              <a:buNone/>
            </a:pPr>
            <a:r>
              <a:rPr lang="nl-NL" sz="1200" dirty="0">
                <a:solidFill>
                  <a:srgbClr val="001158"/>
                </a:solidFill>
                <a:ea typeface="Verdana" charset="0"/>
                <a:cs typeface="Verdana" charset="0"/>
              </a:rPr>
              <a:t>De universiteit vindt het belangrijk dat haar studenten</a:t>
            </a:r>
            <a:r>
              <a:rPr lang="nl-NL" sz="1200" baseline="0" dirty="0">
                <a:solidFill>
                  <a:srgbClr val="001158"/>
                </a:solidFill>
                <a:ea typeface="Verdana" charset="0"/>
                <a:cs typeface="Verdana" charset="0"/>
              </a:rPr>
              <a:t>, medewerkers en alumni zich kunnen ontwikkelen en de ruimte hebben om het beste uit zichzelf te halen, zowel persoonlijk als professioneel. De universiteit heeft een breed aanbod aan cursussen en trainingen en er </a:t>
            </a:r>
            <a:r>
              <a:rPr lang="nl-NL" sz="1200" b="0" i="0" kern="1200" dirty="0">
                <a:solidFill>
                  <a:schemeClr val="tx1"/>
                </a:solidFill>
                <a:effectLst/>
                <a:latin typeface="Merriweather" pitchFamily="2" charset="77"/>
                <a:ea typeface="+mn-ea"/>
                <a:cs typeface="+mn-cs"/>
              </a:rPr>
              <a:t>worden kansen geïnventariseerd op het vlak van doorontwikkeling, doorleren en doorgroeien</a:t>
            </a:r>
            <a:r>
              <a:rPr lang="nl-NL" sz="1200" baseline="0" dirty="0">
                <a:solidFill>
                  <a:srgbClr val="001158"/>
                </a:solidFill>
                <a:ea typeface="Verdana" charset="0"/>
                <a:cs typeface="Verdana" charset="0"/>
              </a:rPr>
              <a:t> voor iedereen.</a:t>
            </a:r>
          </a:p>
          <a:p>
            <a:pPr marL="180000" indent="0">
              <a:buClr>
                <a:srgbClr val="B27F2A"/>
              </a:buClr>
              <a:buFont typeface="Arial" panose="020B0604020202020204" pitchFamily="34" charset="0"/>
              <a:buNone/>
            </a:pPr>
            <a:r>
              <a:rPr lang="nl-NL" sz="1200" baseline="0" dirty="0">
                <a:solidFill>
                  <a:srgbClr val="001158"/>
                </a:solidFill>
                <a:ea typeface="Verdana" charset="0"/>
                <a:cs typeface="Verdana" charset="0"/>
              </a:rPr>
              <a:t>(</a:t>
            </a:r>
            <a:r>
              <a:rPr lang="nl-NL" sz="1200" i="1" baseline="0" dirty="0">
                <a:solidFill>
                  <a:srgbClr val="001158"/>
                </a:solidFill>
                <a:ea typeface="Verdana" charset="0"/>
                <a:cs typeface="Verdana" charset="0"/>
              </a:rPr>
              <a:t>https://www.universiteitleiden.nl/werken-bij/loopbaan-en-ontwikkeling</a:t>
            </a:r>
            <a:r>
              <a:rPr lang="nl-NL" sz="1200" baseline="0" dirty="0">
                <a:solidFill>
                  <a:srgbClr val="001158"/>
                </a:solidFill>
                <a:ea typeface="Verdana" charset="0"/>
                <a:cs typeface="Verdana" charset="0"/>
              </a:rPr>
              <a:t>)</a:t>
            </a:r>
          </a:p>
          <a:p>
            <a:pPr marL="180000" indent="0">
              <a:buClr>
                <a:srgbClr val="B27F2A"/>
              </a:buClr>
              <a:buFont typeface="Arial" panose="020B0604020202020204" pitchFamily="34" charset="0"/>
              <a:buNone/>
            </a:pPr>
            <a:endParaRPr lang="nl-NL" sz="1200" baseline="0" dirty="0">
              <a:solidFill>
                <a:srgbClr val="001158"/>
              </a:solidFill>
              <a:ea typeface="Verdana" charset="0"/>
              <a:cs typeface="Verdana" charset="0"/>
            </a:endParaRPr>
          </a:p>
          <a:p>
            <a:pPr marL="180000" indent="0">
              <a:buClr>
                <a:srgbClr val="B27F2A"/>
              </a:buClr>
              <a:buFont typeface="Arial" panose="020B0604020202020204" pitchFamily="34" charset="0"/>
              <a:buNone/>
            </a:pPr>
            <a:r>
              <a:rPr lang="nl-NL" sz="1200" b="1" baseline="0" dirty="0" err="1">
                <a:solidFill>
                  <a:srgbClr val="001158"/>
                </a:solidFill>
                <a:ea typeface="Verdana" charset="0"/>
                <a:cs typeface="Verdana" charset="0"/>
              </a:rPr>
              <a:t>Academia</a:t>
            </a:r>
            <a:r>
              <a:rPr lang="nl-NL" sz="1200" b="1" baseline="0" dirty="0">
                <a:solidFill>
                  <a:srgbClr val="001158"/>
                </a:solidFill>
                <a:ea typeface="Verdana" charset="0"/>
                <a:cs typeface="Verdana" charset="0"/>
              </a:rPr>
              <a:t> in Motion</a:t>
            </a:r>
          </a:p>
          <a:p>
            <a:pPr marL="180000" indent="0">
              <a:buClr>
                <a:srgbClr val="B27F2A"/>
              </a:buClr>
              <a:buFont typeface="Arial" panose="020B0604020202020204" pitchFamily="34" charset="0"/>
              <a:buNone/>
            </a:pPr>
            <a:endParaRPr lang="nl-NL" sz="1200" b="0" baseline="0" dirty="0">
              <a:solidFill>
                <a:srgbClr val="001158"/>
              </a:solidFill>
              <a:ea typeface="Verdana" charset="0"/>
              <a:cs typeface="Verdana" charset="0"/>
            </a:endParaRPr>
          </a:p>
          <a:p>
            <a:pPr marL="180000" indent="0">
              <a:buClr>
                <a:srgbClr val="B27F2A"/>
              </a:buClr>
              <a:buFont typeface="Arial" panose="020B0604020202020204" pitchFamily="34" charset="0"/>
              <a:buNone/>
            </a:pPr>
            <a:r>
              <a:rPr lang="nl-NL" sz="1200" b="0" baseline="0" dirty="0" err="1">
                <a:solidFill>
                  <a:srgbClr val="001158"/>
                </a:solidFill>
                <a:ea typeface="Verdana" charset="0"/>
                <a:cs typeface="Verdana" charset="0"/>
              </a:rPr>
              <a:t>Academia</a:t>
            </a:r>
            <a:r>
              <a:rPr lang="nl-NL" sz="1200" b="0" baseline="0" dirty="0">
                <a:solidFill>
                  <a:srgbClr val="001158"/>
                </a:solidFill>
                <a:ea typeface="Verdana" charset="0"/>
                <a:cs typeface="Verdana" charset="0"/>
              </a:rPr>
              <a:t> in Motion </a:t>
            </a:r>
            <a:r>
              <a:rPr lang="nl-NL" sz="1200" b="0" i="0" kern="1200" dirty="0">
                <a:solidFill>
                  <a:schemeClr val="tx1"/>
                </a:solidFill>
                <a:effectLst/>
                <a:latin typeface="Merriweather" pitchFamily="2" charset="77"/>
                <a:ea typeface="+mn-ea"/>
                <a:cs typeface="+mn-cs"/>
              </a:rPr>
              <a:t>ondersteunt de cultuurverandering van de Universiteit Leiden naar een </a:t>
            </a:r>
            <a:r>
              <a:rPr lang="nl-NL" sz="1200" b="0" i="1" kern="1200" dirty="0">
                <a:solidFill>
                  <a:schemeClr val="tx1"/>
                </a:solidFill>
                <a:effectLst/>
                <a:latin typeface="Merriweather" pitchFamily="2" charset="77"/>
                <a:ea typeface="+mn-ea"/>
                <a:cs typeface="+mn-cs"/>
              </a:rPr>
              <a:t>open </a:t>
            </a:r>
            <a:r>
              <a:rPr lang="nl-NL" sz="1200" b="0" i="1" kern="1200" dirty="0" err="1">
                <a:solidFill>
                  <a:schemeClr val="tx1"/>
                </a:solidFill>
                <a:effectLst/>
                <a:latin typeface="Merriweather" pitchFamily="2" charset="77"/>
                <a:ea typeface="+mn-ea"/>
                <a:cs typeface="+mn-cs"/>
              </a:rPr>
              <a:t>knowledge</a:t>
            </a:r>
            <a:r>
              <a:rPr lang="nl-NL" sz="1200" b="0" i="1" kern="1200" dirty="0">
                <a:solidFill>
                  <a:schemeClr val="tx1"/>
                </a:solidFill>
                <a:effectLst/>
                <a:latin typeface="Merriweather" pitchFamily="2" charset="77"/>
                <a:ea typeface="+mn-ea"/>
                <a:cs typeface="+mn-cs"/>
              </a:rPr>
              <a:t> community</a:t>
            </a:r>
            <a:r>
              <a:rPr lang="nl-NL" sz="1200" b="0" i="0" kern="1200" dirty="0">
                <a:solidFill>
                  <a:schemeClr val="tx1"/>
                </a:solidFill>
                <a:effectLst/>
                <a:latin typeface="Merriweather" pitchFamily="2" charset="77"/>
                <a:ea typeface="+mn-ea"/>
                <a:cs typeface="+mn-cs"/>
              </a:rPr>
              <a:t>, die in nauwe verbinding staat met de samenleving, en die ieders bijdrage aan onze strategische doelen erkent en waardeert. Twee belangrijke pijlers van </a:t>
            </a:r>
            <a:r>
              <a:rPr lang="nl-NL" sz="1200" b="0" i="0" kern="1200" dirty="0" err="1">
                <a:solidFill>
                  <a:schemeClr val="tx1"/>
                </a:solidFill>
                <a:effectLst/>
                <a:latin typeface="Merriweather" pitchFamily="2" charset="77"/>
                <a:ea typeface="+mn-ea"/>
                <a:cs typeface="+mn-cs"/>
              </a:rPr>
              <a:t>AiM</a:t>
            </a:r>
            <a:r>
              <a:rPr lang="nl-NL" sz="1200" b="0" i="0" kern="1200" dirty="0">
                <a:solidFill>
                  <a:schemeClr val="tx1"/>
                </a:solidFill>
                <a:effectLst/>
                <a:latin typeface="Merriweather" pitchFamily="2" charset="77"/>
                <a:ea typeface="+mn-ea"/>
                <a:cs typeface="+mn-cs"/>
              </a:rPr>
              <a:t> zijn daarom </a:t>
            </a:r>
            <a:r>
              <a:rPr lang="nl-NL" sz="1200" b="1" i="0" kern="1200" dirty="0">
                <a:solidFill>
                  <a:schemeClr val="tx1"/>
                </a:solidFill>
                <a:effectLst/>
                <a:latin typeface="Merriweather" pitchFamily="2" charset="77"/>
                <a:ea typeface="+mn-ea"/>
                <a:cs typeface="+mn-cs"/>
              </a:rPr>
              <a:t>Open </a:t>
            </a:r>
            <a:r>
              <a:rPr lang="nl-NL" sz="1200" b="1" i="0" kern="1200" dirty="0" err="1">
                <a:solidFill>
                  <a:schemeClr val="tx1"/>
                </a:solidFill>
                <a:effectLst/>
                <a:latin typeface="Merriweather" pitchFamily="2" charset="77"/>
                <a:ea typeface="+mn-ea"/>
                <a:cs typeface="+mn-cs"/>
              </a:rPr>
              <a:t>Science</a:t>
            </a:r>
            <a:r>
              <a:rPr lang="nl-NL" sz="1200" b="0" i="0" kern="1200" dirty="0">
                <a:solidFill>
                  <a:schemeClr val="tx1"/>
                </a:solidFill>
                <a:effectLst/>
                <a:latin typeface="Merriweather" pitchFamily="2" charset="77"/>
                <a:ea typeface="+mn-ea"/>
                <a:cs typeface="+mn-cs"/>
              </a:rPr>
              <a:t> en </a:t>
            </a:r>
            <a:r>
              <a:rPr lang="nl-NL" sz="1200" b="1" i="0" kern="1200" dirty="0">
                <a:solidFill>
                  <a:schemeClr val="tx1"/>
                </a:solidFill>
                <a:effectLst/>
                <a:latin typeface="Merriweather" pitchFamily="2" charset="77"/>
                <a:ea typeface="+mn-ea"/>
                <a:cs typeface="+mn-cs"/>
              </a:rPr>
              <a:t>Erkennen &amp; Waarderen</a:t>
            </a:r>
            <a:br>
              <a:rPr lang="nl-NL" sz="1200" b="0" i="0" kern="1200" dirty="0">
                <a:solidFill>
                  <a:schemeClr val="tx1"/>
                </a:solidFill>
                <a:effectLst/>
                <a:latin typeface="Merriweather" pitchFamily="2" charset="77"/>
                <a:ea typeface="+mn-ea"/>
                <a:cs typeface="+mn-cs"/>
              </a:rPr>
            </a:br>
            <a:br>
              <a:rPr lang="nl-NL" sz="1200" b="0" i="0" kern="1200" dirty="0">
                <a:solidFill>
                  <a:schemeClr val="tx1"/>
                </a:solidFill>
                <a:effectLst/>
                <a:latin typeface="Merriweather" pitchFamily="2" charset="77"/>
                <a:ea typeface="+mn-ea"/>
                <a:cs typeface="+mn-cs"/>
              </a:rPr>
            </a:br>
            <a:r>
              <a:rPr lang="nl-NL" sz="1200" b="0" i="1" kern="1200" dirty="0">
                <a:solidFill>
                  <a:schemeClr val="tx1"/>
                </a:solidFill>
                <a:effectLst/>
                <a:latin typeface="Merriweather" pitchFamily="2" charset="77"/>
                <a:ea typeface="+mn-ea"/>
                <a:cs typeface="+mn-cs"/>
              </a:rPr>
              <a:t>https://www.universiteitleiden.nl/dossiers/academia-in-motion/</a:t>
            </a:r>
          </a:p>
          <a:p>
            <a:pPr marL="180000" indent="0">
              <a:buClr>
                <a:srgbClr val="B27F2A"/>
              </a:buClr>
              <a:buFont typeface="Arial" panose="020B0604020202020204" pitchFamily="34" charset="0"/>
              <a:buNone/>
            </a:pPr>
            <a:endParaRPr lang="nl-NL" sz="1200" b="0" i="1" u="none" kern="1200" baseline="0" dirty="0">
              <a:solidFill>
                <a:schemeClr val="tx1"/>
              </a:solidFill>
              <a:effectLst/>
              <a:latin typeface="Merriweather" pitchFamily="2" charset="77"/>
              <a:ea typeface="+mn-ea"/>
              <a:cs typeface="+mn-cs"/>
            </a:endParaRPr>
          </a:p>
          <a:p>
            <a:pPr marL="180000" marR="0" lvl="0" indent="0" algn="l" defTabSz="914400" rtl="0" eaLnBrk="1" fontAlgn="auto" latinLnBrk="0" hangingPunct="1">
              <a:lnSpc>
                <a:spcPct val="100000"/>
              </a:lnSpc>
              <a:spcBef>
                <a:spcPts val="0"/>
              </a:spcBef>
              <a:spcAft>
                <a:spcPts val="0"/>
              </a:spcAft>
              <a:buClr>
                <a:srgbClr val="B27F2A"/>
              </a:buClr>
              <a:buSzTx/>
              <a:buFont typeface="Arial" panose="020B0604020202020204" pitchFamily="34" charset="0"/>
              <a:buNone/>
              <a:tabLst/>
              <a:defRPr/>
            </a:pPr>
            <a:r>
              <a:rPr lang="nl-NL" sz="1200" b="1" i="0" u="none" kern="1200" baseline="0" dirty="0">
                <a:solidFill>
                  <a:schemeClr val="tx1"/>
                </a:solidFill>
                <a:effectLst/>
                <a:latin typeface="Merriweather" pitchFamily="2" charset="77"/>
                <a:ea typeface="+mn-ea"/>
                <a:cs typeface="+mn-cs"/>
              </a:rPr>
              <a:t>Leiderschap</a:t>
            </a:r>
            <a:endParaRPr lang="nl-NL" sz="1200" b="0" i="0" u="none" kern="1200" baseline="0" dirty="0">
              <a:solidFill>
                <a:schemeClr val="tx1"/>
              </a:solidFill>
              <a:effectLst/>
              <a:latin typeface="Merriweather" pitchFamily="2" charset="77"/>
              <a:ea typeface="+mn-ea"/>
              <a:cs typeface="+mn-cs"/>
            </a:endParaRPr>
          </a:p>
          <a:p>
            <a:pPr marL="180000" marR="0" lvl="0" indent="0" algn="l" defTabSz="914400" rtl="0" eaLnBrk="1" fontAlgn="auto" latinLnBrk="0" hangingPunct="1">
              <a:lnSpc>
                <a:spcPct val="100000"/>
              </a:lnSpc>
              <a:spcBef>
                <a:spcPts val="0"/>
              </a:spcBef>
              <a:spcAft>
                <a:spcPts val="0"/>
              </a:spcAft>
              <a:buClr>
                <a:srgbClr val="B27F2A"/>
              </a:buClr>
              <a:buSzTx/>
              <a:buFont typeface="Arial" panose="020B0604020202020204" pitchFamily="34" charset="0"/>
              <a:buNone/>
              <a:tabLst/>
              <a:defRPr/>
            </a:pPr>
            <a:endParaRPr lang="nl-NL" sz="1200" b="0" i="0" u="none" kern="1200" baseline="0" dirty="0">
              <a:solidFill>
                <a:schemeClr val="tx1"/>
              </a:solidFill>
              <a:effectLst/>
              <a:latin typeface="Merriweather" pitchFamily="2" charset="77"/>
              <a:ea typeface="+mn-ea"/>
              <a:cs typeface="+mn-cs"/>
            </a:endParaRPr>
          </a:p>
          <a:p>
            <a:pPr marL="180000" marR="0" lvl="0" indent="0" algn="l" defTabSz="914400" rtl="0" eaLnBrk="1" fontAlgn="auto" latinLnBrk="0" hangingPunct="1">
              <a:lnSpc>
                <a:spcPct val="100000"/>
              </a:lnSpc>
              <a:spcBef>
                <a:spcPts val="0"/>
              </a:spcBef>
              <a:spcAft>
                <a:spcPts val="0"/>
              </a:spcAft>
              <a:buClr>
                <a:srgbClr val="B27F2A"/>
              </a:buClr>
              <a:buSzTx/>
              <a:buFont typeface="Arial" panose="020B0604020202020204" pitchFamily="34" charset="0"/>
              <a:buNone/>
              <a:tabLst/>
              <a:defRPr/>
            </a:pPr>
            <a:r>
              <a:rPr lang="nl-NL" sz="1200" b="0" i="0" u="none" kern="1200" baseline="0" dirty="0">
                <a:solidFill>
                  <a:schemeClr val="tx1"/>
                </a:solidFill>
                <a:effectLst/>
                <a:latin typeface="Merriweather" pitchFamily="2" charset="77"/>
                <a:ea typeface="+mn-ea"/>
                <a:cs typeface="+mn-cs"/>
              </a:rPr>
              <a:t>Voor een open en lerende organisatie is sterk leiderschap nodig. </a:t>
            </a:r>
            <a:br>
              <a:rPr lang="nl-NL" sz="1200" b="0" i="0" u="none" kern="1200" baseline="0" dirty="0">
                <a:solidFill>
                  <a:schemeClr val="tx1"/>
                </a:solidFill>
                <a:effectLst/>
                <a:latin typeface="Merriweather" pitchFamily="2" charset="77"/>
                <a:ea typeface="+mn-ea"/>
                <a:cs typeface="+mn-cs"/>
              </a:rPr>
            </a:br>
            <a:r>
              <a:rPr lang="nl-NL" i="0" dirty="0"/>
              <a:t>De Universiteit Leiden bouwt aan een open en lerende organisatie. Een sterke gemeenschap, waar we elkaar vertrouwen, goed samenwerken, én verantwoordelijkheid nemen. Investering in de ontwikkeling van </a:t>
            </a:r>
            <a:r>
              <a:rPr lang="nl-NL" i="0" dirty="0" err="1"/>
              <a:t>leiderschapscomopetenties</a:t>
            </a:r>
            <a:r>
              <a:rPr lang="nl-NL" i="0" dirty="0"/>
              <a:t> is daarom belangrijk voor elke medewerker.</a:t>
            </a:r>
            <a:endParaRPr lang="en-US" i="0" dirty="0"/>
          </a:p>
          <a:p>
            <a:pPr marL="180000" indent="0">
              <a:buClr>
                <a:srgbClr val="B27F2A"/>
              </a:buClr>
              <a:buFont typeface="Arial" panose="020B0604020202020204" pitchFamily="34" charset="0"/>
              <a:buNone/>
            </a:pPr>
            <a:r>
              <a:rPr lang="en-US" i="1" dirty="0"/>
              <a:t>https://www.universiteitleiden.nl/dossiers/leiderschap</a:t>
            </a:r>
          </a:p>
          <a:p>
            <a:pPr marL="180000" indent="0">
              <a:buClr>
                <a:srgbClr val="B27F2A"/>
              </a:buClr>
              <a:buFont typeface="Arial" panose="020B0604020202020204" pitchFamily="34" charset="0"/>
              <a:buNone/>
            </a:pPr>
            <a:endParaRPr lang="en-US" i="1" dirty="0"/>
          </a:p>
          <a:p>
            <a:pPr marL="180000" indent="0">
              <a:buClr>
                <a:srgbClr val="B27F2A"/>
              </a:buClr>
              <a:buFont typeface="Arial" panose="020B0604020202020204" pitchFamily="34" charset="0"/>
              <a:buNone/>
            </a:pPr>
            <a:r>
              <a:rPr lang="en-US" sz="1200" b="1" u="none" dirty="0">
                <a:solidFill>
                  <a:srgbClr val="001158"/>
                </a:solidFill>
                <a:ea typeface="Verdana" charset="0"/>
                <a:cs typeface="Verdana" charset="0"/>
              </a:rPr>
              <a:t>Service Centre International Staff</a:t>
            </a:r>
          </a:p>
          <a:p>
            <a:pPr marL="180000" indent="0">
              <a:buClr>
                <a:srgbClr val="B27F2A"/>
              </a:buClr>
              <a:buFont typeface="Arial" panose="020B0604020202020204" pitchFamily="34" charset="0"/>
              <a:buNone/>
            </a:pPr>
            <a:endParaRPr lang="en-US" sz="1200" b="1" u="none" dirty="0">
              <a:solidFill>
                <a:srgbClr val="001158"/>
              </a:solidFill>
              <a:ea typeface="Verdana" charset="0"/>
              <a:cs typeface="Verdana" charset="0"/>
            </a:endParaRPr>
          </a:p>
          <a:p>
            <a:pPr marL="180000" indent="0">
              <a:buClr>
                <a:srgbClr val="B27F2A"/>
              </a:buClr>
              <a:buFont typeface="Arial" panose="020B0604020202020204" pitchFamily="34" charset="0"/>
              <a:buNone/>
            </a:pPr>
            <a:r>
              <a:rPr lang="en-US" sz="1200" dirty="0">
                <a:solidFill>
                  <a:srgbClr val="001158"/>
                </a:solidFill>
                <a:ea typeface="Verdana" charset="0"/>
                <a:cs typeface="Verdana" charset="0"/>
              </a:rPr>
              <a:t>Dit centrum </a:t>
            </a:r>
            <a:r>
              <a:rPr lang="en-US" sz="1200" dirty="0" err="1">
                <a:solidFill>
                  <a:srgbClr val="001158"/>
                </a:solidFill>
                <a:ea typeface="Verdana" charset="0"/>
                <a:cs typeface="Verdana" charset="0"/>
              </a:rPr>
              <a:t>biedt</a:t>
            </a:r>
            <a:r>
              <a:rPr lang="en-US" sz="1200" dirty="0">
                <a:solidFill>
                  <a:srgbClr val="001158"/>
                </a:solidFill>
                <a:ea typeface="Verdana" charset="0"/>
                <a:cs typeface="Verdana" charset="0"/>
              </a:rPr>
              <a:t> </a:t>
            </a:r>
            <a:r>
              <a:rPr lang="en-US" sz="1200" dirty="0" err="1">
                <a:solidFill>
                  <a:srgbClr val="001158"/>
                </a:solidFill>
                <a:ea typeface="Verdana" charset="0"/>
                <a:cs typeface="Verdana" charset="0"/>
              </a:rPr>
              <a:t>internationale</a:t>
            </a:r>
            <a:r>
              <a:rPr lang="en-US" sz="1200" dirty="0">
                <a:solidFill>
                  <a:srgbClr val="001158"/>
                </a:solidFill>
                <a:ea typeface="Verdana" charset="0"/>
                <a:cs typeface="Verdana" charset="0"/>
              </a:rPr>
              <a:t> </a:t>
            </a:r>
            <a:r>
              <a:rPr lang="en-US" sz="1200" dirty="0" err="1">
                <a:solidFill>
                  <a:srgbClr val="001158"/>
                </a:solidFill>
                <a:ea typeface="Verdana" charset="0"/>
                <a:cs typeface="Verdana" charset="0"/>
              </a:rPr>
              <a:t>medewerkers</a:t>
            </a:r>
            <a:r>
              <a:rPr lang="en-US" sz="1200" dirty="0">
                <a:solidFill>
                  <a:srgbClr val="001158"/>
                </a:solidFill>
                <a:ea typeface="Verdana" charset="0"/>
                <a:cs typeface="Verdana" charset="0"/>
              </a:rPr>
              <a:t> </a:t>
            </a:r>
            <a:r>
              <a:rPr lang="nl-NL" sz="1200" b="0" i="0" kern="1200" dirty="0">
                <a:solidFill>
                  <a:schemeClr val="tx1"/>
                </a:solidFill>
                <a:effectLst/>
                <a:latin typeface="Merriweather" pitchFamily="2" charset="77"/>
                <a:ea typeface="+mn-ea"/>
                <a:cs typeface="+mn-cs"/>
              </a:rPr>
              <a:t>een warm welkom en biedt praktische ondersteuning voor een onbezorgde start.</a:t>
            </a:r>
            <a:r>
              <a:rPr lang="nl-NL" sz="1200" b="0" i="0" kern="1200" baseline="0" dirty="0">
                <a:solidFill>
                  <a:schemeClr val="tx1"/>
                </a:solidFill>
                <a:effectLst/>
                <a:latin typeface="Merriweather" pitchFamily="2" charset="77"/>
                <a:ea typeface="+mn-ea"/>
                <a:cs typeface="+mn-cs"/>
              </a:rPr>
              <a:t> Bijvoorbeeld: hulp bij aanvraag verblijfsvergunning of woonruimte. </a:t>
            </a:r>
          </a:p>
          <a:p>
            <a:pPr marL="180000" indent="0">
              <a:buClr>
                <a:srgbClr val="B27F2A"/>
              </a:buClr>
              <a:buFont typeface="Arial" panose="020B0604020202020204" pitchFamily="34" charset="0"/>
              <a:buNone/>
            </a:pPr>
            <a:r>
              <a:rPr lang="en-US" sz="1200" dirty="0">
                <a:solidFill>
                  <a:srgbClr val="001158"/>
                </a:solidFill>
                <a:ea typeface="Verdana" charset="0"/>
                <a:cs typeface="Verdana" charset="0"/>
              </a:rPr>
              <a:t>(</a:t>
            </a:r>
            <a:r>
              <a:rPr lang="en-US" sz="1200" i="1" dirty="0">
                <a:solidFill>
                  <a:srgbClr val="001158"/>
                </a:solidFill>
                <a:ea typeface="Verdana" charset="0"/>
                <a:cs typeface="Verdana" charset="0"/>
              </a:rPr>
              <a:t>https://www.universiteitleiden.nl/werken-bij/service-centre-international-staff</a:t>
            </a:r>
            <a:r>
              <a:rPr lang="en-US" sz="1200" dirty="0">
                <a:solidFill>
                  <a:srgbClr val="001158"/>
                </a:solidFill>
                <a:ea typeface="Verdana" charset="0"/>
                <a:cs typeface="Verdana" charset="0"/>
              </a:rPr>
              <a:t>)</a:t>
            </a:r>
          </a:p>
          <a:p>
            <a:pPr marL="180000" indent="0">
              <a:buClr>
                <a:srgbClr val="B27F2A"/>
              </a:buClr>
              <a:buFont typeface="Arial" panose="020B0604020202020204" pitchFamily="34" charset="0"/>
              <a:buNone/>
            </a:pPr>
            <a:endParaRPr lang="en-US" sz="1200" dirty="0">
              <a:solidFill>
                <a:srgbClr val="001158"/>
              </a:solidFill>
              <a:ea typeface="Verdana" charset="0"/>
              <a:cs typeface="Verdana" charset="0"/>
            </a:endParaRPr>
          </a:p>
          <a:p>
            <a:pPr marL="180000" indent="0">
              <a:buClr>
                <a:srgbClr val="B27F2A"/>
              </a:buClr>
              <a:buFont typeface="Arial" panose="020B0604020202020204" pitchFamily="34" charset="0"/>
              <a:buNone/>
            </a:pPr>
            <a:r>
              <a:rPr lang="nl-NL" b="1" dirty="0"/>
              <a:t>Global </a:t>
            </a:r>
            <a:r>
              <a:rPr lang="nl-NL" b="1" dirty="0" err="1"/>
              <a:t>Mobility</a:t>
            </a:r>
            <a:endParaRPr lang="nl-NL" b="1" dirty="0"/>
          </a:p>
          <a:p>
            <a:pPr marL="180000" indent="0">
              <a:buClr>
                <a:srgbClr val="B27F2A"/>
              </a:buClr>
              <a:buFont typeface="Arial" panose="020B0604020202020204" pitchFamily="34" charset="0"/>
              <a:buNone/>
            </a:pPr>
            <a:endParaRPr lang="nl-NL" b="1" dirty="0"/>
          </a:p>
          <a:p>
            <a:pPr marL="180000" indent="0">
              <a:buClr>
                <a:srgbClr val="B27F2A"/>
              </a:buClr>
              <a:buFont typeface="Arial" panose="020B0604020202020204" pitchFamily="34" charset="0"/>
              <a:buNone/>
            </a:pPr>
            <a:r>
              <a:rPr lang="nl-NL" b="0" dirty="0"/>
              <a:t>Als promovendus aan de Universiteit Leiden breng je misschien tijd in het buitenland door voor onderzoek, conferenties, samenwerkingsverbanden of persoonlijke redenen, zoals vakantie. Om ervoor te zorgen dat alles goed geregeld is, heeft de universiteit een beleid voor wereldwijde mobiliteit.</a:t>
            </a:r>
          </a:p>
          <a:p>
            <a:pPr marL="180000" indent="0">
              <a:buClr>
                <a:srgbClr val="B27F2A"/>
              </a:buClr>
              <a:buFont typeface="Arial" panose="020B0604020202020204" pitchFamily="34" charset="0"/>
              <a:buNone/>
            </a:pPr>
            <a:endParaRPr lang="nl-NL" b="1" dirty="0"/>
          </a:p>
          <a:p>
            <a:pPr marL="180000" indent="0">
              <a:buClr>
                <a:srgbClr val="B27F2A"/>
              </a:buClr>
              <a:buFont typeface="Arial" panose="020B0604020202020204" pitchFamily="34" charset="0"/>
              <a:buNone/>
            </a:pPr>
            <a:r>
              <a:rPr lang="nl-NL" b="1" dirty="0"/>
              <a:t>Erkennen en Waarderen</a:t>
            </a:r>
          </a:p>
          <a:p>
            <a:pPr marL="180000" indent="0">
              <a:buClr>
                <a:srgbClr val="B27F2A"/>
              </a:buClr>
              <a:buFont typeface="Arial" panose="020B0604020202020204" pitchFamily="34" charset="0"/>
              <a:buNone/>
            </a:pPr>
            <a:endParaRPr lang="nl-NL" b="1" dirty="0"/>
          </a:p>
          <a:p>
            <a:pPr marL="180000" indent="0">
              <a:buClr>
                <a:srgbClr val="B27F2A"/>
              </a:buClr>
              <a:buFont typeface="Arial" panose="020B0604020202020204" pitchFamily="34" charset="0"/>
              <a:buNone/>
            </a:pPr>
            <a:r>
              <a:rPr lang="nl-NL" b="0" dirty="0"/>
              <a:t>De Universiteit Leiden werkt de komende jaren samen met andere Nederlandse universiteiten aan een nieuwe manier van erkennen en waarderen in de academische gemeenschap. Het accent moet meer komen te liggen op verantwoorde kwaliteitsbeoordeling; balans in loopbanen van medewerkers; het stimuleren van alle aspecten van open wetenschap, en het bevorderen van hoogwaardig academisch leiderschap.</a:t>
            </a:r>
          </a:p>
          <a:p>
            <a:pPr marL="180000" indent="0">
              <a:buClr>
                <a:srgbClr val="B27F2A"/>
              </a:buClr>
              <a:buFont typeface="Arial" panose="020B0604020202020204" pitchFamily="34" charset="0"/>
              <a:buNone/>
            </a:pPr>
            <a:endParaRPr lang="nl-NL" b="0" i="1" dirty="0"/>
          </a:p>
          <a:p>
            <a:pPr marL="180000" indent="0">
              <a:buClr>
                <a:srgbClr val="B27F2A"/>
              </a:buClr>
              <a:buFont typeface="Arial" panose="020B0604020202020204" pitchFamily="34" charset="0"/>
              <a:buNone/>
            </a:pPr>
            <a:r>
              <a:rPr lang="nl-NL" b="0" i="1" dirty="0"/>
              <a:t>https://www.universiteitleiden.nl/nieuws/2022/05/dialoog-en-experimenten-moeten-erkennen--waarderen-van-de-hele-universiteit-maken</a:t>
            </a:r>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53</a:t>
            </a:fld>
            <a:endParaRPr lang="nl-NL" dirty="0"/>
          </a:p>
        </p:txBody>
      </p:sp>
    </p:spTree>
    <p:extLst>
      <p:ext uri="{BB962C8B-B14F-4D97-AF65-F5344CB8AC3E}">
        <p14:creationId xmlns:p14="http://schemas.microsoft.com/office/powerpoint/2010/main" val="3498125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erriweather" pitchFamily="2" charset="77"/>
                <a:ea typeface="+mn-ea"/>
                <a:cs typeface="+mn-cs"/>
              </a:rPr>
              <a:t>Universitaire Bibliotheken Leiden (UBL) is een internationaal toonaangevende wetenschappelijke bibliotheek met collecties van wereldformaat en geavanceerde diensten voor onderwijs en onderzoek. De UBL-collecties ondersteunen onderzoekers en studenten van de Universiteit Leiden in onderwijs en wetenschap.</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UBL staat wereldwijd bekend om de Bijzondere Collecties, die naast hun rol voor onderwijs en onderzoek ook een belangrijke maatschappelijke en culturele functie hebben.</a:t>
            </a:r>
          </a:p>
          <a:p>
            <a:endParaRPr lang="nl-NL" sz="1200" b="0" i="0" kern="1200" dirty="0">
              <a:solidFill>
                <a:schemeClr val="tx1"/>
              </a:solidFill>
              <a:effectLst/>
              <a:latin typeface="Merriweather" pitchFamily="2" charset="77"/>
              <a:ea typeface="+mn-ea"/>
              <a:cs typeface="+mn-cs"/>
            </a:endParaRPr>
          </a:p>
          <a:p>
            <a:r>
              <a:rPr lang="nl-NL" sz="1200" b="0" i="1" kern="1200" dirty="0">
                <a:solidFill>
                  <a:schemeClr val="tx1"/>
                </a:solidFill>
                <a:effectLst/>
                <a:latin typeface="Merriweather" pitchFamily="2" charset="77"/>
                <a:ea typeface="+mn-ea"/>
                <a:cs typeface="+mn-cs"/>
              </a:rPr>
              <a:t>https://bibliotheek.universiteitleiden.nl</a:t>
            </a:r>
          </a:p>
          <a:p>
            <a:endParaRPr lang="nl-NL" sz="1200" b="0" i="1" kern="1200" dirty="0">
              <a:solidFill>
                <a:schemeClr val="tx1"/>
              </a:solidFill>
              <a:effectLst/>
              <a:latin typeface="Merriweather" pitchFamily="2" charset="77"/>
              <a:ea typeface="+mn-ea"/>
              <a:cs typeface="+mn-cs"/>
            </a:endParaRPr>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54</a:t>
            </a:fld>
            <a:endParaRPr lang="nl-NL" dirty="0"/>
          </a:p>
        </p:txBody>
      </p:sp>
    </p:spTree>
    <p:extLst>
      <p:ext uri="{BB962C8B-B14F-4D97-AF65-F5344CB8AC3E}">
        <p14:creationId xmlns:p14="http://schemas.microsoft.com/office/powerpoint/2010/main" val="1759964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55</a:t>
            </a:fld>
            <a:endParaRPr lang="nl-NL" dirty="0"/>
          </a:p>
        </p:txBody>
      </p:sp>
    </p:spTree>
    <p:extLst>
      <p:ext uri="{BB962C8B-B14F-4D97-AF65-F5344CB8AC3E}">
        <p14:creationId xmlns:p14="http://schemas.microsoft.com/office/powerpoint/2010/main" val="1217867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erriweather" pitchFamily="2" charset="77"/>
                <a:ea typeface="+mn-ea"/>
                <a:cs typeface="+mn-cs"/>
              </a:rPr>
              <a:t>De Universiteit Leiden </a:t>
            </a:r>
            <a:r>
              <a:rPr lang="en-US" sz="1200" b="0" i="0" kern="1200" dirty="0" err="1">
                <a:solidFill>
                  <a:schemeClr val="tx1"/>
                </a:solidFill>
                <a:effectLst/>
                <a:latin typeface="Merriweather" pitchFamily="2" charset="77"/>
                <a:ea typeface="+mn-ea"/>
                <a:cs typeface="+mn-cs"/>
              </a:rPr>
              <a:t>heeft</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zeven</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faculteiten</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gevestigd</a:t>
            </a:r>
            <a:r>
              <a:rPr lang="en-US" sz="1200" b="0" i="0" kern="1200" dirty="0">
                <a:solidFill>
                  <a:schemeClr val="tx1"/>
                </a:solidFill>
                <a:effectLst/>
                <a:latin typeface="Merriweather" pitchFamily="2" charset="77"/>
                <a:ea typeface="+mn-ea"/>
                <a:cs typeface="+mn-cs"/>
              </a:rPr>
              <a:t> in Leiden </a:t>
            </a:r>
            <a:r>
              <a:rPr lang="en-US" sz="1200" b="0" i="0" kern="1200" dirty="0" err="1">
                <a:solidFill>
                  <a:schemeClr val="tx1"/>
                </a:solidFill>
                <a:effectLst/>
                <a:latin typeface="Merriweather" pitchFamily="2" charset="77"/>
                <a:ea typeface="+mn-ea"/>
                <a:cs typeface="+mn-cs"/>
              </a:rPr>
              <a:t>én</a:t>
            </a:r>
            <a:r>
              <a:rPr lang="en-US" sz="1200" b="0" i="0" kern="1200" dirty="0">
                <a:solidFill>
                  <a:schemeClr val="tx1"/>
                </a:solidFill>
                <a:effectLst/>
                <a:latin typeface="Merriweather" pitchFamily="2" charset="77"/>
                <a:ea typeface="+mn-ea"/>
                <a:cs typeface="+mn-cs"/>
              </a:rPr>
              <a:t> Den Haag.  Binnen </a:t>
            </a:r>
            <a:r>
              <a:rPr lang="en-US" sz="1200" b="0" i="0" kern="1200" dirty="0" err="1">
                <a:solidFill>
                  <a:schemeClr val="tx1"/>
                </a:solidFill>
                <a:effectLst/>
                <a:latin typeface="Merriweather" pitchFamily="2" charset="77"/>
                <a:ea typeface="+mn-ea"/>
                <a:cs typeface="+mn-cs"/>
              </a:rPr>
              <a:t>deze</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faculteiten</a:t>
            </a:r>
            <a:r>
              <a:rPr lang="en-US" sz="1200" b="0" i="0" kern="1200" dirty="0">
                <a:solidFill>
                  <a:schemeClr val="tx1"/>
                </a:solidFill>
                <a:effectLst/>
                <a:latin typeface="Merriweather" pitchFamily="2" charset="77"/>
                <a:ea typeface="+mn-ea"/>
                <a:cs typeface="+mn-cs"/>
              </a:rPr>
              <a:t> is het </a:t>
            </a:r>
            <a:r>
              <a:rPr lang="en-US" sz="1200" b="0" i="0" kern="1200" dirty="0" err="1">
                <a:solidFill>
                  <a:schemeClr val="tx1"/>
                </a:solidFill>
                <a:effectLst/>
                <a:latin typeface="Merriweather" pitchFamily="2" charset="77"/>
                <a:ea typeface="+mn-ea"/>
                <a:cs typeface="+mn-cs"/>
              </a:rPr>
              <a:t>wetenschappelijk</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onderzoek</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ondergebracht</a:t>
            </a:r>
            <a:r>
              <a:rPr lang="en-US" sz="1200" b="0" i="0" kern="1200" dirty="0">
                <a:solidFill>
                  <a:schemeClr val="tx1"/>
                </a:solidFill>
                <a:effectLst/>
                <a:latin typeface="Merriweather" pitchFamily="2" charset="77"/>
                <a:ea typeface="+mn-ea"/>
                <a:cs typeface="+mn-cs"/>
              </a:rPr>
              <a:t> in diverse </a:t>
            </a:r>
            <a:r>
              <a:rPr lang="en-US" sz="1200" b="0" i="0" kern="1200" dirty="0" err="1">
                <a:solidFill>
                  <a:schemeClr val="tx1"/>
                </a:solidFill>
                <a:effectLst/>
                <a:latin typeface="Merriweather" pitchFamily="2" charset="77"/>
                <a:ea typeface="+mn-ea"/>
                <a:cs typeface="+mn-cs"/>
              </a:rPr>
              <a:t>gespecialiseerde</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onderzoeksinstituten</a:t>
            </a:r>
            <a:r>
              <a:rPr lang="en-US" sz="1200" b="0" i="0" kern="1200" dirty="0">
                <a:solidFill>
                  <a:schemeClr val="tx1"/>
                </a:solidFill>
                <a:effectLst/>
                <a:latin typeface="Merriweather" pitchFamily="2" charset="77"/>
                <a:ea typeface="+mn-ea"/>
                <a:cs typeface="+mn-cs"/>
              </a:rPr>
              <a:t>. </a:t>
            </a:r>
            <a:r>
              <a:rPr lang="nl-NL" sz="1200" b="0" i="0" kern="1200" baseline="0" dirty="0">
                <a:solidFill>
                  <a:schemeClr val="tx1"/>
                </a:solidFill>
                <a:effectLst/>
                <a:latin typeface="Merriweather" pitchFamily="2" charset="77"/>
                <a:ea typeface="+mn-ea"/>
                <a:cs typeface="+mn-cs"/>
              </a:rPr>
              <a:t>De Universiteit Leiden heeft 36 instituten, waarvan 4 interfacultair.</a:t>
            </a:r>
          </a:p>
          <a:p>
            <a:endParaRPr lang="en-US" sz="1200" b="0" i="0" kern="1200" dirty="0">
              <a:solidFill>
                <a:schemeClr val="tx1"/>
              </a:solidFill>
              <a:effectLst/>
              <a:latin typeface="Merriweather" pitchFamily="2" charset="77"/>
              <a:ea typeface="+mn-ea"/>
              <a:cs typeface="+mn-cs"/>
            </a:endParaRPr>
          </a:p>
          <a:p>
            <a:endParaRPr lang="en-US" sz="1200" b="0" i="0" kern="1200" dirty="0">
              <a:solidFill>
                <a:schemeClr val="tx1"/>
              </a:solidFill>
              <a:effectLst/>
              <a:latin typeface="Merriweather" pitchFamily="2" charset="77"/>
              <a:ea typeface="+mn-ea"/>
              <a:cs typeface="+mn-cs"/>
            </a:endParaRPr>
          </a:p>
          <a:p>
            <a:r>
              <a:rPr lang="en-US" sz="1200" b="0" i="0" kern="1200" dirty="0">
                <a:solidFill>
                  <a:schemeClr val="tx1"/>
                </a:solidFill>
                <a:effectLst/>
                <a:latin typeface="Merriweather" pitchFamily="2" charset="77"/>
                <a:ea typeface="+mn-ea"/>
                <a:cs typeface="+mn-cs"/>
              </a:rPr>
              <a:t>https://www.organisatiegids.universiteitleiden.nl/faculteiten-en-instituten</a:t>
            </a:r>
          </a:p>
          <a:p>
            <a:r>
              <a:rPr lang="en-US" sz="1200" b="0" i="0" kern="1200" dirty="0">
                <a:solidFill>
                  <a:schemeClr val="tx1"/>
                </a:solidFill>
                <a:effectLst/>
                <a:latin typeface="Merriweather" pitchFamily="2" charset="77"/>
                <a:ea typeface="+mn-ea"/>
                <a:cs typeface="+mn-cs"/>
              </a:rPr>
              <a:t> </a:t>
            </a:r>
          </a:p>
          <a:p>
            <a:endParaRPr lang="en-US" sz="1200" b="0" i="0" kern="1200" dirty="0">
              <a:solidFill>
                <a:schemeClr val="tx1"/>
              </a:solidFill>
              <a:effectLst/>
              <a:latin typeface="Merriweather" pitchFamily="2" charset="77"/>
              <a:ea typeface="+mn-ea"/>
              <a:cs typeface="+mn-cs"/>
            </a:endParaRPr>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6</a:t>
            </a:fld>
            <a:endParaRPr lang="nl-NL" dirty="0"/>
          </a:p>
        </p:txBody>
      </p:sp>
    </p:spTree>
    <p:extLst>
      <p:ext uri="{BB962C8B-B14F-4D97-AF65-F5344CB8AC3E}">
        <p14:creationId xmlns:p14="http://schemas.microsoft.com/office/powerpoint/2010/main" val="2211606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71B62-F955-4F72-5520-1AA1A5F59EA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E7E26D6-AA35-03DE-81AE-C30837FA357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5D3A0F2-C24C-3A5A-1DC6-5072970EDAEB}"/>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err="1">
                <a:solidFill>
                  <a:schemeClr val="tx1"/>
                </a:solidFill>
                <a:effectLst/>
                <a:latin typeface="+mn-lt"/>
                <a:ea typeface="+mn-ea"/>
                <a:cs typeface="+mn-cs"/>
              </a:rPr>
              <a:t>Studenten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en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medewerkers</a:t>
            </a:r>
            <a:r>
              <a:rPr lang="en-US" sz="1200" b="0" i="0" kern="1200" baseline="0" dirty="0">
                <a:solidFill>
                  <a:schemeClr val="tx1"/>
                </a:solidFill>
                <a:effectLst/>
                <a:latin typeface="+mn-lt"/>
                <a:ea typeface="+mn-ea"/>
                <a:cs typeface="+mn-cs"/>
              </a:rPr>
              <a:t> van de Universiteit Leiden </a:t>
            </a:r>
            <a:r>
              <a:rPr lang="en-US" sz="1200" b="0" i="0" kern="1200" baseline="0" dirty="0" err="1">
                <a:solidFill>
                  <a:schemeClr val="tx1"/>
                </a:solidFill>
                <a:effectLst/>
                <a:latin typeface="+mn-lt"/>
                <a:ea typeface="+mn-ea"/>
                <a:cs typeface="+mn-cs"/>
              </a:rPr>
              <a:t>kunnen</a:t>
            </a:r>
            <a:r>
              <a:rPr lang="en-US" sz="1200" b="0" i="0" kern="1200" baseline="0" dirty="0">
                <a:solidFill>
                  <a:schemeClr val="tx1"/>
                </a:solidFill>
                <a:effectLst/>
                <a:latin typeface="+mn-lt"/>
                <a:ea typeface="+mn-ea"/>
                <a:cs typeface="+mn-cs"/>
              </a:rPr>
              <a:t> 9 </a:t>
            </a:r>
            <a:r>
              <a:rPr lang="en-US" sz="1200" b="0" i="0" kern="1200" baseline="0" dirty="0" err="1">
                <a:solidFill>
                  <a:schemeClr val="tx1"/>
                </a:solidFill>
                <a:effectLst/>
                <a:latin typeface="+mn-lt"/>
                <a:ea typeface="+mn-ea"/>
                <a:cs typeface="+mn-cs"/>
              </a:rPr>
              <a:t>instituten</a:t>
            </a:r>
            <a:r>
              <a:rPr lang="en-US" sz="1200" b="0" i="0" kern="1200" baseline="0" dirty="0">
                <a:solidFill>
                  <a:schemeClr val="tx1"/>
                </a:solidFill>
                <a:effectLst/>
                <a:latin typeface="+mn-lt"/>
                <a:ea typeface="+mn-ea"/>
                <a:cs typeface="+mn-cs"/>
              </a:rPr>
              <a:t> in het </a:t>
            </a:r>
            <a:r>
              <a:rPr lang="en-US" sz="1200" b="0" i="0" kern="1200" baseline="0" dirty="0" err="1">
                <a:solidFill>
                  <a:schemeClr val="tx1"/>
                </a:solidFill>
                <a:effectLst/>
                <a:latin typeface="+mn-lt"/>
                <a:ea typeface="+mn-ea"/>
                <a:cs typeface="+mn-cs"/>
              </a:rPr>
              <a:t>buitenland</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bezoeken</a:t>
            </a:r>
            <a:r>
              <a:rPr lang="en-US" sz="1200" b="0" i="0" kern="1200" baseline="0" dirty="0">
                <a:solidFill>
                  <a:schemeClr val="tx1"/>
                </a:solidFill>
                <a:effectLst/>
                <a:latin typeface="+mn-lt"/>
                <a:ea typeface="+mn-ea"/>
                <a:cs typeface="+mn-cs"/>
              </a:rPr>
              <a:t>, om </a:t>
            </a:r>
            <a:r>
              <a:rPr lang="en-US" sz="1200" b="0" i="0" kern="1200" baseline="0" dirty="0" err="1">
                <a:solidFill>
                  <a:schemeClr val="tx1"/>
                </a:solidFill>
                <a:effectLst/>
                <a:latin typeface="+mn-lt"/>
                <a:ea typeface="+mn-ea"/>
                <a:cs typeface="+mn-cs"/>
              </a:rPr>
              <a:t>daar</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te</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werken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aan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hun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proefschrift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een</a:t>
            </a:r>
            <a:r>
              <a:rPr lang="en-US" sz="1200" b="0" i="0" kern="1200" baseline="0" dirty="0">
                <a:solidFill>
                  <a:schemeClr val="tx1"/>
                </a:solidFill>
                <a:effectLst/>
                <a:latin typeface="+mn-lt"/>
                <a:ea typeface="+mn-ea"/>
                <a:cs typeface="+mn-cs"/>
              </a:rPr>
              <a:t> minor </a:t>
            </a:r>
            <a:r>
              <a:rPr lang="en-US" sz="1200" b="0" i="0" kern="1200" baseline="0" dirty="0" err="1">
                <a:solidFill>
                  <a:schemeClr val="tx1"/>
                </a:solidFill>
                <a:effectLst/>
                <a:latin typeface="+mn-lt"/>
                <a:ea typeface="+mn-ea"/>
                <a:cs typeface="+mn-cs"/>
              </a:rPr>
              <a:t>te</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volgen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samen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te</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werken</a:t>
            </a:r>
            <a:r>
              <a:rPr lang="en-US" sz="1200" b="0" i="0" kern="1200" baseline="0" dirty="0">
                <a:solidFill>
                  <a:schemeClr val="tx1"/>
                </a:solidFill>
                <a:effectLst/>
                <a:latin typeface="+mn-lt"/>
                <a:ea typeface="+mn-ea"/>
                <a:cs typeface="+mn-cs"/>
              </a:rPr>
              <a:t> met </a:t>
            </a:r>
            <a:r>
              <a:rPr lang="en-US" sz="1200" b="0" i="0" kern="1200" baseline="0" dirty="0" err="1">
                <a:solidFill>
                  <a:schemeClr val="tx1"/>
                </a:solidFill>
                <a:effectLst/>
                <a:latin typeface="+mn-lt"/>
                <a:ea typeface="+mn-ea"/>
                <a:cs typeface="+mn-cs"/>
              </a:rPr>
              <a:t>wetenschappers</a:t>
            </a:r>
            <a:r>
              <a:rPr lang="en-US" sz="1200" b="0" i="0" kern="1200" baseline="0" dirty="0">
                <a:solidFill>
                  <a:schemeClr val="tx1"/>
                </a:solidFill>
                <a:effectLst/>
                <a:latin typeface="+mn-lt"/>
                <a:ea typeface="+mn-ea"/>
                <a:cs typeface="+mn-cs"/>
              </a:rPr>
              <a:t> in het </a:t>
            </a:r>
            <a:r>
              <a:rPr lang="en-US" sz="1200" b="0" i="0" kern="1200" baseline="0" dirty="0" err="1">
                <a:solidFill>
                  <a:schemeClr val="tx1"/>
                </a:solidFill>
                <a:effectLst/>
                <a:latin typeface="+mn-lt"/>
                <a:ea typeface="+mn-ea"/>
                <a:cs typeface="+mn-cs"/>
              </a:rPr>
              <a:t>gastland</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en</a:t>
            </a:r>
            <a:r>
              <a:rPr lang="en-US" sz="1200" b="0" i="0" kern="1200" baseline="0" dirty="0">
                <a:solidFill>
                  <a:schemeClr val="tx1"/>
                </a:solidFill>
                <a:effectLst/>
                <a:latin typeface="+mn-lt"/>
                <a:ea typeface="+mn-ea"/>
                <a:cs typeface="+mn-cs"/>
              </a:rPr>
              <a:t> om </a:t>
            </a:r>
            <a:r>
              <a:rPr lang="en-US" sz="1200" b="0" i="0" kern="1200" baseline="0" dirty="0" err="1">
                <a:solidFill>
                  <a:schemeClr val="tx1"/>
                </a:solidFill>
                <a:effectLst/>
                <a:latin typeface="+mn-lt"/>
                <a:ea typeface="+mn-ea"/>
                <a:cs typeface="+mn-cs"/>
              </a:rPr>
              <a:t>onderzoek</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uit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te</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voeren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en</a:t>
            </a:r>
            <a:r>
              <a:rPr lang="en-US" sz="1200" b="0" i="0" kern="1200" baseline="0" dirty="0">
                <a:solidFill>
                  <a:schemeClr val="tx1"/>
                </a:solidFill>
                <a:effectLst/>
                <a:latin typeface="+mn-lt"/>
                <a:ea typeface="+mn-ea"/>
                <a:cs typeface="+mn-cs"/>
              </a:rPr>
              <a:t> de </a:t>
            </a:r>
            <a:r>
              <a:rPr lang="en-US" sz="1200" b="0" i="0" kern="1200" baseline="0" dirty="0" err="1">
                <a:solidFill>
                  <a:schemeClr val="tx1"/>
                </a:solidFill>
                <a:effectLst/>
                <a:latin typeface="+mn-lt"/>
                <a:ea typeface="+mn-ea"/>
                <a:cs typeface="+mn-cs"/>
              </a:rPr>
              <a:t>resultaten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daarvan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te</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delen</a:t>
            </a:r>
            <a:r>
              <a:rPr lang="en-US" sz="1200" b="0" i="0" kern="1200" baseline="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KITLV Jakarta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Nederlands</a:t>
            </a:r>
            <a:r>
              <a:rPr lang="en-US" dirty="0"/>
              <a:t> </a:t>
            </a:r>
            <a:r>
              <a:rPr lang="en-US" dirty="0" err="1"/>
              <a:t>Instituut</a:t>
            </a:r>
            <a:r>
              <a:rPr lang="en-US" dirty="0"/>
              <a:t> </a:t>
            </a:r>
            <a:r>
              <a:rPr lang="en-US" dirty="0" err="1"/>
              <a:t>Marokko</a:t>
            </a:r>
            <a:r>
              <a:rPr lang="en-US" dirty="0"/>
              <a:t> (NIMAR)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Nederlands-Vlaams</a:t>
            </a:r>
            <a:r>
              <a:rPr lang="en-US" dirty="0"/>
              <a:t> </a:t>
            </a:r>
            <a:r>
              <a:rPr lang="en-US" dirty="0" err="1"/>
              <a:t>Instituut</a:t>
            </a:r>
            <a:r>
              <a:rPr lang="en-US" dirty="0"/>
              <a:t> in </a:t>
            </a:r>
            <a:r>
              <a:rPr lang="en-US" dirty="0" err="1"/>
              <a:t>Caïro</a:t>
            </a:r>
            <a:r>
              <a:rPr lang="en-US" dirty="0"/>
              <a:t> (NVIC)</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dirty="0" err="1">
                <a:solidFill>
                  <a:schemeClr val="bg1">
                    <a:lumMod val="50000"/>
                  </a:schemeClr>
                </a:solidFill>
              </a:rPr>
              <a:t>Nuvoni</a:t>
            </a:r>
            <a:r>
              <a:rPr lang="nl-NL" sz="1200" dirty="0">
                <a:solidFill>
                  <a:schemeClr val="bg1">
                    <a:lumMod val="50000"/>
                  </a:schemeClr>
                </a:solidFill>
              </a:rPr>
              <a:t> Center </a:t>
            </a:r>
            <a:r>
              <a:rPr lang="nl-NL" sz="1200" dirty="0" err="1">
                <a:solidFill>
                  <a:schemeClr val="bg1">
                    <a:lumMod val="50000"/>
                  </a:schemeClr>
                </a:solidFill>
              </a:rPr>
              <a:t>for</a:t>
            </a:r>
            <a:r>
              <a:rPr lang="nl-NL" sz="1200" dirty="0">
                <a:solidFill>
                  <a:schemeClr val="bg1">
                    <a:lumMod val="50000"/>
                  </a:schemeClr>
                </a:solidFill>
              </a:rPr>
              <a:t> Innovation Research in Nairobi</a:t>
            </a: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Netherlands Institute in Turkey (NIT)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Koninklijk</a:t>
            </a:r>
            <a:r>
              <a:rPr lang="en-US" dirty="0"/>
              <a:t> </a:t>
            </a:r>
            <a:r>
              <a:rPr lang="en-US" dirty="0" err="1"/>
              <a:t>Nederlands</a:t>
            </a:r>
            <a:r>
              <a:rPr lang="en-US" dirty="0"/>
              <a:t> </a:t>
            </a:r>
            <a:r>
              <a:rPr lang="en-US" dirty="0" err="1"/>
              <a:t>Instituut</a:t>
            </a:r>
            <a:r>
              <a:rPr lang="en-US" dirty="0"/>
              <a:t> in Rome (KNIR)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Nederlands</a:t>
            </a:r>
            <a:r>
              <a:rPr lang="en-US" dirty="0"/>
              <a:t> </a:t>
            </a:r>
            <a:r>
              <a:rPr lang="en-US" dirty="0" err="1"/>
              <a:t>Interuniversitair</a:t>
            </a:r>
            <a:r>
              <a:rPr lang="en-US" dirty="0"/>
              <a:t> </a:t>
            </a:r>
            <a:r>
              <a:rPr lang="en-US" dirty="0" err="1"/>
              <a:t>Kunsthistorisch</a:t>
            </a:r>
            <a:r>
              <a:rPr lang="en-US" dirty="0"/>
              <a:t> </a:t>
            </a:r>
            <a:r>
              <a:rPr lang="en-US" dirty="0" err="1"/>
              <a:t>Instituut</a:t>
            </a:r>
            <a:r>
              <a:rPr lang="en-US" dirty="0"/>
              <a:t> (NIKI)</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Nederlands</a:t>
            </a:r>
            <a:r>
              <a:rPr lang="en-US" dirty="0"/>
              <a:t> </a:t>
            </a:r>
            <a:r>
              <a:rPr lang="en-US" dirty="0" err="1"/>
              <a:t>Instituut</a:t>
            </a:r>
            <a:r>
              <a:rPr lang="en-US" dirty="0"/>
              <a:t> in Athene (NIA)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Nederlands</a:t>
            </a:r>
            <a:r>
              <a:rPr lang="en-US" dirty="0"/>
              <a:t> </a:t>
            </a:r>
            <a:r>
              <a:rPr lang="en-US" dirty="0" err="1"/>
              <a:t>Instituut</a:t>
            </a:r>
            <a:r>
              <a:rPr lang="en-US" dirty="0"/>
              <a:t> in St. Petersburg (NIP)</a:t>
            </a:r>
          </a:p>
        </p:txBody>
      </p:sp>
      <p:sp>
        <p:nvSpPr>
          <p:cNvPr id="4" name="Tijdelijke aanduiding voor dianummer 3">
            <a:extLst>
              <a:ext uri="{FF2B5EF4-FFF2-40B4-BE49-F238E27FC236}">
                <a16:creationId xmlns:a16="http://schemas.microsoft.com/office/drawing/2014/main" id="{DFC4EE13-7BFD-8D3E-C6F2-4868C3371E2A}"/>
              </a:ext>
            </a:extLst>
          </p:cNvPr>
          <p:cNvSpPr>
            <a:spLocks noGrp="1"/>
          </p:cNvSpPr>
          <p:nvPr>
            <p:ph type="sldNum" sz="quarter" idx="10"/>
          </p:nvPr>
        </p:nvSpPr>
        <p:spPr/>
        <p:txBody>
          <a:bodyPr/>
          <a:lstStyle/>
          <a:p>
            <a:fld id="{812ECD43-08E5-4945-BC4F-4857758E978F}" type="slidenum">
              <a:rPr lang="nl-NL" smtClean="0">
                <a:solidFill>
                  <a:prstClr val="black"/>
                </a:solidFill>
              </a:rPr>
              <a:pPr/>
              <a:t>7</a:t>
            </a:fld>
            <a:endParaRPr lang="nl-NL">
              <a:solidFill>
                <a:prstClr val="black"/>
              </a:solidFill>
            </a:endParaRPr>
          </a:p>
        </p:txBody>
      </p:sp>
    </p:spTree>
    <p:extLst>
      <p:ext uri="{BB962C8B-B14F-4D97-AF65-F5344CB8AC3E}">
        <p14:creationId xmlns:p14="http://schemas.microsoft.com/office/powerpoint/2010/main" val="3095966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7CFCC-9516-F40D-92D3-30DA09F26C5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E5910BB-43AE-9AA3-4DA7-76F3FB1F160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E0991AE-B959-2F08-5207-DB0D1175A514}"/>
              </a:ext>
            </a:extLst>
          </p:cNvPr>
          <p:cNvSpPr>
            <a:spLocks noGrp="1"/>
          </p:cNvSpPr>
          <p:nvPr>
            <p:ph type="body" idx="1"/>
          </p:nvPr>
        </p:nvSpPr>
        <p:spPr/>
        <p:txBody>
          <a:bodyPr/>
          <a:lstStyle/>
          <a:p>
            <a:r>
              <a:rPr lang="nl-NL" i="1" dirty="0"/>
              <a:t>Cijfers uit jaarverslag 2025</a:t>
            </a:r>
          </a:p>
          <a:p>
            <a:endParaRPr lang="nl-NL" dirty="0"/>
          </a:p>
          <a:p>
            <a:r>
              <a:rPr lang="nl-NL" b="1" dirty="0"/>
              <a:t>Exacte aantallen studenten en medewerkers</a:t>
            </a:r>
          </a:p>
          <a:p>
            <a:r>
              <a:rPr lang="nl-NL" dirty="0"/>
              <a:t>Studenten: 33.494</a:t>
            </a:r>
          </a:p>
          <a:p>
            <a:r>
              <a:rPr lang="nl-NL" dirty="0"/>
              <a:t>Medewerkers: 6.359</a:t>
            </a:r>
          </a:p>
          <a:p>
            <a:endParaRPr lang="en-US" dirty="0"/>
          </a:p>
        </p:txBody>
      </p:sp>
      <p:sp>
        <p:nvSpPr>
          <p:cNvPr id="4" name="Tijdelijke aanduiding voor dianummer 3">
            <a:extLst>
              <a:ext uri="{FF2B5EF4-FFF2-40B4-BE49-F238E27FC236}">
                <a16:creationId xmlns:a16="http://schemas.microsoft.com/office/drawing/2014/main" id="{9D3069BB-0450-231D-FB48-BABE8A6D7C94}"/>
              </a:ext>
            </a:extLst>
          </p:cNvPr>
          <p:cNvSpPr>
            <a:spLocks noGrp="1"/>
          </p:cNvSpPr>
          <p:nvPr>
            <p:ph type="sldNum" sz="quarter" idx="5"/>
          </p:nvPr>
        </p:nvSpPr>
        <p:spPr/>
        <p:txBody>
          <a:bodyPr/>
          <a:lstStyle/>
          <a:p>
            <a:fld id="{637B80C8-3308-6C4F-B1C5-C23743646DBC}" type="slidenum">
              <a:rPr lang="nl-NL" smtClean="0"/>
              <a:pPr/>
              <a:t>8</a:t>
            </a:fld>
            <a:endParaRPr lang="nl-NL" dirty="0"/>
          </a:p>
        </p:txBody>
      </p:sp>
    </p:spTree>
    <p:extLst>
      <p:ext uri="{BB962C8B-B14F-4D97-AF65-F5344CB8AC3E}">
        <p14:creationId xmlns:p14="http://schemas.microsoft.com/office/powerpoint/2010/main" val="1605099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ONDERZOEK</a:t>
            </a:r>
          </a:p>
          <a:p>
            <a:endParaRPr lang="nl-NL" dirty="0"/>
          </a:p>
          <a:p>
            <a:r>
              <a:rPr lang="en-US" dirty="0"/>
              <a:t>Ons </a:t>
            </a:r>
            <a:r>
              <a:rPr lang="en-US" dirty="0" err="1"/>
              <a:t>onderzoek</a:t>
            </a:r>
            <a:r>
              <a:rPr lang="en-US" dirty="0"/>
              <a:t>,</a:t>
            </a:r>
            <a:r>
              <a:rPr lang="en-US" baseline="0" dirty="0"/>
              <a:t> in 36 </a:t>
            </a:r>
            <a:r>
              <a:rPr lang="en-US" baseline="0" dirty="0" err="1"/>
              <a:t>onderzoeksinstituten</a:t>
            </a:r>
            <a:r>
              <a:rPr lang="en-US" baseline="0" dirty="0"/>
              <a:t>, </a:t>
            </a:r>
            <a:r>
              <a:rPr lang="en-US" baseline="0" dirty="0" err="1"/>
              <a:t>bestrijkt</a:t>
            </a:r>
            <a:r>
              <a:rPr lang="en-US" baseline="0" dirty="0"/>
              <a:t> </a:t>
            </a:r>
            <a:r>
              <a:rPr lang="en-US" baseline="0" dirty="0" err="1"/>
              <a:t>een</a:t>
            </a:r>
            <a:r>
              <a:rPr lang="en-US" baseline="0" dirty="0"/>
              <a:t> breed spectrum. </a:t>
            </a:r>
          </a:p>
          <a:p>
            <a:r>
              <a:rPr lang="en-US" baseline="0" dirty="0"/>
              <a:t>Ons </a:t>
            </a:r>
            <a:r>
              <a:rPr lang="en-US" baseline="0" dirty="0" err="1"/>
              <a:t>bèta-onderzoek</a:t>
            </a:r>
            <a:r>
              <a:rPr lang="en-US" baseline="0" dirty="0"/>
              <a:t> </a:t>
            </a:r>
            <a:r>
              <a:rPr lang="en-US" baseline="0" dirty="0" err="1"/>
              <a:t>bijvoorbeeld</a:t>
            </a:r>
            <a:r>
              <a:rPr lang="en-US" baseline="0" dirty="0"/>
              <a:t> </a:t>
            </a:r>
            <a:r>
              <a:rPr lang="en-US" baseline="0" dirty="0" err="1"/>
              <a:t>strekt</a:t>
            </a:r>
            <a:r>
              <a:rPr lang="en-US" baseline="0" dirty="0"/>
              <a:t> </a:t>
            </a:r>
            <a:r>
              <a:rPr lang="en-US" baseline="0" dirty="0" err="1"/>
              <a:t>zich</a:t>
            </a:r>
            <a:r>
              <a:rPr lang="en-US" baseline="0" dirty="0"/>
              <a:t> </a:t>
            </a:r>
            <a:r>
              <a:rPr lang="en-US" baseline="0" dirty="0" err="1"/>
              <a:t>uit</a:t>
            </a:r>
            <a:r>
              <a:rPr lang="en-US" baseline="0" dirty="0"/>
              <a:t> van </a:t>
            </a:r>
            <a:r>
              <a:rPr lang="en-US" baseline="0" dirty="0" err="1"/>
              <a:t>sterrenkunde</a:t>
            </a:r>
            <a:r>
              <a:rPr lang="en-US" baseline="0" dirty="0"/>
              <a:t> tot </a:t>
            </a:r>
            <a:r>
              <a:rPr lang="en-US" baseline="0" dirty="0" err="1"/>
              <a:t>nanotechnologie</a:t>
            </a:r>
            <a:r>
              <a:rPr lang="en-US" baseline="0" dirty="0"/>
              <a:t>. We </a:t>
            </a:r>
            <a:r>
              <a:rPr lang="en-US" baseline="0" dirty="0" err="1"/>
              <a:t>bestuderen</a:t>
            </a:r>
            <a:r>
              <a:rPr lang="en-US" baseline="0" dirty="0"/>
              <a:t> </a:t>
            </a:r>
            <a:r>
              <a:rPr lang="en-US" baseline="0" dirty="0" err="1"/>
              <a:t>plaatselijke</a:t>
            </a:r>
            <a:r>
              <a:rPr lang="en-US" baseline="0" dirty="0"/>
              <a:t> </a:t>
            </a:r>
            <a:r>
              <a:rPr lang="en-US" baseline="0" dirty="0" err="1"/>
              <a:t>problematiek</a:t>
            </a:r>
            <a:r>
              <a:rPr lang="en-US" baseline="0" dirty="0"/>
              <a:t>, </a:t>
            </a:r>
            <a:r>
              <a:rPr lang="en-US" baseline="0" dirty="0" err="1"/>
              <a:t>bijv</a:t>
            </a:r>
            <a:r>
              <a:rPr lang="en-US" baseline="0" dirty="0"/>
              <a:t> </a:t>
            </a:r>
            <a:r>
              <a:rPr lang="en-US" baseline="0" dirty="0" err="1"/>
              <a:t>grootstedelijk</a:t>
            </a:r>
            <a:r>
              <a:rPr lang="en-US" baseline="0" dirty="0"/>
              <a:t> </a:t>
            </a:r>
            <a:r>
              <a:rPr lang="en-US" baseline="0" dirty="0" err="1"/>
              <a:t>onderzoek</a:t>
            </a:r>
            <a:r>
              <a:rPr lang="en-US" baseline="0" dirty="0"/>
              <a:t> in Den Haag, </a:t>
            </a:r>
            <a:r>
              <a:rPr lang="en-US" baseline="0" dirty="0" err="1"/>
              <a:t>en</a:t>
            </a:r>
            <a:r>
              <a:rPr lang="en-US" baseline="0" dirty="0"/>
              <a:t> </a:t>
            </a:r>
            <a:r>
              <a:rPr lang="en-US" baseline="0" dirty="0" err="1"/>
              <a:t>mondiale</a:t>
            </a:r>
            <a:r>
              <a:rPr lang="en-US" baseline="0" dirty="0"/>
              <a:t> </a:t>
            </a:r>
            <a:r>
              <a:rPr lang="en-US" baseline="0" dirty="0" err="1"/>
              <a:t>kwesties</a:t>
            </a:r>
            <a:r>
              <a:rPr lang="en-US" baseline="0" dirty="0"/>
              <a:t>, </a:t>
            </a:r>
            <a:r>
              <a:rPr lang="en-US" baseline="0" dirty="0" err="1"/>
              <a:t>zoals</a:t>
            </a:r>
            <a:r>
              <a:rPr lang="en-US" baseline="0" dirty="0"/>
              <a:t> </a:t>
            </a:r>
            <a:r>
              <a:rPr lang="en-US" baseline="0" dirty="0" err="1"/>
              <a:t>kinderrechten</a:t>
            </a:r>
            <a:r>
              <a:rPr lang="en-US" baseline="0" dirty="0"/>
              <a:t>. </a:t>
            </a:r>
            <a:r>
              <a:rPr lang="en-US" baseline="0" dirty="0" err="1"/>
              <a:t>Onze</a:t>
            </a:r>
            <a:r>
              <a:rPr lang="en-US" baseline="0" dirty="0"/>
              <a:t> </a:t>
            </a:r>
            <a:r>
              <a:rPr lang="en-US" baseline="0" dirty="0" err="1"/>
              <a:t>faculteit</a:t>
            </a:r>
            <a:r>
              <a:rPr lang="en-US" baseline="0" dirty="0"/>
              <a:t> </a:t>
            </a:r>
            <a:r>
              <a:rPr lang="en-US" baseline="0" dirty="0" err="1"/>
              <a:t>Geesteswetenschappen</a:t>
            </a:r>
            <a:r>
              <a:rPr lang="en-US" baseline="0" dirty="0"/>
              <a:t> </a:t>
            </a:r>
            <a:r>
              <a:rPr lang="nl-NL" sz="1200" b="0" i="0" kern="1200" dirty="0">
                <a:solidFill>
                  <a:schemeClr val="tx1"/>
                </a:solidFill>
                <a:effectLst/>
                <a:latin typeface="Merriweather" pitchFamily="2" charset="77"/>
                <a:ea typeface="+mn-ea"/>
                <a:cs typeface="+mn-cs"/>
              </a:rPr>
              <a:t>bestudeert wereldwijd talen, culturen en samenlevingen. Onze</a:t>
            </a:r>
            <a:r>
              <a:rPr lang="nl-NL" sz="1200" b="0" i="0" kern="1200" baseline="0" dirty="0">
                <a:solidFill>
                  <a:schemeClr val="tx1"/>
                </a:solidFill>
                <a:effectLst/>
                <a:latin typeface="Merriweather" pitchFamily="2" charset="77"/>
                <a:ea typeface="+mn-ea"/>
                <a:cs typeface="+mn-cs"/>
              </a:rPr>
              <a:t> archeologen gaan terug in de tijd, onze terrorismedeskundigen onderzoeken een actueel probleem.</a:t>
            </a:r>
          </a:p>
          <a:p>
            <a:endParaRPr lang="nl-NL" sz="1200" b="0" i="0" kern="1200" baseline="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Veel vraagstukken van onze tijd zijn te complex om vanuit één wetenschapsgebied op te kunnen lossen. Wanneer wetenschappers uit allerlei vakgebieden hun krachten bundelen, kan dat fantastische inzichten en oplossingen opleveren. </a:t>
            </a:r>
          </a:p>
          <a:p>
            <a:endParaRPr lang="nl-NL" sz="1200" b="0" i="0" kern="1200" baseline="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De resultaten van ons onderzoek hebben invloed op de samenleving. Met kennis proberen we de samenleving te verbeteren en een bijdrage leveren aan maatschappelijk debat en politieke beleidsvorming. </a:t>
            </a:r>
            <a:endParaRPr lang="nl-NL" sz="1200" b="0" i="0" kern="1200" baseline="0" dirty="0">
              <a:solidFill>
                <a:schemeClr val="tx1"/>
              </a:solidFill>
              <a:effectLst/>
              <a:latin typeface="Merriweather" pitchFamily="2" charset="77"/>
              <a:ea typeface="+mn-ea"/>
              <a:cs typeface="+mn-cs"/>
            </a:endParaRPr>
          </a:p>
          <a:p>
            <a:endParaRPr lang="nl-NL" sz="1200" b="0" i="0" kern="1200" baseline="0" dirty="0">
              <a:solidFill>
                <a:schemeClr val="tx1"/>
              </a:solidFill>
              <a:effectLst/>
              <a:latin typeface="Merriweather" pitchFamily="2" charset="77"/>
              <a:ea typeface="+mn-ea"/>
              <a:cs typeface="+mn-cs"/>
            </a:endParaRPr>
          </a:p>
          <a:p>
            <a:r>
              <a:rPr lang="nl-NL" sz="1200" b="0" i="0" kern="1200" baseline="0" dirty="0">
                <a:solidFill>
                  <a:schemeClr val="tx1"/>
                </a:solidFill>
                <a:effectLst/>
                <a:latin typeface="Merriweather" pitchFamily="2" charset="77"/>
                <a:ea typeface="+mn-ea"/>
                <a:cs typeface="+mn-cs"/>
              </a:rPr>
              <a:t>ONDERWIJS</a:t>
            </a:r>
          </a:p>
          <a:p>
            <a:endParaRPr lang="nl-NL" sz="1200" b="0" i="0" kern="1200" baseline="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De universiteit biedt een breed palet van mono-, </a:t>
            </a:r>
            <a:r>
              <a:rPr lang="nl-NL" sz="1200" b="0" i="0" kern="1200" dirty="0" err="1">
                <a:solidFill>
                  <a:schemeClr val="tx1"/>
                </a:solidFill>
                <a:effectLst/>
                <a:latin typeface="Merriweather" pitchFamily="2" charset="77"/>
                <a:ea typeface="+mn-ea"/>
                <a:cs typeface="+mn-cs"/>
              </a:rPr>
              <a:t>multi</a:t>
            </a:r>
            <a:r>
              <a:rPr lang="nl-NL" sz="1200" b="0" i="0" kern="1200" dirty="0">
                <a:solidFill>
                  <a:schemeClr val="tx1"/>
                </a:solidFill>
                <a:effectLst/>
                <a:latin typeface="Merriweather" pitchFamily="2" charset="77"/>
                <a:ea typeface="+mn-ea"/>
                <a:cs typeface="+mn-cs"/>
              </a:rPr>
              <a:t>- en interdisciplinaire opleidingen. Met onze </a:t>
            </a:r>
            <a:r>
              <a:rPr lang="nl-NL" sz="1200" b="0" i="0" kern="1200" dirty="0" err="1">
                <a:solidFill>
                  <a:schemeClr val="tx1"/>
                </a:solidFill>
                <a:effectLst/>
                <a:latin typeface="Merriweather" pitchFamily="2" charset="77"/>
                <a:ea typeface="+mn-ea"/>
                <a:cs typeface="+mn-cs"/>
              </a:rPr>
              <a:t>minoren</a:t>
            </a:r>
            <a:r>
              <a:rPr lang="nl-NL" sz="1200" b="0" i="0" kern="1200" dirty="0">
                <a:solidFill>
                  <a:schemeClr val="tx1"/>
                </a:solidFill>
                <a:effectLst/>
                <a:latin typeface="Merriweather" pitchFamily="2" charset="77"/>
                <a:ea typeface="+mn-ea"/>
                <a:cs typeface="+mn-cs"/>
              </a:rPr>
              <a:t> geven we studenten de kans om  een </a:t>
            </a:r>
            <a:r>
              <a:rPr lang="nl-NL" sz="1200" b="0" i="0" kern="1200" dirty="0" err="1">
                <a:solidFill>
                  <a:schemeClr val="tx1"/>
                </a:solidFill>
                <a:effectLst/>
                <a:latin typeface="Merriweather" pitchFamily="2" charset="77"/>
                <a:ea typeface="+mn-ea"/>
                <a:cs typeface="+mn-cs"/>
              </a:rPr>
              <a:t>multi-disciplinair</a:t>
            </a:r>
            <a:r>
              <a:rPr lang="nl-NL" sz="1200" b="0" i="0" kern="1200" dirty="0">
                <a:solidFill>
                  <a:schemeClr val="tx1"/>
                </a:solidFill>
                <a:effectLst/>
                <a:latin typeface="Merriweather" pitchFamily="2" charset="77"/>
                <a:ea typeface="+mn-ea"/>
                <a:cs typeface="+mn-cs"/>
              </a:rPr>
              <a:t> profiel te ontwikkelen. Onze nieuwe opleidingen hebben vaak een sterk interdisciplinair karakter.</a:t>
            </a:r>
            <a:endParaRPr lang="nl-NL" sz="1200" b="0" i="0" kern="1200" baseline="0" dirty="0">
              <a:solidFill>
                <a:schemeClr val="tx1"/>
              </a:solidFill>
              <a:effectLst/>
              <a:latin typeface="Merriweather" pitchFamily="2" charset="77"/>
              <a:ea typeface="+mn-ea"/>
              <a:cs typeface="+mn-cs"/>
            </a:endParaRPr>
          </a:p>
          <a:p>
            <a:endParaRPr lang="nl-NL" sz="1200" b="0" i="0" kern="1200" baseline="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De universiteit stimuleert studenten om over de grenzen van hun eigen vakgebied heen te kijken. Er zijn diverse interdisciplinaire minors en opleidingen (zoals International Studies) die verschillende disciplines combineren. Dit sluit aan bij de complexe problemen in de wereld, die zelden vanuit één enkele discipline op te lossen zijn.</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De Universiteit Leiden integreert steeds meer digitale leermiddelen in het onderwijs. Dit gaat verder dan alleen het aanbieden van online colleges; denk aan interactieve simulaties, virtuele practicumomgevingen en online samenwerkingstools. </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Naast inhoudelijke, op wetenschappelijk onderzoek gestoelde kennis, legt Leiden een sterke nadruk op de ontwikkeling van vaardigheden zoals probleemoplossend vermogen, samenwerking, communicatie en kritische reflectie. Deze vaardigheden zijn essentieel in de snel veranderende arbeidsmarkt en maatschappij, en de expliciete integratie ervan in het curriculum is vernieuwend.</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Veel opleidingen en onderzoeksprojecten hebben een duidelijke link met maatschappelijke uitdagingen. Studenten worden aangemoedigd om na te denken over de impact van hun werk op de samenleving en oplossingen te zoeken voor actuele vraagstukken. Dit draagt bij aan een betekenisvolle leerervaring.</a:t>
            </a:r>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9</a:t>
            </a:fld>
            <a:endParaRPr lang="nl-NL" dirty="0"/>
          </a:p>
        </p:txBody>
      </p:sp>
    </p:spTree>
    <p:extLst>
      <p:ext uri="{BB962C8B-B14F-4D97-AF65-F5344CB8AC3E}">
        <p14:creationId xmlns:p14="http://schemas.microsoft.com/office/powerpoint/2010/main" val="8131340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eldia 1 | Title slide 1 ">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Ellipsen | Rings" descr="Afbeelding met cirkel, astronomie, kunst&#10;&#10;Door AI gegenereerde inhoud is mogelijk onjuist.">
            <a:extLst>
              <a:ext uri="{FF2B5EF4-FFF2-40B4-BE49-F238E27FC236}">
                <a16:creationId xmlns:a16="http://schemas.microsoft.com/office/drawing/2014/main" id="{2B8CC4EC-6F14-EB4B-2CCE-011FD848AA79}"/>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7621"/>
            <a:ext cx="10088046" cy="6857433"/>
          </a:xfrm>
          <a:prstGeom prst="rect">
            <a:avLst/>
          </a:prstGeom>
        </p:spPr>
      </p:pic>
      <p:sp>
        <p:nvSpPr>
          <p:cNvPr id="3" name="Rechthoek 2">
            <a:extLst>
              <a:ext uri="{FF2B5EF4-FFF2-40B4-BE49-F238E27FC236}">
                <a16:creationId xmlns:a16="http://schemas.microsoft.com/office/drawing/2014/main" id="{4BF0381E-64FF-E4F7-BD58-236B750EA198}"/>
              </a:ext>
            </a:extLst>
          </p:cNvPr>
          <p:cNvSpPr>
            <a:spLocks/>
          </p:cNvSpPr>
          <p:nvPr userDrawn="1"/>
        </p:nvSpPr>
        <p:spPr>
          <a:xfrm>
            <a:off x="6877050" y="1839559"/>
            <a:ext cx="4981575" cy="1227600"/>
          </a:xfrm>
          <a:prstGeom prst="rect">
            <a:avLst/>
          </a:prstGeom>
          <a:solidFill>
            <a:srgbClr val="0011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ndertitel | Subtitle">
            <a:extLst>
              <a:ext uri="{FF2B5EF4-FFF2-40B4-BE49-F238E27FC236}">
                <a16:creationId xmlns:a16="http://schemas.microsoft.com/office/drawing/2014/main" id="{81FE288D-BC76-D2E8-7E63-13602DBEC395}"/>
              </a:ext>
            </a:extLst>
          </p:cNvPr>
          <p:cNvSpPr>
            <a:spLocks noGrp="1"/>
          </p:cNvSpPr>
          <p:nvPr>
            <p:ph type="subTitle" idx="1" hasCustomPrompt="1"/>
          </p:nvPr>
        </p:nvSpPr>
        <p:spPr>
          <a:xfrm>
            <a:off x="6877050" y="2525764"/>
            <a:ext cx="4981575" cy="1352173"/>
          </a:xfrm>
          <a:prstGeom prst="rect">
            <a:avLst/>
          </a:prstGeom>
          <a:solidFill>
            <a:srgbClr val="001158"/>
          </a:solidFill>
        </p:spPr>
        <p:txBody>
          <a:bodyPr vert="horz" wrap="square" lIns="432000" tIns="360000" rIns="432000" bIns="612000" rtlCol="0" anchor="ctr" anchorCtr="0">
            <a:noAutofit/>
          </a:bodyPr>
          <a:lstStyle>
            <a:lvl1pPr marL="0" indent="0">
              <a:buNone/>
              <a:defRPr lang="nl-NL" sz="2200" baseline="0" dirty="0">
                <a:solidFill>
                  <a:srgbClr val="BCD2FF"/>
                </a:solidFill>
                <a:latin typeface="Vestula Pro" panose="020B0A03060302020204" pitchFamily="34" charset="0"/>
              </a:defRPr>
            </a:lvl1pPr>
          </a:lstStyle>
          <a:p>
            <a:pPr marL="0" lvl="0" indent="0">
              <a:buNone/>
            </a:pPr>
            <a:r>
              <a:rPr lang="nl-NL" dirty="0"/>
              <a:t>Ondertitel (optioneel)</a:t>
            </a:r>
            <a:br>
              <a:rPr lang="nl-NL" dirty="0"/>
            </a:br>
            <a:r>
              <a:rPr lang="nl-NL" dirty="0" err="1"/>
              <a:t>Subtitle</a:t>
            </a:r>
            <a:r>
              <a:rPr lang="nl-NL" dirty="0"/>
              <a:t> (</a:t>
            </a:r>
            <a:r>
              <a:rPr lang="nl-NL" dirty="0" err="1"/>
              <a:t>optional</a:t>
            </a:r>
            <a:r>
              <a:rPr lang="nl-NL" dirty="0"/>
              <a:t>)</a:t>
            </a:r>
          </a:p>
        </p:txBody>
      </p:sp>
      <p:sp>
        <p:nvSpPr>
          <p:cNvPr id="13" name="Titel | Title">
            <a:extLst>
              <a:ext uri="{FF2B5EF4-FFF2-40B4-BE49-F238E27FC236}">
                <a16:creationId xmlns:a16="http://schemas.microsoft.com/office/drawing/2014/main" id="{510BC5AA-CA89-2FCB-B262-4D59463788F3}"/>
              </a:ext>
            </a:extLst>
          </p:cNvPr>
          <p:cNvSpPr>
            <a:spLocks noGrp="1"/>
          </p:cNvSpPr>
          <p:nvPr>
            <p:ph type="ctrTitle" hasCustomPrompt="1"/>
          </p:nvPr>
        </p:nvSpPr>
        <p:spPr>
          <a:xfrm>
            <a:off x="6877050" y="1234184"/>
            <a:ext cx="4981575" cy="965013"/>
          </a:xfrm>
          <a:prstGeom prst="rect">
            <a:avLst/>
          </a:prstGeom>
          <a:solidFill>
            <a:srgbClr val="001158"/>
          </a:solidFill>
          <a:ln>
            <a:noFill/>
          </a:ln>
        </p:spPr>
        <p:txBody>
          <a:bodyPr vert="horz" wrap="square" lIns="432000" tIns="360000" rIns="432000" bIns="108000" rtlCol="0" anchor="ctr" anchorCtr="0">
            <a:spAutoFit/>
          </a:bodyPr>
          <a:lstStyle>
            <a:lvl1pPr algn="l">
              <a:lnSpc>
                <a:spcPct val="100000"/>
              </a:lnSpc>
              <a:defRPr lang="nl-NL" sz="3200" dirty="0">
                <a:solidFill>
                  <a:schemeClr val="bg1"/>
                </a:solidFill>
              </a:defRPr>
            </a:lvl1pPr>
          </a:lstStyle>
          <a:p>
            <a:pPr lvl="0"/>
            <a:r>
              <a:rPr lang="nl-NL" dirty="0"/>
              <a:t>Tekst | </a:t>
            </a:r>
            <a:r>
              <a:rPr lang="nl-NL" dirty="0" err="1"/>
              <a:t>Text</a:t>
            </a:r>
            <a:endParaRPr lang="nl-NL" dirty="0"/>
          </a:p>
        </p:txBody>
      </p:sp>
    </p:spTree>
    <p:extLst>
      <p:ext uri="{BB962C8B-B14F-4D97-AF65-F5344CB8AC3E}">
        <p14:creationId xmlns:p14="http://schemas.microsoft.com/office/powerpoint/2010/main" val="128088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Volgpagina - 01">
    <p:bg>
      <p:bgPr>
        <a:solidFill>
          <a:schemeClr val="bg1"/>
        </a:solidFill>
        <a:effectLst/>
      </p:bgPr>
    </p:bg>
    <p:spTree>
      <p:nvGrpSpPr>
        <p:cNvPr id="1" name=""/>
        <p:cNvGrpSpPr/>
        <p:nvPr/>
      </p:nvGrpSpPr>
      <p:grpSpPr>
        <a:xfrm>
          <a:off x="0" y="0"/>
          <a:ext cx="0" cy="0"/>
          <a:chOff x="0" y="0"/>
          <a:chExt cx="0" cy="0"/>
        </a:xfrm>
      </p:grpSpPr>
      <p:sp>
        <p:nvSpPr>
          <p:cNvPr id="9" name="Tekst | Text">
            <a:extLst>
              <a:ext uri="{FF2B5EF4-FFF2-40B4-BE49-F238E27FC236}">
                <a16:creationId xmlns:a16="http://schemas.microsoft.com/office/drawing/2014/main" id="{B00563F0-BF21-6A72-D4A6-C4805545335A}"/>
              </a:ext>
            </a:extLst>
          </p:cNvPr>
          <p:cNvSpPr>
            <a:spLocks noGrp="1"/>
          </p:cNvSpPr>
          <p:nvPr>
            <p:ph type="body" sz="quarter" idx="14" hasCustomPrompt="1"/>
          </p:nvPr>
        </p:nvSpPr>
        <p:spPr>
          <a:xfrm>
            <a:off x="5892801" y="2036763"/>
            <a:ext cx="5511438"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3" name="Kop | Heading">
            <a:extLst>
              <a:ext uri="{FF2B5EF4-FFF2-40B4-BE49-F238E27FC236}">
                <a16:creationId xmlns:a16="http://schemas.microsoft.com/office/drawing/2014/main" id="{4BA116AC-C0B1-87C7-B723-446BB93756ED}"/>
              </a:ext>
            </a:extLst>
          </p:cNvPr>
          <p:cNvSpPr>
            <a:spLocks noGrp="1"/>
          </p:cNvSpPr>
          <p:nvPr>
            <p:ph type="title" hasCustomPrompt="1"/>
          </p:nvPr>
        </p:nvSpPr>
        <p:spPr>
          <a:xfrm>
            <a:off x="5892800" y="360000"/>
            <a:ext cx="5511437" cy="1325563"/>
          </a:xfrm>
          <a:prstGeom prst="rect">
            <a:avLst/>
          </a:prstGeom>
        </p:spPr>
        <p:txBody>
          <a:bodyPr vert="horz" lIns="91440" tIns="45720" rIns="91440" bIns="45720" rtlCol="0" anchor="ctr">
            <a:normAutofit/>
          </a:bodyPr>
          <a:lstStyle>
            <a:lvl1pPr>
              <a:defRPr lang="en-US" dirty="0">
                <a:effectLst/>
                <a:latin typeface="Merriweather" panose="00000500000000000000" pitchFamily="2" charset="0"/>
              </a:defRPr>
            </a:lvl1pPr>
          </a:lstStyle>
          <a:p>
            <a:pPr lvl="0">
              <a:lnSpc>
                <a:spcPct val="100000"/>
              </a:lnSpc>
            </a:pPr>
            <a:r>
              <a:rPr lang="en-US" dirty="0"/>
              <a:t>Kop | Heading</a:t>
            </a:r>
          </a:p>
        </p:txBody>
      </p:sp>
      <p:sp>
        <p:nvSpPr>
          <p:cNvPr id="2" name="Instructie | Instruction" hidden="1">
            <a:extLst>
              <a:ext uri="{FF2B5EF4-FFF2-40B4-BE49-F238E27FC236}">
                <a16:creationId xmlns:a16="http://schemas.microsoft.com/office/drawing/2014/main" id="{E5F02253-22A8-CD14-B503-0DB7727DB3B4}"/>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a:t>
            </a:r>
            <a:r>
              <a:rPr lang="nl-NL" sz="1800" b="0" dirty="0" err="1"/>
              <a:t>linkerkolom</a:t>
            </a:r>
            <a:r>
              <a:rPr lang="nl-NL" sz="1800" b="0" dirty="0"/>
              <a:t>.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bow</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t>
            </a:r>
            <a:r>
              <a:rPr lang="nl-NL" sz="1800" b="0" dirty="0" err="1"/>
              <a:t>and</a:t>
            </a:r>
            <a:r>
              <a:rPr lang="nl-NL" sz="1800" b="0" dirty="0"/>
              <a:t>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5" name="Boogelement | Arc element">
            <a:extLst>
              <a:ext uri="{FF2B5EF4-FFF2-40B4-BE49-F238E27FC236}">
                <a16:creationId xmlns:a16="http://schemas.microsoft.com/office/drawing/2014/main" id="{B79E3323-60F9-FE93-9F63-D60467402952}"/>
              </a:ext>
            </a:extLst>
          </p:cNvPr>
          <p:cNvSpPr>
            <a:spLocks noGrp="1" noChangeAspect="1"/>
          </p:cNvSpPr>
          <p:nvPr>
            <p:ph type="pic" sz="quarter" idx="15"/>
          </p:nvPr>
        </p:nvSpPr>
        <p:spPr>
          <a:xfrm>
            <a:off x="0" y="0"/>
            <a:ext cx="6049964" cy="6858000"/>
          </a:xfrm>
          <a:custGeom>
            <a:avLst/>
            <a:gdLst>
              <a:gd name="csX0" fmla="*/ 5413072 w 6049964"/>
              <a:gd name="csY0" fmla="*/ 0 h 6858000"/>
              <a:gd name="csX1" fmla="*/ 5842952 w 6049964"/>
              <a:gd name="csY1" fmla="*/ 0 h 6858000"/>
              <a:gd name="csX2" fmla="*/ 5839388 w 6049964"/>
              <a:gd name="csY2" fmla="*/ 6153 h 6858000"/>
              <a:gd name="csX3" fmla="*/ 5886964 w 6049964"/>
              <a:gd name="csY3" fmla="*/ 6581852 h 6858000"/>
              <a:gd name="csX4" fmla="*/ 6049964 w 6049964"/>
              <a:gd name="csY4" fmla="*/ 6858000 h 6858000"/>
              <a:gd name="csX5" fmla="*/ 5620084 w 6049964"/>
              <a:gd name="csY5" fmla="*/ 6858000 h 6858000"/>
              <a:gd name="csX6" fmla="*/ 5457083 w 6049964"/>
              <a:gd name="csY6" fmla="*/ 6581852 h 6858000"/>
              <a:gd name="csX7" fmla="*/ 5409508 w 6049964"/>
              <a:gd name="csY7" fmla="*/ 6153 h 6858000"/>
              <a:gd name="csX8" fmla="*/ 0 w 6049964"/>
              <a:gd name="csY8" fmla="*/ 0 h 6858000"/>
              <a:gd name="csX9" fmla="*/ 5403860 w 6049964"/>
              <a:gd name="csY9" fmla="*/ 0 h 6858000"/>
              <a:gd name="csX10" fmla="*/ 5400296 w 6049964"/>
              <a:gd name="csY10" fmla="*/ 6153 h 6858000"/>
              <a:gd name="csX11" fmla="*/ 5447872 w 6049964"/>
              <a:gd name="csY11" fmla="*/ 6581852 h 6858000"/>
              <a:gd name="csX12" fmla="*/ 5610873 w 6049964"/>
              <a:gd name="csY12" fmla="*/ 6858000 h 6858000"/>
              <a:gd name="csX13" fmla="*/ 0 w 6049964"/>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6049964" h="6858000">
                <a:moveTo>
                  <a:pt x="5413072" y="0"/>
                </a:moveTo>
                <a:lnTo>
                  <a:pt x="5842952" y="0"/>
                </a:lnTo>
                <a:lnTo>
                  <a:pt x="5839388" y="6153"/>
                </a:lnTo>
                <a:cubicBezTo>
                  <a:pt x="5173058" y="1188468"/>
                  <a:pt x="4300621" y="3761764"/>
                  <a:pt x="5886964" y="6581852"/>
                </a:cubicBezTo>
                <a:lnTo>
                  <a:pt x="6049964" y="6858000"/>
                </a:lnTo>
                <a:lnTo>
                  <a:pt x="5620084" y="6858000"/>
                </a:lnTo>
                <a:lnTo>
                  <a:pt x="5457083" y="6581852"/>
                </a:lnTo>
                <a:cubicBezTo>
                  <a:pt x="3870740" y="3761764"/>
                  <a:pt x="4743178" y="1188468"/>
                  <a:pt x="5409508" y="6153"/>
                </a:cubicBezTo>
                <a:close/>
                <a:moveTo>
                  <a:pt x="0" y="0"/>
                </a:moveTo>
                <a:lnTo>
                  <a:pt x="5403860" y="0"/>
                </a:lnTo>
                <a:lnTo>
                  <a:pt x="5400296" y="6153"/>
                </a:lnTo>
                <a:cubicBezTo>
                  <a:pt x="4733967" y="1188468"/>
                  <a:pt x="3861529" y="3761764"/>
                  <a:pt x="5447872" y="6581852"/>
                </a:cubicBezTo>
                <a:lnTo>
                  <a:pt x="5610873" y="6858000"/>
                </a:lnTo>
                <a:lnTo>
                  <a:pt x="0" y="6858000"/>
                </a:lnTo>
                <a:close/>
              </a:path>
            </a:pathLst>
          </a:custGeom>
          <a:solidFill>
            <a:srgbClr val="001158"/>
          </a:solidFill>
        </p:spPr>
        <p:txBody>
          <a:bodyPr wrap="square">
            <a:noAutofit/>
          </a:bodyPr>
          <a:lstStyle/>
          <a:p>
            <a:endParaRPr lang="nl-NL" dirty="0"/>
          </a:p>
        </p:txBody>
      </p:sp>
    </p:spTree>
    <p:extLst>
      <p:ext uri="{BB962C8B-B14F-4D97-AF65-F5344CB8AC3E}">
        <p14:creationId xmlns:p14="http://schemas.microsoft.com/office/powerpoint/2010/main" val="224777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eldia - 13">
    <p:spTree>
      <p:nvGrpSpPr>
        <p:cNvPr id="1" name=""/>
        <p:cNvGrpSpPr/>
        <p:nvPr/>
      </p:nvGrpSpPr>
      <p:grpSpPr>
        <a:xfrm>
          <a:off x="0" y="0"/>
          <a:ext cx="0" cy="0"/>
          <a:chOff x="0" y="0"/>
          <a:chExt cx="0" cy="0"/>
        </a:xfrm>
      </p:grpSpPr>
      <p:sp>
        <p:nvSpPr>
          <p:cNvPr id="5" name="Tekst | Text">
            <a:extLst>
              <a:ext uri="{FF2B5EF4-FFF2-40B4-BE49-F238E27FC236}">
                <a16:creationId xmlns:a16="http://schemas.microsoft.com/office/drawing/2014/main" id="{8B2C5789-E86A-F341-5DF3-837CFC5EA13B}"/>
              </a:ext>
            </a:extLst>
          </p:cNvPr>
          <p:cNvSpPr>
            <a:spLocks noGrp="1"/>
          </p:cNvSpPr>
          <p:nvPr>
            <p:ph type="body" sz="quarter" idx="14" hasCustomPrompt="1"/>
          </p:nvPr>
        </p:nvSpPr>
        <p:spPr>
          <a:xfrm>
            <a:off x="698400" y="2037600"/>
            <a:ext cx="8348400"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6" name="Kop | Heading">
            <a:extLst>
              <a:ext uri="{FF2B5EF4-FFF2-40B4-BE49-F238E27FC236}">
                <a16:creationId xmlns:a16="http://schemas.microsoft.com/office/drawing/2014/main" id="{F1AF0DBC-491E-C653-8EBA-1D3844499583}"/>
              </a:ext>
            </a:extLst>
          </p:cNvPr>
          <p:cNvSpPr>
            <a:spLocks noGrp="1"/>
          </p:cNvSpPr>
          <p:nvPr>
            <p:ph type="title" hasCustomPrompt="1"/>
          </p:nvPr>
        </p:nvSpPr>
        <p:spPr>
          <a:xfrm>
            <a:off x="698400" y="360000"/>
            <a:ext cx="8348400" cy="1325563"/>
          </a:xfrm>
          <a:prstGeom prst="rect">
            <a:avLst/>
          </a:prstGeom>
        </p:spPr>
        <p:txBody>
          <a:bodyPr vert="horz" lIns="91440" tIns="45720" rIns="91440" bIns="45720" rtlCol="0" anchor="ctr">
            <a:norm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4" name="Instructie | Instruction" hidden="1">
            <a:extLst>
              <a:ext uri="{FF2B5EF4-FFF2-40B4-BE49-F238E27FC236}">
                <a16:creationId xmlns:a16="http://schemas.microsoft.com/office/drawing/2014/main" id="{922BEA55-E63E-C43E-2F72-708352D52036}"/>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a:t>
            </a:r>
            <a:r>
              <a:rPr lang="nl-NL" sz="1800" b="0" dirty="0" err="1"/>
              <a:t>linkerkolom</a:t>
            </a:r>
            <a:r>
              <a:rPr lang="nl-NL" sz="1800" b="0" dirty="0"/>
              <a:t>.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bow</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t>
            </a:r>
            <a:r>
              <a:rPr lang="nl-NL" sz="1800" b="0" dirty="0" err="1"/>
              <a:t>and</a:t>
            </a:r>
            <a:r>
              <a:rPr lang="nl-NL" sz="1800" b="0" dirty="0"/>
              <a:t>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3" name="Tijdelijke aanduiding voor afbeelding 2">
            <a:extLst>
              <a:ext uri="{FF2B5EF4-FFF2-40B4-BE49-F238E27FC236}">
                <a16:creationId xmlns:a16="http://schemas.microsoft.com/office/drawing/2014/main" id="{8E1B1104-1034-BFFA-22B2-1DCC70BF2F52}"/>
              </a:ext>
            </a:extLst>
          </p:cNvPr>
          <p:cNvSpPr>
            <a:spLocks noGrp="1"/>
          </p:cNvSpPr>
          <p:nvPr>
            <p:ph type="pic" sz="quarter" idx="34"/>
          </p:nvPr>
        </p:nvSpPr>
        <p:spPr>
          <a:xfrm>
            <a:off x="9046798" y="1245"/>
            <a:ext cx="3144309" cy="6856755"/>
          </a:xfrm>
          <a:custGeom>
            <a:avLst/>
            <a:gdLst>
              <a:gd name="csX0" fmla="*/ 6133351 w 6149950"/>
              <a:gd name="csY0" fmla="*/ 0 h 6858020"/>
              <a:gd name="csX1" fmla="*/ 6149950 w 6149950"/>
              <a:gd name="csY1" fmla="*/ 6858020 h 6858020"/>
              <a:gd name="csX2" fmla="*/ 441445 w 6149950"/>
              <a:gd name="csY2" fmla="*/ 6854951 h 6858020"/>
              <a:gd name="csX3" fmla="*/ 544404 w 6149950"/>
              <a:gd name="csY3" fmla="*/ 9545 h 6858020"/>
              <a:gd name="csX4" fmla="*/ 5691906 w 6149950"/>
              <a:gd name="csY4" fmla="*/ 0 h 6858020"/>
              <a:gd name="csX5" fmla="*/ 5691908 w 6149950"/>
              <a:gd name="csY5" fmla="*/ 743 h 6858020"/>
              <a:gd name="csX6" fmla="*/ 537698 w 6149950"/>
              <a:gd name="csY6" fmla="*/ 9545 h 6858020"/>
              <a:gd name="csX7" fmla="*/ 434739 w 6149950"/>
              <a:gd name="csY7" fmla="*/ 6854951 h 6858020"/>
              <a:gd name="csX8" fmla="*/ 5708504 w 6149950"/>
              <a:gd name="csY8" fmla="*/ 6857786 h 6858020"/>
              <a:gd name="csX9" fmla="*/ 5708505 w 6149950"/>
              <a:gd name="csY9" fmla="*/ 6858020 h 6858020"/>
              <a:gd name="csX10" fmla="*/ 0 w 6149950"/>
              <a:gd name="csY10" fmla="*/ 6854951 h 6858020"/>
              <a:gd name="csX11" fmla="*/ 102959 w 6149950"/>
              <a:gd name="csY11" fmla="*/ 9545 h 6858020"/>
              <a:gd name="csX0" fmla="*/ 6133351 w 6149950"/>
              <a:gd name="csY0" fmla="*/ 0 h 6858020"/>
              <a:gd name="csX1" fmla="*/ 6149950 w 6149950"/>
              <a:gd name="csY1" fmla="*/ 6858020 h 6858020"/>
              <a:gd name="csX2" fmla="*/ 441445 w 6149950"/>
              <a:gd name="csY2" fmla="*/ 6854951 h 6858020"/>
              <a:gd name="csX3" fmla="*/ 544404 w 6149950"/>
              <a:gd name="csY3" fmla="*/ 9545 h 6858020"/>
              <a:gd name="csX4" fmla="*/ 6133351 w 6149950"/>
              <a:gd name="csY4" fmla="*/ 0 h 6858020"/>
              <a:gd name="csX5" fmla="*/ 102959 w 6149950"/>
              <a:gd name="csY5" fmla="*/ 9545 h 6858020"/>
              <a:gd name="csX6" fmla="*/ 5691908 w 6149950"/>
              <a:gd name="csY6" fmla="*/ 743 h 6858020"/>
              <a:gd name="csX7" fmla="*/ 537698 w 6149950"/>
              <a:gd name="csY7" fmla="*/ 9545 h 6858020"/>
              <a:gd name="csX8" fmla="*/ 434739 w 6149950"/>
              <a:gd name="csY8" fmla="*/ 6854951 h 6858020"/>
              <a:gd name="csX9" fmla="*/ 5708504 w 6149950"/>
              <a:gd name="csY9" fmla="*/ 6857786 h 6858020"/>
              <a:gd name="csX10" fmla="*/ 5708505 w 6149950"/>
              <a:gd name="csY10" fmla="*/ 6858020 h 6858020"/>
              <a:gd name="csX11" fmla="*/ 0 w 6149950"/>
              <a:gd name="csY11" fmla="*/ 6854951 h 6858020"/>
              <a:gd name="csX12" fmla="*/ 102959 w 6149950"/>
              <a:gd name="csY12" fmla="*/ 9545 h 6858020"/>
              <a:gd name="csX0" fmla="*/ 6133351 w 6149950"/>
              <a:gd name="csY0" fmla="*/ 0 h 6858020"/>
              <a:gd name="csX1" fmla="*/ 6149950 w 6149950"/>
              <a:gd name="csY1" fmla="*/ 6858020 h 6858020"/>
              <a:gd name="csX2" fmla="*/ 441445 w 6149950"/>
              <a:gd name="csY2" fmla="*/ 6854951 h 6858020"/>
              <a:gd name="csX3" fmla="*/ 544404 w 6149950"/>
              <a:gd name="csY3" fmla="*/ 9545 h 6858020"/>
              <a:gd name="csX4" fmla="*/ 6133351 w 6149950"/>
              <a:gd name="csY4" fmla="*/ 0 h 6858020"/>
              <a:gd name="csX5" fmla="*/ 102959 w 6149950"/>
              <a:gd name="csY5" fmla="*/ 9545 h 6858020"/>
              <a:gd name="csX6" fmla="*/ 537698 w 6149950"/>
              <a:gd name="csY6" fmla="*/ 9545 h 6858020"/>
              <a:gd name="csX7" fmla="*/ 434739 w 6149950"/>
              <a:gd name="csY7" fmla="*/ 6854951 h 6858020"/>
              <a:gd name="csX8" fmla="*/ 5708504 w 6149950"/>
              <a:gd name="csY8" fmla="*/ 6857786 h 6858020"/>
              <a:gd name="csX9" fmla="*/ 5708505 w 6149950"/>
              <a:gd name="csY9" fmla="*/ 6858020 h 6858020"/>
              <a:gd name="csX10" fmla="*/ 0 w 6149950"/>
              <a:gd name="csY10" fmla="*/ 6854951 h 6858020"/>
              <a:gd name="csX11" fmla="*/ 102959 w 6149950"/>
              <a:gd name="csY11" fmla="*/ 9545 h 6858020"/>
              <a:gd name="csX0" fmla="*/ 6133351 w 6149950"/>
              <a:gd name="csY0" fmla="*/ 0 h 7362963"/>
              <a:gd name="csX1" fmla="*/ 6149950 w 6149950"/>
              <a:gd name="csY1" fmla="*/ 6858020 h 7362963"/>
              <a:gd name="csX2" fmla="*/ 441445 w 6149950"/>
              <a:gd name="csY2" fmla="*/ 6854951 h 7362963"/>
              <a:gd name="csX3" fmla="*/ 544404 w 6149950"/>
              <a:gd name="csY3" fmla="*/ 9545 h 7362963"/>
              <a:gd name="csX4" fmla="*/ 6133351 w 6149950"/>
              <a:gd name="csY4" fmla="*/ 0 h 7362963"/>
              <a:gd name="csX5" fmla="*/ 102959 w 6149950"/>
              <a:gd name="csY5" fmla="*/ 9545 h 7362963"/>
              <a:gd name="csX6" fmla="*/ 537698 w 6149950"/>
              <a:gd name="csY6" fmla="*/ 9545 h 7362963"/>
              <a:gd name="csX7" fmla="*/ 434739 w 6149950"/>
              <a:gd name="csY7" fmla="*/ 6854951 h 7362963"/>
              <a:gd name="csX8" fmla="*/ 5708504 w 6149950"/>
              <a:gd name="csY8" fmla="*/ 6857786 h 7362963"/>
              <a:gd name="csX9" fmla="*/ 0 w 6149950"/>
              <a:gd name="csY9" fmla="*/ 6854951 h 7362963"/>
              <a:gd name="csX10" fmla="*/ 102959 w 6149950"/>
              <a:gd name="csY10" fmla="*/ 9545 h 7362963"/>
              <a:gd name="csX0" fmla="*/ 6133351 w 6149950"/>
              <a:gd name="csY0" fmla="*/ 0 h 6858020"/>
              <a:gd name="csX1" fmla="*/ 6149950 w 6149950"/>
              <a:gd name="csY1" fmla="*/ 6858020 h 6858020"/>
              <a:gd name="csX2" fmla="*/ 441445 w 6149950"/>
              <a:gd name="csY2" fmla="*/ 6854951 h 6858020"/>
              <a:gd name="csX3" fmla="*/ 544404 w 6149950"/>
              <a:gd name="csY3" fmla="*/ 9545 h 6858020"/>
              <a:gd name="csX4" fmla="*/ 6133351 w 6149950"/>
              <a:gd name="csY4" fmla="*/ 0 h 6858020"/>
              <a:gd name="csX5" fmla="*/ 102959 w 6149950"/>
              <a:gd name="csY5" fmla="*/ 9545 h 6858020"/>
              <a:gd name="csX6" fmla="*/ 537698 w 6149950"/>
              <a:gd name="csY6" fmla="*/ 9545 h 6858020"/>
              <a:gd name="csX7" fmla="*/ 434739 w 6149950"/>
              <a:gd name="csY7" fmla="*/ 6854951 h 6858020"/>
              <a:gd name="csX8" fmla="*/ 0 w 6149950"/>
              <a:gd name="csY8" fmla="*/ 6854951 h 6858020"/>
              <a:gd name="csX9" fmla="*/ 102959 w 6149950"/>
              <a:gd name="csY9" fmla="*/ 9545 h 6858020"/>
              <a:gd name="csX0" fmla="*/ 6133351 w 6133363"/>
              <a:gd name="csY0" fmla="*/ 0 h 6858020"/>
              <a:gd name="csX1" fmla="*/ 3140050 w 6133363"/>
              <a:gd name="csY1" fmla="*/ 6858020 h 6858020"/>
              <a:gd name="csX2" fmla="*/ 441445 w 6133363"/>
              <a:gd name="csY2" fmla="*/ 6854951 h 6858020"/>
              <a:gd name="csX3" fmla="*/ 544404 w 6133363"/>
              <a:gd name="csY3" fmla="*/ 9545 h 6858020"/>
              <a:gd name="csX4" fmla="*/ 6133351 w 6133363"/>
              <a:gd name="csY4" fmla="*/ 0 h 6858020"/>
              <a:gd name="csX5" fmla="*/ 102959 w 6133363"/>
              <a:gd name="csY5" fmla="*/ 9545 h 6858020"/>
              <a:gd name="csX6" fmla="*/ 537698 w 6133363"/>
              <a:gd name="csY6" fmla="*/ 9545 h 6858020"/>
              <a:gd name="csX7" fmla="*/ 434739 w 6133363"/>
              <a:gd name="csY7" fmla="*/ 6854951 h 6858020"/>
              <a:gd name="csX8" fmla="*/ 0 w 6133363"/>
              <a:gd name="csY8" fmla="*/ 6854951 h 6858020"/>
              <a:gd name="csX9" fmla="*/ 102959 w 6133363"/>
              <a:gd name="csY9" fmla="*/ 9545 h 6858020"/>
              <a:gd name="csX0" fmla="*/ 3148851 w 3150234"/>
              <a:gd name="csY0" fmla="*/ 15855 h 6848475"/>
              <a:gd name="csX1" fmla="*/ 3140050 w 3150234"/>
              <a:gd name="csY1" fmla="*/ 6848475 h 6848475"/>
              <a:gd name="csX2" fmla="*/ 441445 w 3150234"/>
              <a:gd name="csY2" fmla="*/ 6845406 h 6848475"/>
              <a:gd name="csX3" fmla="*/ 544404 w 3150234"/>
              <a:gd name="csY3" fmla="*/ 0 h 6848475"/>
              <a:gd name="csX4" fmla="*/ 3148851 w 3150234"/>
              <a:gd name="csY4" fmla="*/ 15855 h 6848475"/>
              <a:gd name="csX5" fmla="*/ 102959 w 3150234"/>
              <a:gd name="csY5" fmla="*/ 0 h 6848475"/>
              <a:gd name="csX6" fmla="*/ 537698 w 3150234"/>
              <a:gd name="csY6" fmla="*/ 0 h 6848475"/>
              <a:gd name="csX7" fmla="*/ 434739 w 3150234"/>
              <a:gd name="csY7" fmla="*/ 6845406 h 6848475"/>
              <a:gd name="csX8" fmla="*/ 0 w 3150234"/>
              <a:gd name="csY8" fmla="*/ 6845406 h 6848475"/>
              <a:gd name="csX9" fmla="*/ 102959 w 3150234"/>
              <a:gd name="csY9" fmla="*/ 0 h 6848475"/>
              <a:gd name="csX0" fmla="*/ 3123451 w 3140050"/>
              <a:gd name="csY0" fmla="*/ 3155 h 6848475"/>
              <a:gd name="csX1" fmla="*/ 3140050 w 3140050"/>
              <a:gd name="csY1" fmla="*/ 6848475 h 6848475"/>
              <a:gd name="csX2" fmla="*/ 441445 w 3140050"/>
              <a:gd name="csY2" fmla="*/ 6845406 h 6848475"/>
              <a:gd name="csX3" fmla="*/ 544404 w 3140050"/>
              <a:gd name="csY3" fmla="*/ 0 h 6848475"/>
              <a:gd name="csX4" fmla="*/ 3123451 w 3140050"/>
              <a:gd name="csY4" fmla="*/ 3155 h 6848475"/>
              <a:gd name="csX5" fmla="*/ 102959 w 3140050"/>
              <a:gd name="csY5" fmla="*/ 0 h 6848475"/>
              <a:gd name="csX6" fmla="*/ 537698 w 3140050"/>
              <a:gd name="csY6" fmla="*/ 0 h 6848475"/>
              <a:gd name="csX7" fmla="*/ 434739 w 3140050"/>
              <a:gd name="csY7" fmla="*/ 6845406 h 6848475"/>
              <a:gd name="csX8" fmla="*/ 0 w 3140050"/>
              <a:gd name="csY8" fmla="*/ 6845406 h 6848475"/>
              <a:gd name="csX9" fmla="*/ 102959 w 3140050"/>
              <a:gd name="csY9" fmla="*/ 0 h 6848475"/>
              <a:gd name="csX0" fmla="*/ 3152026 w 3153264"/>
              <a:gd name="csY0" fmla="*/ 12669 h 6848475"/>
              <a:gd name="csX1" fmla="*/ 3140050 w 3153264"/>
              <a:gd name="csY1" fmla="*/ 6848475 h 6848475"/>
              <a:gd name="csX2" fmla="*/ 441445 w 3153264"/>
              <a:gd name="csY2" fmla="*/ 6845406 h 6848475"/>
              <a:gd name="csX3" fmla="*/ 544404 w 3153264"/>
              <a:gd name="csY3" fmla="*/ 0 h 6848475"/>
              <a:gd name="csX4" fmla="*/ 3152026 w 3153264"/>
              <a:gd name="csY4" fmla="*/ 12669 h 6848475"/>
              <a:gd name="csX5" fmla="*/ 102959 w 3153264"/>
              <a:gd name="csY5" fmla="*/ 0 h 6848475"/>
              <a:gd name="csX6" fmla="*/ 537698 w 3153264"/>
              <a:gd name="csY6" fmla="*/ 0 h 6848475"/>
              <a:gd name="csX7" fmla="*/ 434739 w 3153264"/>
              <a:gd name="csY7" fmla="*/ 6845406 h 6848475"/>
              <a:gd name="csX8" fmla="*/ 0 w 3153264"/>
              <a:gd name="csY8" fmla="*/ 6845406 h 6848475"/>
              <a:gd name="csX9" fmla="*/ 102959 w 3153264"/>
              <a:gd name="csY9" fmla="*/ 0 h 6848475"/>
              <a:gd name="csX0" fmla="*/ 3142501 w 3144309"/>
              <a:gd name="csY0" fmla="*/ 3155 h 6848475"/>
              <a:gd name="csX1" fmla="*/ 3140050 w 3144309"/>
              <a:gd name="csY1" fmla="*/ 6848475 h 6848475"/>
              <a:gd name="csX2" fmla="*/ 441445 w 3144309"/>
              <a:gd name="csY2" fmla="*/ 6845406 h 6848475"/>
              <a:gd name="csX3" fmla="*/ 544404 w 3144309"/>
              <a:gd name="csY3" fmla="*/ 0 h 6848475"/>
              <a:gd name="csX4" fmla="*/ 3142501 w 3144309"/>
              <a:gd name="csY4" fmla="*/ 3155 h 6848475"/>
              <a:gd name="csX5" fmla="*/ 102959 w 3144309"/>
              <a:gd name="csY5" fmla="*/ 0 h 6848475"/>
              <a:gd name="csX6" fmla="*/ 537698 w 3144309"/>
              <a:gd name="csY6" fmla="*/ 0 h 6848475"/>
              <a:gd name="csX7" fmla="*/ 434739 w 3144309"/>
              <a:gd name="csY7" fmla="*/ 6845406 h 6848475"/>
              <a:gd name="csX8" fmla="*/ 0 w 3144309"/>
              <a:gd name="csY8" fmla="*/ 6845406 h 6848475"/>
              <a:gd name="csX9" fmla="*/ 102959 w 3144309"/>
              <a:gd name="csY9" fmla="*/ 0 h 68484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3144309" h="6848475">
                <a:moveTo>
                  <a:pt x="3142501" y="3155"/>
                </a:moveTo>
                <a:cubicBezTo>
                  <a:pt x="3149621" y="2298661"/>
                  <a:pt x="3132930" y="4552970"/>
                  <a:pt x="3140050" y="6848475"/>
                </a:cubicBezTo>
                <a:lnTo>
                  <a:pt x="441445" y="6845406"/>
                </a:lnTo>
                <a:cubicBezTo>
                  <a:pt x="1465744" y="5418531"/>
                  <a:pt x="2066218" y="2327786"/>
                  <a:pt x="544404" y="0"/>
                </a:cubicBezTo>
                <a:lnTo>
                  <a:pt x="3142501" y="3155"/>
                </a:lnTo>
                <a:close/>
                <a:moveTo>
                  <a:pt x="102959" y="0"/>
                </a:moveTo>
                <a:lnTo>
                  <a:pt x="537698" y="0"/>
                </a:lnTo>
                <a:cubicBezTo>
                  <a:pt x="2059512" y="2327786"/>
                  <a:pt x="1459038" y="5418531"/>
                  <a:pt x="434739" y="6845406"/>
                </a:cubicBezTo>
                <a:lnTo>
                  <a:pt x="0" y="6845406"/>
                </a:lnTo>
                <a:cubicBezTo>
                  <a:pt x="1024299" y="5418531"/>
                  <a:pt x="1624773" y="2327786"/>
                  <a:pt x="102959" y="0"/>
                </a:cubicBezTo>
                <a:close/>
              </a:path>
            </a:pathLst>
          </a:custGeom>
          <a:solidFill>
            <a:schemeClr val="accent1">
              <a:lumMod val="40000"/>
              <a:lumOff val="60000"/>
            </a:schemeClr>
          </a:solidFill>
        </p:spPr>
        <p:txBody>
          <a:bodyPr wrap="square">
            <a:noAutofit/>
          </a:bodyPr>
          <a:lstStyle/>
          <a:p>
            <a:endParaRPr lang="en-US"/>
          </a:p>
        </p:txBody>
      </p:sp>
    </p:spTree>
    <p:extLst>
      <p:ext uri="{BB962C8B-B14F-4D97-AF65-F5344CB8AC3E}">
        <p14:creationId xmlns:p14="http://schemas.microsoft.com/office/powerpoint/2010/main" val="115573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eldia - 13">
    <p:spTree>
      <p:nvGrpSpPr>
        <p:cNvPr id="1" name=""/>
        <p:cNvGrpSpPr/>
        <p:nvPr/>
      </p:nvGrpSpPr>
      <p:grpSpPr>
        <a:xfrm>
          <a:off x="0" y="0"/>
          <a:ext cx="0" cy="0"/>
          <a:chOff x="0" y="0"/>
          <a:chExt cx="0" cy="0"/>
        </a:xfrm>
      </p:grpSpPr>
      <p:sp>
        <p:nvSpPr>
          <p:cNvPr id="5" name="Tekst | Text">
            <a:extLst>
              <a:ext uri="{FF2B5EF4-FFF2-40B4-BE49-F238E27FC236}">
                <a16:creationId xmlns:a16="http://schemas.microsoft.com/office/drawing/2014/main" id="{8B2C5789-E86A-F341-5DF3-837CFC5EA13B}"/>
              </a:ext>
            </a:extLst>
          </p:cNvPr>
          <p:cNvSpPr>
            <a:spLocks noGrp="1"/>
          </p:cNvSpPr>
          <p:nvPr>
            <p:ph type="body" sz="quarter" idx="14" hasCustomPrompt="1"/>
          </p:nvPr>
        </p:nvSpPr>
        <p:spPr>
          <a:xfrm>
            <a:off x="698400" y="2037600"/>
            <a:ext cx="8348400"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6" name="Kop | Heading">
            <a:extLst>
              <a:ext uri="{FF2B5EF4-FFF2-40B4-BE49-F238E27FC236}">
                <a16:creationId xmlns:a16="http://schemas.microsoft.com/office/drawing/2014/main" id="{F1AF0DBC-491E-C653-8EBA-1D3844499583}"/>
              </a:ext>
            </a:extLst>
          </p:cNvPr>
          <p:cNvSpPr>
            <a:spLocks noGrp="1"/>
          </p:cNvSpPr>
          <p:nvPr>
            <p:ph type="title" hasCustomPrompt="1"/>
          </p:nvPr>
        </p:nvSpPr>
        <p:spPr>
          <a:xfrm>
            <a:off x="698400" y="360000"/>
            <a:ext cx="8348400" cy="1325563"/>
          </a:xfrm>
          <a:prstGeom prst="rect">
            <a:avLst/>
          </a:prstGeom>
        </p:spPr>
        <p:txBody>
          <a:bodyPr vert="horz" lIns="91440" tIns="45720" rIns="91440" bIns="45720" rtlCol="0" anchor="ctr">
            <a:norm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4" name="Instructie | Instruction" hidden="1">
            <a:extLst>
              <a:ext uri="{FF2B5EF4-FFF2-40B4-BE49-F238E27FC236}">
                <a16:creationId xmlns:a16="http://schemas.microsoft.com/office/drawing/2014/main" id="{922BEA55-E63E-C43E-2F72-708352D52036}"/>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a:t>
            </a:r>
            <a:r>
              <a:rPr lang="nl-NL" sz="1800" b="0" dirty="0" err="1"/>
              <a:t>linkerkolom</a:t>
            </a:r>
            <a:r>
              <a:rPr lang="nl-NL" sz="1800" b="0" dirty="0"/>
              <a:t>.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bow</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t>
            </a:r>
            <a:r>
              <a:rPr lang="nl-NL" sz="1800" b="0" dirty="0" err="1"/>
              <a:t>and</a:t>
            </a:r>
            <a:r>
              <a:rPr lang="nl-NL" sz="1800" b="0" dirty="0"/>
              <a:t>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2" name="Boogelement | Arc element">
            <a:extLst>
              <a:ext uri="{FF2B5EF4-FFF2-40B4-BE49-F238E27FC236}">
                <a16:creationId xmlns:a16="http://schemas.microsoft.com/office/drawing/2014/main" id="{C3F34751-9EAB-F275-62EE-50E4D3061559}"/>
              </a:ext>
            </a:extLst>
          </p:cNvPr>
          <p:cNvSpPr>
            <a:spLocks noGrp="1"/>
          </p:cNvSpPr>
          <p:nvPr>
            <p:ph type="pic" sz="quarter" idx="16"/>
          </p:nvPr>
        </p:nvSpPr>
        <p:spPr>
          <a:xfrm>
            <a:off x="8992414" y="0"/>
            <a:ext cx="3199586" cy="6858000"/>
          </a:xfrm>
          <a:custGeom>
            <a:avLst/>
            <a:gdLst>
              <a:gd name="csX0" fmla="*/ 646104 w 3199586"/>
              <a:gd name="csY0" fmla="*/ 0 h 6858000"/>
              <a:gd name="csX1" fmla="*/ 1555750 w 3199586"/>
              <a:gd name="csY1" fmla="*/ 0 h 6858000"/>
              <a:gd name="csX2" fmla="*/ 3199586 w 3199586"/>
              <a:gd name="csY2" fmla="*/ 0 h 6858000"/>
              <a:gd name="csX3" fmla="*/ 3199586 w 3199586"/>
              <a:gd name="csY3" fmla="*/ 6858000 h 6858000"/>
              <a:gd name="csX4" fmla="*/ 1555750 w 3199586"/>
              <a:gd name="csY4" fmla="*/ 6858000 h 6858000"/>
              <a:gd name="csX5" fmla="*/ 439091 w 3199586"/>
              <a:gd name="csY5" fmla="*/ 6858000 h 6858000"/>
              <a:gd name="csX6" fmla="*/ 602092 w 3199586"/>
              <a:gd name="csY6" fmla="*/ 6581852 h 6858000"/>
              <a:gd name="csX7" fmla="*/ 649668 w 3199586"/>
              <a:gd name="csY7" fmla="*/ 6153 h 6858000"/>
              <a:gd name="csX8" fmla="*/ 207012 w 3199586"/>
              <a:gd name="csY8" fmla="*/ 0 h 6858000"/>
              <a:gd name="csX9" fmla="*/ 636892 w 3199586"/>
              <a:gd name="csY9" fmla="*/ 0 h 6858000"/>
              <a:gd name="csX10" fmla="*/ 640456 w 3199586"/>
              <a:gd name="csY10" fmla="*/ 6153 h 6858000"/>
              <a:gd name="csX11" fmla="*/ 592881 w 3199586"/>
              <a:gd name="csY11" fmla="*/ 6581852 h 6858000"/>
              <a:gd name="csX12" fmla="*/ 429880 w 3199586"/>
              <a:gd name="csY12" fmla="*/ 6858000 h 6858000"/>
              <a:gd name="csX13" fmla="*/ 0 w 3199586"/>
              <a:gd name="csY13" fmla="*/ 6858000 h 6858000"/>
              <a:gd name="csX14" fmla="*/ 163000 w 3199586"/>
              <a:gd name="csY14" fmla="*/ 6581852 h 6858000"/>
              <a:gd name="csX15" fmla="*/ 210576 w 3199586"/>
              <a:gd name="csY15" fmla="*/ 6153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3199586" h="6858000">
                <a:moveTo>
                  <a:pt x="646104" y="0"/>
                </a:moveTo>
                <a:lnTo>
                  <a:pt x="1555750" y="0"/>
                </a:lnTo>
                <a:lnTo>
                  <a:pt x="3199586" y="0"/>
                </a:lnTo>
                <a:lnTo>
                  <a:pt x="3199586" y="6858000"/>
                </a:lnTo>
                <a:lnTo>
                  <a:pt x="1555750" y="6858000"/>
                </a:lnTo>
                <a:lnTo>
                  <a:pt x="439091" y="6858000"/>
                </a:lnTo>
                <a:lnTo>
                  <a:pt x="602092" y="6581852"/>
                </a:lnTo>
                <a:cubicBezTo>
                  <a:pt x="2188435" y="3761764"/>
                  <a:pt x="1315997" y="1188468"/>
                  <a:pt x="649668" y="6153"/>
                </a:cubicBezTo>
                <a:close/>
                <a:moveTo>
                  <a:pt x="207012" y="0"/>
                </a:moveTo>
                <a:lnTo>
                  <a:pt x="636892" y="0"/>
                </a:lnTo>
                <a:lnTo>
                  <a:pt x="640456" y="6153"/>
                </a:lnTo>
                <a:cubicBezTo>
                  <a:pt x="1306786" y="1188468"/>
                  <a:pt x="2179224" y="3761764"/>
                  <a:pt x="592881" y="6581852"/>
                </a:cubicBezTo>
                <a:lnTo>
                  <a:pt x="429880" y="6858000"/>
                </a:lnTo>
                <a:lnTo>
                  <a:pt x="0" y="6858000"/>
                </a:lnTo>
                <a:lnTo>
                  <a:pt x="163000" y="6581852"/>
                </a:lnTo>
                <a:cubicBezTo>
                  <a:pt x="1749343" y="3761764"/>
                  <a:pt x="876906" y="1188468"/>
                  <a:pt x="210576" y="6153"/>
                </a:cubicBezTo>
                <a:close/>
              </a:path>
            </a:pathLst>
          </a:custGeom>
          <a:solidFill>
            <a:srgbClr val="001158"/>
          </a:solidFill>
        </p:spPr>
        <p:txBody>
          <a:bodyPr wrap="square">
            <a:noAutofit/>
          </a:bodyPr>
          <a:lstStyle/>
          <a:p>
            <a:endParaRPr lang="en-US"/>
          </a:p>
        </p:txBody>
      </p:sp>
    </p:spTree>
    <p:extLst>
      <p:ext uri="{BB962C8B-B14F-4D97-AF65-F5344CB8AC3E}">
        <p14:creationId xmlns:p14="http://schemas.microsoft.com/office/powerpoint/2010/main" val="332061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Volgpagina - 01">
    <p:bg>
      <p:bgPr>
        <a:solidFill>
          <a:schemeClr val="bg1"/>
        </a:solidFill>
        <a:effectLst/>
      </p:bgPr>
    </p:bg>
    <p:spTree>
      <p:nvGrpSpPr>
        <p:cNvPr id="1" name=""/>
        <p:cNvGrpSpPr/>
        <p:nvPr/>
      </p:nvGrpSpPr>
      <p:grpSpPr>
        <a:xfrm>
          <a:off x="0" y="0"/>
          <a:ext cx="0" cy="0"/>
          <a:chOff x="0" y="0"/>
          <a:chExt cx="0" cy="0"/>
        </a:xfrm>
      </p:grpSpPr>
      <p:sp>
        <p:nvSpPr>
          <p:cNvPr id="27" name="Tekst | Text">
            <a:extLst>
              <a:ext uri="{FF2B5EF4-FFF2-40B4-BE49-F238E27FC236}">
                <a16:creationId xmlns:a16="http://schemas.microsoft.com/office/drawing/2014/main" id="{62AC8AE5-8973-EB8C-E27A-E7AC64C22417}"/>
              </a:ext>
            </a:extLst>
          </p:cNvPr>
          <p:cNvSpPr>
            <a:spLocks noGrp="1"/>
          </p:cNvSpPr>
          <p:nvPr>
            <p:ph type="body" sz="quarter" idx="14" hasCustomPrompt="1"/>
          </p:nvPr>
        </p:nvSpPr>
        <p:spPr>
          <a:xfrm>
            <a:off x="698400" y="2037600"/>
            <a:ext cx="5397600" cy="4046537"/>
          </a:xfrm>
          <a:prstGeom prst="rect">
            <a:avLst/>
          </a:prstGeom>
        </p:spPr>
        <p:txBody>
          <a:bodyPr vert="horz" lIns="91440" tIns="45720" rIns="91440" bIns="45720" rtlCol="0">
            <a:noAutofit/>
          </a:bodyPr>
          <a:lstStyle>
            <a:lvl1pPr>
              <a:lnSpc>
                <a:spcPct val="120000"/>
              </a:lnSpc>
              <a:spcBef>
                <a:spcPts val="0"/>
              </a:spcBef>
              <a:spcAft>
                <a:spcPts val="600"/>
              </a:spcAft>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28" name="Kop | Heading">
            <a:extLst>
              <a:ext uri="{FF2B5EF4-FFF2-40B4-BE49-F238E27FC236}">
                <a16:creationId xmlns:a16="http://schemas.microsoft.com/office/drawing/2014/main" id="{1D4E0F71-E730-91FF-951A-F70FB32040F8}"/>
              </a:ext>
            </a:extLst>
          </p:cNvPr>
          <p:cNvSpPr>
            <a:spLocks noGrp="1"/>
          </p:cNvSpPr>
          <p:nvPr>
            <p:ph type="title" hasCustomPrompt="1"/>
          </p:nvPr>
        </p:nvSpPr>
        <p:spPr>
          <a:xfrm>
            <a:off x="698400" y="360000"/>
            <a:ext cx="5397600" cy="1325563"/>
          </a:xfrm>
          <a:prstGeom prst="rect">
            <a:avLst/>
          </a:prstGeom>
        </p:spPr>
        <p:txBody>
          <a:bodyPr vert="horz" lIns="91440" tIns="45720" rIns="91440" bIns="45720" rtlCol="0" anchor="ctr">
            <a:norm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2" name="Boogelement | Arc element">
            <a:extLst>
              <a:ext uri="{FF2B5EF4-FFF2-40B4-BE49-F238E27FC236}">
                <a16:creationId xmlns:a16="http://schemas.microsoft.com/office/drawing/2014/main" id="{3F79C2C5-3652-F164-CEC9-FB5A2E297EBD}"/>
              </a:ext>
            </a:extLst>
          </p:cNvPr>
          <p:cNvSpPr>
            <a:spLocks noGrp="1"/>
          </p:cNvSpPr>
          <p:nvPr>
            <p:ph type="pic" sz="quarter" idx="16"/>
          </p:nvPr>
        </p:nvSpPr>
        <p:spPr>
          <a:xfrm>
            <a:off x="6142036" y="0"/>
            <a:ext cx="6049964" cy="6858000"/>
          </a:xfrm>
          <a:custGeom>
            <a:avLst/>
            <a:gdLst>
              <a:gd name="csX0" fmla="*/ 646104 w 6049964"/>
              <a:gd name="csY0" fmla="*/ 0 h 6858000"/>
              <a:gd name="csX1" fmla="*/ 1555750 w 6049964"/>
              <a:gd name="csY1" fmla="*/ 0 h 6858000"/>
              <a:gd name="csX2" fmla="*/ 5892800 w 6049964"/>
              <a:gd name="csY2" fmla="*/ 0 h 6858000"/>
              <a:gd name="csX3" fmla="*/ 6049964 w 6049964"/>
              <a:gd name="csY3" fmla="*/ 0 h 6858000"/>
              <a:gd name="csX4" fmla="*/ 6049964 w 6049964"/>
              <a:gd name="csY4" fmla="*/ 6858000 h 6858000"/>
              <a:gd name="csX5" fmla="*/ 5892800 w 6049964"/>
              <a:gd name="csY5" fmla="*/ 6858000 h 6858000"/>
              <a:gd name="csX6" fmla="*/ 1555750 w 6049964"/>
              <a:gd name="csY6" fmla="*/ 6858000 h 6858000"/>
              <a:gd name="csX7" fmla="*/ 439091 w 6049964"/>
              <a:gd name="csY7" fmla="*/ 6858000 h 6858000"/>
              <a:gd name="csX8" fmla="*/ 602092 w 6049964"/>
              <a:gd name="csY8" fmla="*/ 6581852 h 6858000"/>
              <a:gd name="csX9" fmla="*/ 649668 w 6049964"/>
              <a:gd name="csY9" fmla="*/ 6153 h 6858000"/>
              <a:gd name="csX10" fmla="*/ 207012 w 6049964"/>
              <a:gd name="csY10" fmla="*/ 0 h 6858000"/>
              <a:gd name="csX11" fmla="*/ 636892 w 6049964"/>
              <a:gd name="csY11" fmla="*/ 0 h 6858000"/>
              <a:gd name="csX12" fmla="*/ 640456 w 6049964"/>
              <a:gd name="csY12" fmla="*/ 6153 h 6858000"/>
              <a:gd name="csX13" fmla="*/ 592881 w 6049964"/>
              <a:gd name="csY13" fmla="*/ 6581852 h 6858000"/>
              <a:gd name="csX14" fmla="*/ 429880 w 6049964"/>
              <a:gd name="csY14" fmla="*/ 6858000 h 6858000"/>
              <a:gd name="csX15" fmla="*/ 0 w 6049964"/>
              <a:gd name="csY15" fmla="*/ 6858000 h 6858000"/>
              <a:gd name="csX16" fmla="*/ 163000 w 6049964"/>
              <a:gd name="csY16" fmla="*/ 6581852 h 6858000"/>
              <a:gd name="csX17" fmla="*/ 210576 w 6049964"/>
              <a:gd name="csY17" fmla="*/ 6153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049964" h="6858000">
                <a:moveTo>
                  <a:pt x="646104" y="0"/>
                </a:moveTo>
                <a:lnTo>
                  <a:pt x="1555750" y="0"/>
                </a:lnTo>
                <a:lnTo>
                  <a:pt x="5892800" y="0"/>
                </a:lnTo>
                <a:lnTo>
                  <a:pt x="6049964" y="0"/>
                </a:lnTo>
                <a:lnTo>
                  <a:pt x="6049964" y="6858000"/>
                </a:lnTo>
                <a:lnTo>
                  <a:pt x="5892800" y="6858000"/>
                </a:lnTo>
                <a:lnTo>
                  <a:pt x="1555750" y="6858000"/>
                </a:lnTo>
                <a:lnTo>
                  <a:pt x="439091" y="6858000"/>
                </a:lnTo>
                <a:lnTo>
                  <a:pt x="602092" y="6581852"/>
                </a:lnTo>
                <a:cubicBezTo>
                  <a:pt x="2188435" y="3761764"/>
                  <a:pt x="1315997" y="1188468"/>
                  <a:pt x="649668" y="6153"/>
                </a:cubicBezTo>
                <a:close/>
                <a:moveTo>
                  <a:pt x="207012" y="0"/>
                </a:moveTo>
                <a:lnTo>
                  <a:pt x="636892" y="0"/>
                </a:lnTo>
                <a:lnTo>
                  <a:pt x="640456" y="6153"/>
                </a:lnTo>
                <a:cubicBezTo>
                  <a:pt x="1306786" y="1188468"/>
                  <a:pt x="2179224" y="3761764"/>
                  <a:pt x="592881" y="6581852"/>
                </a:cubicBezTo>
                <a:lnTo>
                  <a:pt x="429880" y="6858000"/>
                </a:lnTo>
                <a:lnTo>
                  <a:pt x="0" y="6858000"/>
                </a:lnTo>
                <a:lnTo>
                  <a:pt x="163000" y="6581852"/>
                </a:lnTo>
                <a:cubicBezTo>
                  <a:pt x="1749343" y="3761764"/>
                  <a:pt x="876906" y="1188468"/>
                  <a:pt x="210576" y="6153"/>
                </a:cubicBezTo>
                <a:close/>
              </a:path>
            </a:pathLst>
          </a:custGeom>
          <a:solidFill>
            <a:srgbClr val="BCD2FF"/>
          </a:solidFill>
        </p:spPr>
        <p:txBody>
          <a:bodyPr wrap="square">
            <a:noAutofit/>
          </a:bodyPr>
          <a:lstStyle/>
          <a:p>
            <a:endParaRPr lang="en-US" dirty="0"/>
          </a:p>
        </p:txBody>
      </p:sp>
    </p:spTree>
    <p:extLst>
      <p:ext uri="{BB962C8B-B14F-4D97-AF65-F5344CB8AC3E}">
        <p14:creationId xmlns:p14="http://schemas.microsoft.com/office/powerpoint/2010/main" val="270021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78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7_Volgpagina - 01">
    <p:bg>
      <p:bgPr>
        <a:solidFill>
          <a:schemeClr val="bg1"/>
        </a:solidFill>
        <a:effectLst/>
      </p:bgPr>
    </p:bg>
    <p:spTree>
      <p:nvGrpSpPr>
        <p:cNvPr id="1" name=""/>
        <p:cNvGrpSpPr/>
        <p:nvPr/>
      </p:nvGrpSpPr>
      <p:grpSpPr>
        <a:xfrm>
          <a:off x="0" y="0"/>
          <a:ext cx="0" cy="0"/>
          <a:chOff x="0" y="0"/>
          <a:chExt cx="0" cy="0"/>
        </a:xfrm>
      </p:grpSpPr>
      <p:sp>
        <p:nvSpPr>
          <p:cNvPr id="27" name="Tekst | Text">
            <a:extLst>
              <a:ext uri="{FF2B5EF4-FFF2-40B4-BE49-F238E27FC236}">
                <a16:creationId xmlns:a16="http://schemas.microsoft.com/office/drawing/2014/main" id="{62AC8AE5-8973-EB8C-E27A-E7AC64C22417}"/>
              </a:ext>
            </a:extLst>
          </p:cNvPr>
          <p:cNvSpPr>
            <a:spLocks noGrp="1"/>
          </p:cNvSpPr>
          <p:nvPr>
            <p:ph type="body" sz="quarter" idx="14" hasCustomPrompt="1"/>
          </p:nvPr>
        </p:nvSpPr>
        <p:spPr>
          <a:xfrm>
            <a:off x="698400" y="2037600"/>
            <a:ext cx="5397600" cy="4046537"/>
          </a:xfrm>
          <a:prstGeom prst="rect">
            <a:avLst/>
          </a:prstGeom>
        </p:spPr>
        <p:txBody>
          <a:bodyPr vert="horz" lIns="91440" tIns="45720" rIns="91440" bIns="45720" rtlCol="0">
            <a:noAutofit/>
          </a:bodyPr>
          <a:lstStyle>
            <a:lvl1pPr>
              <a:lnSpc>
                <a:spcPct val="120000"/>
              </a:lnSpc>
              <a:spcBef>
                <a:spcPts val="0"/>
              </a:spcBef>
              <a:spcAft>
                <a:spcPts val="600"/>
              </a:spcAft>
              <a:buFont typeface="Arial" panose="020B0604020202020204" pitchFamily="34" charset="0"/>
              <a:buChar cha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28" name="Kop | Heading">
            <a:extLst>
              <a:ext uri="{FF2B5EF4-FFF2-40B4-BE49-F238E27FC236}">
                <a16:creationId xmlns:a16="http://schemas.microsoft.com/office/drawing/2014/main" id="{1D4E0F71-E730-91FF-951A-F70FB32040F8}"/>
              </a:ext>
            </a:extLst>
          </p:cNvPr>
          <p:cNvSpPr>
            <a:spLocks noGrp="1"/>
          </p:cNvSpPr>
          <p:nvPr>
            <p:ph type="title" hasCustomPrompt="1"/>
          </p:nvPr>
        </p:nvSpPr>
        <p:spPr>
          <a:xfrm>
            <a:off x="698400" y="360000"/>
            <a:ext cx="5397600" cy="1325563"/>
          </a:xfrm>
          <a:prstGeom prst="rect">
            <a:avLst/>
          </a:prstGeom>
        </p:spPr>
        <p:txBody>
          <a:bodyPr vert="horz" lIns="91440" tIns="45720" rIns="91440" bIns="45720" rtlCol="0" anchor="ctr">
            <a:norm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2" name="Boogelement | Arc element">
            <a:extLst>
              <a:ext uri="{FF2B5EF4-FFF2-40B4-BE49-F238E27FC236}">
                <a16:creationId xmlns:a16="http://schemas.microsoft.com/office/drawing/2014/main" id="{B0D92DD9-12D2-36DB-1331-4BD41490F7AC}"/>
              </a:ext>
            </a:extLst>
          </p:cNvPr>
          <p:cNvSpPr>
            <a:spLocks noGrp="1"/>
          </p:cNvSpPr>
          <p:nvPr>
            <p:ph type="pic" sz="quarter" idx="16"/>
          </p:nvPr>
        </p:nvSpPr>
        <p:spPr>
          <a:xfrm>
            <a:off x="6142036" y="0"/>
            <a:ext cx="6049964" cy="6858000"/>
          </a:xfrm>
          <a:custGeom>
            <a:avLst/>
            <a:gdLst>
              <a:gd name="csX0" fmla="*/ 646104 w 6049964"/>
              <a:gd name="csY0" fmla="*/ 0 h 6858000"/>
              <a:gd name="csX1" fmla="*/ 1555750 w 6049964"/>
              <a:gd name="csY1" fmla="*/ 0 h 6858000"/>
              <a:gd name="csX2" fmla="*/ 5892800 w 6049964"/>
              <a:gd name="csY2" fmla="*/ 0 h 6858000"/>
              <a:gd name="csX3" fmla="*/ 6049964 w 6049964"/>
              <a:gd name="csY3" fmla="*/ 0 h 6858000"/>
              <a:gd name="csX4" fmla="*/ 6049964 w 6049964"/>
              <a:gd name="csY4" fmla="*/ 6858000 h 6858000"/>
              <a:gd name="csX5" fmla="*/ 5892800 w 6049964"/>
              <a:gd name="csY5" fmla="*/ 6858000 h 6858000"/>
              <a:gd name="csX6" fmla="*/ 1555750 w 6049964"/>
              <a:gd name="csY6" fmla="*/ 6858000 h 6858000"/>
              <a:gd name="csX7" fmla="*/ 439091 w 6049964"/>
              <a:gd name="csY7" fmla="*/ 6858000 h 6858000"/>
              <a:gd name="csX8" fmla="*/ 602092 w 6049964"/>
              <a:gd name="csY8" fmla="*/ 6581852 h 6858000"/>
              <a:gd name="csX9" fmla="*/ 649668 w 6049964"/>
              <a:gd name="csY9" fmla="*/ 6153 h 6858000"/>
              <a:gd name="csX10" fmla="*/ 207012 w 6049964"/>
              <a:gd name="csY10" fmla="*/ 0 h 6858000"/>
              <a:gd name="csX11" fmla="*/ 636892 w 6049964"/>
              <a:gd name="csY11" fmla="*/ 0 h 6858000"/>
              <a:gd name="csX12" fmla="*/ 640456 w 6049964"/>
              <a:gd name="csY12" fmla="*/ 6153 h 6858000"/>
              <a:gd name="csX13" fmla="*/ 592881 w 6049964"/>
              <a:gd name="csY13" fmla="*/ 6581852 h 6858000"/>
              <a:gd name="csX14" fmla="*/ 429880 w 6049964"/>
              <a:gd name="csY14" fmla="*/ 6858000 h 6858000"/>
              <a:gd name="csX15" fmla="*/ 0 w 6049964"/>
              <a:gd name="csY15" fmla="*/ 6858000 h 6858000"/>
              <a:gd name="csX16" fmla="*/ 163000 w 6049964"/>
              <a:gd name="csY16" fmla="*/ 6581852 h 6858000"/>
              <a:gd name="csX17" fmla="*/ 210576 w 6049964"/>
              <a:gd name="csY17" fmla="*/ 6153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049964" h="6858000">
                <a:moveTo>
                  <a:pt x="646104" y="0"/>
                </a:moveTo>
                <a:lnTo>
                  <a:pt x="1555750" y="0"/>
                </a:lnTo>
                <a:lnTo>
                  <a:pt x="5892800" y="0"/>
                </a:lnTo>
                <a:lnTo>
                  <a:pt x="6049964" y="0"/>
                </a:lnTo>
                <a:lnTo>
                  <a:pt x="6049964" y="6858000"/>
                </a:lnTo>
                <a:lnTo>
                  <a:pt x="5892800" y="6858000"/>
                </a:lnTo>
                <a:lnTo>
                  <a:pt x="1555750" y="6858000"/>
                </a:lnTo>
                <a:lnTo>
                  <a:pt x="439091" y="6858000"/>
                </a:lnTo>
                <a:lnTo>
                  <a:pt x="602092" y="6581852"/>
                </a:lnTo>
                <a:cubicBezTo>
                  <a:pt x="2188435" y="3761764"/>
                  <a:pt x="1315997" y="1188468"/>
                  <a:pt x="649668" y="6153"/>
                </a:cubicBezTo>
                <a:close/>
                <a:moveTo>
                  <a:pt x="207012" y="0"/>
                </a:moveTo>
                <a:lnTo>
                  <a:pt x="636892" y="0"/>
                </a:lnTo>
                <a:lnTo>
                  <a:pt x="640456" y="6153"/>
                </a:lnTo>
                <a:cubicBezTo>
                  <a:pt x="1306786" y="1188468"/>
                  <a:pt x="2179224" y="3761764"/>
                  <a:pt x="592881" y="6581852"/>
                </a:cubicBezTo>
                <a:lnTo>
                  <a:pt x="429880" y="6858000"/>
                </a:lnTo>
                <a:lnTo>
                  <a:pt x="0" y="6858000"/>
                </a:lnTo>
                <a:lnTo>
                  <a:pt x="163000" y="6581852"/>
                </a:lnTo>
                <a:cubicBezTo>
                  <a:pt x="1749343" y="3761764"/>
                  <a:pt x="876906" y="1188468"/>
                  <a:pt x="210576" y="6153"/>
                </a:cubicBezTo>
                <a:close/>
              </a:path>
            </a:pathLst>
          </a:custGeom>
          <a:solidFill>
            <a:srgbClr val="001158"/>
          </a:solidFill>
        </p:spPr>
        <p:txBody>
          <a:bodyPr wrap="square">
            <a:noAutofit/>
          </a:bodyPr>
          <a:lstStyle/>
          <a:p>
            <a:endParaRPr lang="en-US" dirty="0"/>
          </a:p>
        </p:txBody>
      </p:sp>
    </p:spTree>
    <p:extLst>
      <p:ext uri="{BB962C8B-B14F-4D97-AF65-F5344CB8AC3E}">
        <p14:creationId xmlns:p14="http://schemas.microsoft.com/office/powerpoint/2010/main" val="47719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347290-2552-2079-DED9-0365BB1BCD58}"/>
              </a:ext>
            </a:extLst>
          </p:cNvPr>
          <p:cNvSpPr>
            <a:spLocks noGrp="1"/>
          </p:cNvSpPr>
          <p:nvPr>
            <p:ph type="title"/>
          </p:nvPr>
        </p:nvSpPr>
        <p:spPr>
          <a:xfrm>
            <a:off x="838200" y="365125"/>
            <a:ext cx="10515600" cy="1325563"/>
          </a:xfrm>
          <a:prstGeom prst="rect">
            <a:avLst/>
          </a:prstGeom>
        </p:spPr>
        <p:txBody>
          <a:bodyPr/>
          <a:lstStyle/>
          <a:p>
            <a:r>
              <a:rPr lang="nl-NL"/>
              <a:t>Klik om stijl te bewerken</a:t>
            </a:r>
            <a:endParaRPr lang="en-US"/>
          </a:p>
        </p:txBody>
      </p:sp>
    </p:spTree>
    <p:extLst>
      <p:ext uri="{BB962C8B-B14F-4D97-AF65-F5344CB8AC3E}">
        <p14:creationId xmlns:p14="http://schemas.microsoft.com/office/powerpoint/2010/main" val="195852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olgpagina - 07">
    <p:bg>
      <p:bgPr>
        <a:solidFill>
          <a:schemeClr val="bg1"/>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FD3E7C8-009E-ABA9-38C9-028773455E39}"/>
              </a:ext>
            </a:extLst>
          </p:cNvPr>
          <p:cNvSpPr>
            <a:spLocks/>
          </p:cNvSpPr>
          <p:nvPr userDrawn="1"/>
        </p:nvSpPr>
        <p:spPr>
          <a:xfrm>
            <a:off x="0" y="4949371"/>
            <a:ext cx="2873829" cy="19086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jdelijke aanduiding voor dianummer 5" hidden="1">
            <a:extLst>
              <a:ext uri="{FF2B5EF4-FFF2-40B4-BE49-F238E27FC236}">
                <a16:creationId xmlns:a16="http://schemas.microsoft.com/office/drawing/2014/main" id="{ACADC35D-191F-A041-3DDA-4D52998AD515}"/>
              </a:ext>
            </a:extLst>
          </p:cNvPr>
          <p:cNvSpPr>
            <a:spLocks noGrp="1"/>
          </p:cNvSpPr>
          <p:nvPr>
            <p:ph type="sldNum" sz="quarter" idx="12"/>
          </p:nvPr>
        </p:nvSpPr>
        <p:spPr>
          <a:xfrm>
            <a:off x="10935978" y="6356350"/>
            <a:ext cx="417821" cy="365125"/>
          </a:xfrm>
          <a:prstGeom prst="rect">
            <a:avLst/>
          </a:prstGeom>
        </p:spPr>
        <p:txBody>
          <a:bodyPr/>
          <a:lstStyle>
            <a:lvl1pPr>
              <a:defRPr b="0" i="0">
                <a:solidFill>
                  <a:srgbClr val="001158"/>
                </a:solidFill>
                <a:latin typeface="Merriweather" pitchFamily="2" charset="77"/>
              </a:defRPr>
            </a:lvl1pPr>
          </a:lstStyle>
          <a:p>
            <a:fld id="{63A6096C-3B80-FF40-9992-21B857607083}" type="slidenum">
              <a:rPr lang="nl-NL" smtClean="0"/>
              <a:pPr/>
              <a:t>‹nr.›</a:t>
            </a:fld>
            <a:endParaRPr lang="nl-NL" dirty="0"/>
          </a:p>
        </p:txBody>
      </p:sp>
      <p:sp>
        <p:nvSpPr>
          <p:cNvPr id="4" name="Titel 1">
            <a:extLst>
              <a:ext uri="{FF2B5EF4-FFF2-40B4-BE49-F238E27FC236}">
                <a16:creationId xmlns:a16="http://schemas.microsoft.com/office/drawing/2014/main" id="{534D4203-3468-03E9-7CA8-FE05BD7C54FC}"/>
              </a:ext>
            </a:extLst>
          </p:cNvPr>
          <p:cNvSpPr>
            <a:spLocks noGrp="1"/>
          </p:cNvSpPr>
          <p:nvPr>
            <p:ph type="title" hasCustomPrompt="1"/>
          </p:nvPr>
        </p:nvSpPr>
        <p:spPr>
          <a:xfrm>
            <a:off x="698400" y="360000"/>
            <a:ext cx="10998300" cy="1325563"/>
          </a:xfrm>
          <a:prstGeom prst="rect">
            <a:avLst/>
          </a:prstGeom>
        </p:spPr>
        <p:txBody>
          <a:bodyPr vert="horz" lIns="91440" tIns="45720" rIns="91440" bIns="45720" rtlCol="0" anchor="ctr">
            <a:normAutofit/>
          </a:bodyPr>
          <a:lstStyle>
            <a:lvl1pPr>
              <a:defRPr lang="nl-NL" dirty="0"/>
            </a:lvl1pPr>
          </a:lstStyle>
          <a:p>
            <a:pPr lvl="0">
              <a:lnSpc>
                <a:spcPct val="100000"/>
              </a:lnSpc>
            </a:pPr>
            <a:r>
              <a:rPr lang="nl-NL" dirty="0"/>
              <a:t>Kop | </a:t>
            </a:r>
            <a:r>
              <a:rPr lang="nl-NL" dirty="0" err="1"/>
              <a:t>Heading</a:t>
            </a:r>
            <a:endParaRPr lang="nl-NL" dirty="0"/>
          </a:p>
        </p:txBody>
      </p:sp>
      <p:sp>
        <p:nvSpPr>
          <p:cNvPr id="7" name="Tijdelijke aanduiding voor inhoud 2">
            <a:extLst>
              <a:ext uri="{FF2B5EF4-FFF2-40B4-BE49-F238E27FC236}">
                <a16:creationId xmlns:a16="http://schemas.microsoft.com/office/drawing/2014/main" id="{1EF2FECF-B4C3-CFF7-B2FE-C68ACD0D5E99}"/>
              </a:ext>
            </a:extLst>
          </p:cNvPr>
          <p:cNvSpPr>
            <a:spLocks noGrp="1"/>
          </p:cNvSpPr>
          <p:nvPr>
            <p:ph sz="half" idx="1" hasCustomPrompt="1"/>
          </p:nvPr>
        </p:nvSpPr>
        <p:spPr>
          <a:xfrm>
            <a:off x="698400" y="2037600"/>
            <a:ext cx="5284800" cy="4351338"/>
          </a:xfrm>
          <a:prstGeom prst="rect">
            <a:avLst/>
          </a:prstGeom>
        </p:spPr>
        <p:txBody>
          <a:bodyPr lIns="0" rIns="0"/>
          <a:lstStyle>
            <a:lvl1pPr>
              <a:defRPr b="0" i="0">
                <a:latin typeface="Merriweather" pitchFamily="2" charset="77"/>
              </a:defRPr>
            </a:lvl1pPr>
            <a:lvl2pPr>
              <a:defRPr b="0" i="0">
                <a:latin typeface="Merriweather" pitchFamily="2" charset="77"/>
              </a:defRPr>
            </a:lvl2pPr>
            <a:lvl3pPr>
              <a:defRPr b="0" i="0">
                <a:latin typeface="Merriweather" pitchFamily="2" charset="77"/>
              </a:defRPr>
            </a:lvl3pPr>
            <a:lvl4pPr>
              <a:defRPr b="0" i="0">
                <a:latin typeface="Merriweather" pitchFamily="2" charset="77"/>
              </a:defRPr>
            </a:lvl4pPr>
            <a:lvl5pPr>
              <a:defRPr b="0" i="0">
                <a:latin typeface="Merriweather" pitchFamily="2" charset="77"/>
              </a:defRPr>
            </a:lvl5pPr>
          </a:lstStyle>
          <a:p>
            <a:pPr lvl="0"/>
            <a:r>
              <a:rPr lang="nl-NL" dirty="0"/>
              <a:t>Afbeelding, tabel, tekst etc.</a:t>
            </a:r>
            <a:br>
              <a:rPr lang="nl-NL" dirty="0"/>
            </a:br>
            <a:r>
              <a:rPr lang="nl-NL" dirty="0"/>
              <a:t>Image, </a:t>
            </a:r>
            <a:r>
              <a:rPr lang="nl-NL" dirty="0" err="1"/>
              <a:t>table</a:t>
            </a:r>
            <a:r>
              <a:rPr lang="nl-NL" dirty="0"/>
              <a:t>, </a:t>
            </a:r>
            <a:r>
              <a:rPr lang="nl-NL" dirty="0" err="1"/>
              <a:t>text</a:t>
            </a:r>
            <a:r>
              <a:rPr lang="nl-NL" dirty="0"/>
              <a:t> etc.</a:t>
            </a:r>
          </a:p>
        </p:txBody>
      </p:sp>
      <p:sp>
        <p:nvSpPr>
          <p:cNvPr id="8" name="Tijdelijke aanduiding voor inhoud 3">
            <a:extLst>
              <a:ext uri="{FF2B5EF4-FFF2-40B4-BE49-F238E27FC236}">
                <a16:creationId xmlns:a16="http://schemas.microsoft.com/office/drawing/2014/main" id="{028922F3-5308-9A78-B4BE-A3169311299E}"/>
              </a:ext>
            </a:extLst>
          </p:cNvPr>
          <p:cNvSpPr>
            <a:spLocks noGrp="1"/>
          </p:cNvSpPr>
          <p:nvPr>
            <p:ph sz="half" idx="2" hasCustomPrompt="1"/>
          </p:nvPr>
        </p:nvSpPr>
        <p:spPr>
          <a:xfrm>
            <a:off x="6422700" y="2037600"/>
            <a:ext cx="5284800" cy="4351338"/>
          </a:xfrm>
          <a:prstGeom prst="rect">
            <a:avLst/>
          </a:prstGeom>
        </p:spPr>
        <p:txBody>
          <a:bodyPr lIns="0" r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Merriweather" pitchFamily="2" charset="77"/>
              </a:defRPr>
            </a:lvl1pPr>
            <a:lvl2pPr>
              <a:defRPr b="0" i="0">
                <a:latin typeface="Merriweather" pitchFamily="2" charset="77"/>
              </a:defRPr>
            </a:lvl2pPr>
            <a:lvl3pPr>
              <a:defRPr b="0" i="0">
                <a:latin typeface="Merriweather" pitchFamily="2" charset="77"/>
              </a:defRPr>
            </a:lvl3pPr>
            <a:lvl4pPr>
              <a:defRPr b="0" i="0">
                <a:latin typeface="Merriweather" pitchFamily="2" charset="77"/>
              </a:defRPr>
            </a:lvl4pPr>
            <a:lvl5pPr>
              <a:defRPr b="0" i="0">
                <a:latin typeface="Merriweather" pitchFamily="2" charset="77"/>
              </a:defRPr>
            </a:lvl5pPr>
          </a:lstStyle>
          <a:p>
            <a:pPr lvl="0"/>
            <a:r>
              <a:rPr lang="nl-NL" dirty="0"/>
              <a:t>Afbeelding, tabel, tekst etc.</a:t>
            </a:r>
            <a:br>
              <a:rPr lang="nl-NL" dirty="0"/>
            </a:br>
            <a:r>
              <a:rPr lang="nl-NL" dirty="0"/>
              <a:t>Image, </a:t>
            </a:r>
            <a:r>
              <a:rPr lang="nl-NL" dirty="0" err="1"/>
              <a:t>table</a:t>
            </a:r>
            <a:r>
              <a:rPr lang="nl-NL" dirty="0"/>
              <a:t>, </a:t>
            </a:r>
            <a:r>
              <a:rPr lang="nl-NL" dirty="0" err="1"/>
              <a:t>text</a:t>
            </a:r>
            <a:r>
              <a:rPr lang="nl-NL" dirty="0"/>
              <a:t> etc.</a:t>
            </a:r>
          </a:p>
        </p:txBody>
      </p:sp>
    </p:spTree>
    <p:extLst>
      <p:ext uri="{BB962C8B-B14F-4D97-AF65-F5344CB8AC3E}">
        <p14:creationId xmlns:p14="http://schemas.microsoft.com/office/powerpoint/2010/main" val="309648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moelenboek">
    <p:bg>
      <p:bgPr>
        <a:solidFill>
          <a:schemeClr val="bg1"/>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DF9D5906-7678-B66C-7E7E-C76FE4AF4E36}"/>
              </a:ext>
            </a:extLst>
          </p:cNvPr>
          <p:cNvSpPr>
            <a:spLocks noGrp="1" noRot="1" noMove="1" noResize="1" noEditPoints="1" noAdjustHandles="1" noChangeArrowheads="1" noChangeShapeType="1"/>
          </p:cNvSpPr>
          <p:nvPr userDrawn="1"/>
        </p:nvSpPr>
        <p:spPr>
          <a:xfrm>
            <a:off x="0" y="4949371"/>
            <a:ext cx="2873829" cy="19086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jdelijke aanduiding voor dianummer 5" hidden="1">
            <a:extLst>
              <a:ext uri="{FF2B5EF4-FFF2-40B4-BE49-F238E27FC236}">
                <a16:creationId xmlns:a16="http://schemas.microsoft.com/office/drawing/2014/main" id="{ACADC35D-191F-A041-3DDA-4D52998AD515}"/>
              </a:ext>
            </a:extLst>
          </p:cNvPr>
          <p:cNvSpPr>
            <a:spLocks noGrp="1"/>
          </p:cNvSpPr>
          <p:nvPr>
            <p:ph type="sldNum" sz="quarter" idx="12"/>
          </p:nvPr>
        </p:nvSpPr>
        <p:spPr>
          <a:xfrm>
            <a:off x="10935978" y="6356350"/>
            <a:ext cx="417821" cy="365125"/>
          </a:xfrm>
          <a:prstGeom prst="rect">
            <a:avLst/>
          </a:prstGeom>
        </p:spPr>
        <p:txBody>
          <a:bodyPr/>
          <a:lstStyle>
            <a:lvl1pPr>
              <a:defRPr b="0" i="0">
                <a:solidFill>
                  <a:srgbClr val="001158"/>
                </a:solidFill>
                <a:latin typeface="Merriweather" pitchFamily="2" charset="77"/>
              </a:defRPr>
            </a:lvl1pPr>
          </a:lstStyle>
          <a:p>
            <a:fld id="{63A6096C-3B80-FF40-9992-21B857607083}" type="slidenum">
              <a:rPr lang="nl-NL" smtClean="0"/>
              <a:pPr/>
              <a:t>‹nr.›</a:t>
            </a:fld>
            <a:endParaRPr lang="nl-NL" dirty="0"/>
          </a:p>
        </p:txBody>
      </p:sp>
      <p:sp>
        <p:nvSpPr>
          <p:cNvPr id="9" name="Tijdelijke aanduiding voor afbeelding 8">
            <a:extLst>
              <a:ext uri="{FF2B5EF4-FFF2-40B4-BE49-F238E27FC236}">
                <a16:creationId xmlns:a16="http://schemas.microsoft.com/office/drawing/2014/main" id="{F6AE0A73-380C-1B8D-3CEF-D6613C869C39}"/>
              </a:ext>
            </a:extLst>
          </p:cNvPr>
          <p:cNvSpPr>
            <a:spLocks noGrp="1" noRot="1" noMove="1" noResize="1" noEditPoints="1" noAdjustHandles="1" noChangeArrowheads="1" noChangeShapeType="1"/>
          </p:cNvSpPr>
          <p:nvPr>
            <p:ph type="pic" sz="quarter" idx="13"/>
          </p:nvPr>
        </p:nvSpPr>
        <p:spPr>
          <a:xfrm>
            <a:off x="925396" y="2037600"/>
            <a:ext cx="1812262" cy="2191152"/>
          </a:xfrm>
          <a:prstGeom prst="rect">
            <a:avLst/>
          </a:prstGeom>
        </p:spPr>
        <p:txBody>
          <a:bodyPr/>
          <a:lstStyle>
            <a:lvl1pPr>
              <a:defRPr sz="800"/>
            </a:lvl1pPr>
          </a:lstStyle>
          <a:p>
            <a:endParaRPr lang="nl-NL" dirty="0"/>
          </a:p>
        </p:txBody>
      </p:sp>
      <p:sp>
        <p:nvSpPr>
          <p:cNvPr id="11" name="Tijdelijke aanduiding voor afbeelding 8">
            <a:extLst>
              <a:ext uri="{FF2B5EF4-FFF2-40B4-BE49-F238E27FC236}">
                <a16:creationId xmlns:a16="http://schemas.microsoft.com/office/drawing/2014/main" id="{8EB5FB60-14D3-EFF5-4C47-19FD919C37B9}"/>
              </a:ext>
            </a:extLst>
          </p:cNvPr>
          <p:cNvSpPr>
            <a:spLocks noGrp="1" noRot="1" noMove="1" noResize="1" noEditPoints="1" noAdjustHandles="1" noChangeArrowheads="1" noChangeShapeType="1"/>
          </p:cNvSpPr>
          <p:nvPr>
            <p:ph type="pic" sz="quarter" idx="15"/>
          </p:nvPr>
        </p:nvSpPr>
        <p:spPr>
          <a:xfrm>
            <a:off x="3043624" y="2037600"/>
            <a:ext cx="1812262" cy="2191152"/>
          </a:xfrm>
          <a:prstGeom prst="rect">
            <a:avLst/>
          </a:prstGeom>
        </p:spPr>
        <p:txBody>
          <a:bodyPr/>
          <a:lstStyle>
            <a:lvl1pPr>
              <a:defRPr sz="800"/>
            </a:lvl1pPr>
          </a:lstStyle>
          <a:p>
            <a:endParaRPr lang="nl-NL" dirty="0"/>
          </a:p>
        </p:txBody>
      </p:sp>
      <p:sp>
        <p:nvSpPr>
          <p:cNvPr id="13" name="Tijdelijke aanduiding voor afbeelding 8">
            <a:extLst>
              <a:ext uri="{FF2B5EF4-FFF2-40B4-BE49-F238E27FC236}">
                <a16:creationId xmlns:a16="http://schemas.microsoft.com/office/drawing/2014/main" id="{61D2B422-3E4E-776F-FFE9-45F0FB00024D}"/>
              </a:ext>
            </a:extLst>
          </p:cNvPr>
          <p:cNvSpPr>
            <a:spLocks noGrp="1" noRot="1" noMove="1" noResize="1" noEditPoints="1" noAdjustHandles="1" noChangeArrowheads="1" noChangeShapeType="1"/>
          </p:cNvSpPr>
          <p:nvPr>
            <p:ph type="pic" sz="quarter" idx="17"/>
          </p:nvPr>
        </p:nvSpPr>
        <p:spPr>
          <a:xfrm>
            <a:off x="5186323" y="2037600"/>
            <a:ext cx="1812262" cy="2191152"/>
          </a:xfrm>
          <a:prstGeom prst="rect">
            <a:avLst/>
          </a:prstGeom>
        </p:spPr>
        <p:txBody>
          <a:bodyPr/>
          <a:lstStyle>
            <a:lvl1pPr>
              <a:defRPr sz="800"/>
            </a:lvl1pPr>
          </a:lstStyle>
          <a:p>
            <a:endParaRPr lang="nl-NL" dirty="0"/>
          </a:p>
        </p:txBody>
      </p:sp>
      <p:sp>
        <p:nvSpPr>
          <p:cNvPr id="15" name="Tijdelijke aanduiding voor afbeelding 8">
            <a:extLst>
              <a:ext uri="{FF2B5EF4-FFF2-40B4-BE49-F238E27FC236}">
                <a16:creationId xmlns:a16="http://schemas.microsoft.com/office/drawing/2014/main" id="{4601F334-92E3-372C-6493-E67C385F4E6F}"/>
              </a:ext>
            </a:extLst>
          </p:cNvPr>
          <p:cNvSpPr>
            <a:spLocks noGrp="1" noRot="1" noMove="1" noResize="1" noEditPoints="1" noAdjustHandles="1" noChangeArrowheads="1" noChangeShapeType="1"/>
          </p:cNvSpPr>
          <p:nvPr>
            <p:ph type="pic" sz="quarter" idx="19"/>
          </p:nvPr>
        </p:nvSpPr>
        <p:spPr>
          <a:xfrm>
            <a:off x="7340077" y="2037600"/>
            <a:ext cx="1812262" cy="2191152"/>
          </a:xfrm>
          <a:prstGeom prst="rect">
            <a:avLst/>
          </a:prstGeom>
        </p:spPr>
        <p:txBody>
          <a:bodyPr/>
          <a:lstStyle>
            <a:lvl1pPr>
              <a:defRPr sz="800"/>
            </a:lvl1pPr>
          </a:lstStyle>
          <a:p>
            <a:endParaRPr lang="nl-NL" dirty="0"/>
          </a:p>
        </p:txBody>
      </p:sp>
      <p:sp>
        <p:nvSpPr>
          <p:cNvPr id="17" name="Tijdelijke aanduiding voor afbeelding 8">
            <a:extLst>
              <a:ext uri="{FF2B5EF4-FFF2-40B4-BE49-F238E27FC236}">
                <a16:creationId xmlns:a16="http://schemas.microsoft.com/office/drawing/2014/main" id="{F91E3DBE-14E8-E017-7A1C-85F43E815684}"/>
              </a:ext>
            </a:extLst>
          </p:cNvPr>
          <p:cNvSpPr>
            <a:spLocks noGrp="1" noRot="1" noMove="1" noResize="1" noEditPoints="1" noAdjustHandles="1" noChangeArrowheads="1" noChangeShapeType="1"/>
          </p:cNvSpPr>
          <p:nvPr>
            <p:ph type="pic" sz="quarter" idx="21"/>
          </p:nvPr>
        </p:nvSpPr>
        <p:spPr>
          <a:xfrm>
            <a:off x="9452804" y="2037600"/>
            <a:ext cx="1812262" cy="2191152"/>
          </a:xfrm>
          <a:prstGeom prst="rect">
            <a:avLst/>
          </a:prstGeom>
        </p:spPr>
        <p:txBody>
          <a:bodyPr/>
          <a:lstStyle>
            <a:lvl1pPr>
              <a:defRPr sz="800"/>
            </a:lvl1pPr>
          </a:lstStyle>
          <a:p>
            <a:endParaRPr lang="nl-NL" dirty="0"/>
          </a:p>
        </p:txBody>
      </p:sp>
      <p:sp>
        <p:nvSpPr>
          <p:cNvPr id="7" name="Tijdelijke aanduiding voor tekst 6">
            <a:extLst>
              <a:ext uri="{FF2B5EF4-FFF2-40B4-BE49-F238E27FC236}">
                <a16:creationId xmlns:a16="http://schemas.microsoft.com/office/drawing/2014/main" id="{E69D8373-14CB-C760-4AB3-77C1A9C1B537}"/>
              </a:ext>
            </a:extLst>
          </p:cNvPr>
          <p:cNvSpPr>
            <a:spLocks noGrp="1" noRot="1" noMove="1" noResize="1" noEditPoints="1" noAdjustHandles="1" noChangeArrowheads="1" noChangeShapeType="1"/>
          </p:cNvSpPr>
          <p:nvPr>
            <p:ph type="body" sz="quarter" idx="23" hasCustomPrompt="1"/>
          </p:nvPr>
        </p:nvSpPr>
        <p:spPr>
          <a:xfrm>
            <a:off x="925396" y="4349325"/>
            <a:ext cx="1812262"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p:txBody>
      </p:sp>
      <p:sp>
        <p:nvSpPr>
          <p:cNvPr id="8" name="Tijdelijke aanduiding voor tekst 6">
            <a:extLst>
              <a:ext uri="{FF2B5EF4-FFF2-40B4-BE49-F238E27FC236}">
                <a16:creationId xmlns:a16="http://schemas.microsoft.com/office/drawing/2014/main" id="{04F93ADE-5C0C-408E-7495-B8BA38C813F6}"/>
              </a:ext>
            </a:extLst>
          </p:cNvPr>
          <p:cNvSpPr>
            <a:spLocks noGrp="1" noRot="1" noMove="1" noResize="1" noEditPoints="1" noAdjustHandles="1" noChangeArrowheads="1" noChangeShapeType="1"/>
          </p:cNvSpPr>
          <p:nvPr>
            <p:ph type="body" sz="quarter" idx="24" hasCustomPrompt="1"/>
          </p:nvPr>
        </p:nvSpPr>
        <p:spPr>
          <a:xfrm>
            <a:off x="3043624" y="4341600"/>
            <a:ext cx="1812262"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a:p>
            <a:pPr lvl="0"/>
            <a:endParaRPr lang="en-US" dirty="0"/>
          </a:p>
        </p:txBody>
      </p:sp>
      <p:sp>
        <p:nvSpPr>
          <p:cNvPr id="19" name="Tijdelijke aanduiding voor tekst 6">
            <a:extLst>
              <a:ext uri="{FF2B5EF4-FFF2-40B4-BE49-F238E27FC236}">
                <a16:creationId xmlns:a16="http://schemas.microsoft.com/office/drawing/2014/main" id="{2D8DE384-1B30-1B1D-344B-5776F2A9403D}"/>
              </a:ext>
            </a:extLst>
          </p:cNvPr>
          <p:cNvSpPr>
            <a:spLocks noGrp="1" noRot="1" noMove="1" noResize="1" noEditPoints="1" noAdjustHandles="1" noChangeArrowheads="1" noChangeShapeType="1"/>
          </p:cNvSpPr>
          <p:nvPr>
            <p:ph type="body" sz="quarter" idx="25" hasCustomPrompt="1"/>
          </p:nvPr>
        </p:nvSpPr>
        <p:spPr>
          <a:xfrm>
            <a:off x="5187674" y="4341600"/>
            <a:ext cx="1810800"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a:p>
            <a:pPr lvl="0"/>
            <a:endParaRPr lang="en-US" dirty="0"/>
          </a:p>
        </p:txBody>
      </p:sp>
      <p:sp>
        <p:nvSpPr>
          <p:cNvPr id="20" name="Tijdelijke aanduiding voor tekst 6">
            <a:extLst>
              <a:ext uri="{FF2B5EF4-FFF2-40B4-BE49-F238E27FC236}">
                <a16:creationId xmlns:a16="http://schemas.microsoft.com/office/drawing/2014/main" id="{25BB4D9D-2AFB-D4EC-7B5F-B7AD8A723ECC}"/>
              </a:ext>
            </a:extLst>
          </p:cNvPr>
          <p:cNvSpPr>
            <a:spLocks noGrp="1" noRot="1" noMove="1" noResize="1" noEditPoints="1" noAdjustHandles="1" noChangeArrowheads="1" noChangeShapeType="1"/>
          </p:cNvSpPr>
          <p:nvPr>
            <p:ph type="body" sz="quarter" idx="26" hasCustomPrompt="1"/>
          </p:nvPr>
        </p:nvSpPr>
        <p:spPr>
          <a:xfrm>
            <a:off x="7340077" y="4341600"/>
            <a:ext cx="1812262"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a:p>
            <a:pPr lvl="0"/>
            <a:endParaRPr lang="en-US" dirty="0"/>
          </a:p>
        </p:txBody>
      </p:sp>
      <p:sp>
        <p:nvSpPr>
          <p:cNvPr id="21" name="Tijdelijke aanduiding voor tekst 6">
            <a:extLst>
              <a:ext uri="{FF2B5EF4-FFF2-40B4-BE49-F238E27FC236}">
                <a16:creationId xmlns:a16="http://schemas.microsoft.com/office/drawing/2014/main" id="{F9FCF455-94FF-CC07-2CE6-4B2C2B5E8117}"/>
              </a:ext>
            </a:extLst>
          </p:cNvPr>
          <p:cNvSpPr>
            <a:spLocks noGrp="1" noRot="1" noMove="1" noResize="1" noEditPoints="1" noAdjustHandles="1" noChangeArrowheads="1" noChangeShapeType="1"/>
          </p:cNvSpPr>
          <p:nvPr>
            <p:ph type="body" sz="quarter" idx="27" hasCustomPrompt="1"/>
          </p:nvPr>
        </p:nvSpPr>
        <p:spPr>
          <a:xfrm>
            <a:off x="9454342" y="4341600"/>
            <a:ext cx="1812262"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a:p>
            <a:pPr lvl="0"/>
            <a:endParaRPr lang="en-US" dirty="0"/>
          </a:p>
        </p:txBody>
      </p:sp>
      <p:sp>
        <p:nvSpPr>
          <p:cNvPr id="4" name="Titel 1">
            <a:extLst>
              <a:ext uri="{FF2B5EF4-FFF2-40B4-BE49-F238E27FC236}">
                <a16:creationId xmlns:a16="http://schemas.microsoft.com/office/drawing/2014/main" id="{0939D5F5-DDB1-D692-3CCB-72A299604522}"/>
              </a:ext>
            </a:extLst>
          </p:cNvPr>
          <p:cNvSpPr>
            <a:spLocks noGrp="1" noRot="1" noMove="1" noResize="1" noEditPoints="1" noAdjustHandles="1" noChangeArrowheads="1" noChangeShapeType="1"/>
          </p:cNvSpPr>
          <p:nvPr>
            <p:ph type="title" hasCustomPrompt="1"/>
          </p:nvPr>
        </p:nvSpPr>
        <p:spPr>
          <a:xfrm>
            <a:off x="925396" y="360000"/>
            <a:ext cx="10341208" cy="1325563"/>
          </a:xfrm>
          <a:prstGeom prst="rect">
            <a:avLst/>
          </a:prstGeom>
        </p:spPr>
        <p:txBody>
          <a:bodyPr vert="horz" lIns="91440" tIns="45720" rIns="91440" bIns="45720" rtlCol="0" anchor="ctr">
            <a:normAutofit/>
          </a:bodyPr>
          <a:lstStyle>
            <a:lvl1pPr>
              <a:defRPr lang="nl-NL" dirty="0"/>
            </a:lvl1pPr>
          </a:lstStyle>
          <a:p>
            <a:pPr lvl="0">
              <a:lnSpc>
                <a:spcPct val="100000"/>
              </a:lnSpc>
            </a:pPr>
            <a:r>
              <a:rPr lang="nl-NL" dirty="0"/>
              <a:t>Kop | </a:t>
            </a:r>
            <a:r>
              <a:rPr lang="nl-NL" dirty="0" err="1"/>
              <a:t>Heading</a:t>
            </a:r>
            <a:endParaRPr lang="nl-NL" dirty="0"/>
          </a:p>
        </p:txBody>
      </p:sp>
    </p:spTree>
    <p:extLst>
      <p:ext uri="{BB962C8B-B14F-4D97-AF65-F5344CB8AC3E}">
        <p14:creationId xmlns:p14="http://schemas.microsoft.com/office/powerpoint/2010/main" val="228545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Einddia">
    <p:bg>
      <p:bgPr>
        <a:solidFill>
          <a:srgbClr val="001158"/>
        </a:solidFill>
        <a:effectLst/>
      </p:bgPr>
    </p:bg>
    <p:spTree>
      <p:nvGrpSpPr>
        <p:cNvPr id="1" name=""/>
        <p:cNvGrpSpPr/>
        <p:nvPr/>
      </p:nvGrpSpPr>
      <p:grpSpPr>
        <a:xfrm>
          <a:off x="0" y="0"/>
          <a:ext cx="0" cy="0"/>
          <a:chOff x="0" y="0"/>
          <a:chExt cx="0" cy="0"/>
        </a:xfrm>
      </p:grpSpPr>
      <p:sp>
        <p:nvSpPr>
          <p:cNvPr id="3" name="Ondertitel">
            <a:extLst>
              <a:ext uri="{FF2B5EF4-FFF2-40B4-BE49-F238E27FC236}">
                <a16:creationId xmlns:a16="http://schemas.microsoft.com/office/drawing/2014/main" id="{3713051C-B727-8990-F733-2E7ED2067492}"/>
              </a:ext>
            </a:extLst>
          </p:cNvPr>
          <p:cNvSpPr>
            <a:spLocks noGrp="1"/>
          </p:cNvSpPr>
          <p:nvPr>
            <p:ph type="subTitle" idx="1" hasCustomPrompt="1"/>
          </p:nvPr>
        </p:nvSpPr>
        <p:spPr>
          <a:xfrm>
            <a:off x="2830415" y="4141700"/>
            <a:ext cx="6712642" cy="757020"/>
          </a:xfrm>
          <a:prstGeom prst="rect">
            <a:avLst/>
          </a:prstGeom>
        </p:spPr>
        <p:txBody>
          <a:bodyPr vert="horz" lIns="91440" tIns="45720" rIns="91440" bIns="45720" rtlCol="0">
            <a:noAutofit/>
          </a:bodyPr>
          <a:lstStyle>
            <a:lvl1pPr algn="ctr">
              <a:defRPr lang="nl-NL" sz="3500" baseline="0" dirty="0">
                <a:solidFill>
                  <a:srgbClr val="BCD2FF"/>
                </a:solidFill>
                <a:latin typeface="Vestula Pro" panose="020B0A03060302020204" pitchFamily="34" charset="0"/>
              </a:defRPr>
            </a:lvl1pPr>
          </a:lstStyle>
          <a:p>
            <a:pPr marL="0" lvl="0" indent="0">
              <a:buNone/>
            </a:pPr>
            <a:r>
              <a:rPr lang="nl-NL" dirty="0"/>
              <a:t>Ondertitel | </a:t>
            </a:r>
            <a:r>
              <a:rPr lang="nl-NL" dirty="0" err="1"/>
              <a:t>Subtitle</a:t>
            </a:r>
            <a:endParaRPr lang="nl-NL" dirty="0"/>
          </a:p>
        </p:txBody>
      </p:sp>
      <p:sp>
        <p:nvSpPr>
          <p:cNvPr id="2" name="Titel">
            <a:extLst>
              <a:ext uri="{FF2B5EF4-FFF2-40B4-BE49-F238E27FC236}">
                <a16:creationId xmlns:a16="http://schemas.microsoft.com/office/drawing/2014/main" id="{CC688360-AAFE-B0D3-DBB4-B0CFBDFA6C23}"/>
              </a:ext>
            </a:extLst>
          </p:cNvPr>
          <p:cNvSpPr>
            <a:spLocks noGrp="1"/>
          </p:cNvSpPr>
          <p:nvPr>
            <p:ph type="ctrTitle" hasCustomPrompt="1"/>
          </p:nvPr>
        </p:nvSpPr>
        <p:spPr>
          <a:xfrm>
            <a:off x="1468913" y="1476456"/>
            <a:ext cx="9435647" cy="2334682"/>
          </a:xfrm>
          <a:prstGeom prst="rect">
            <a:avLst/>
          </a:prstGeom>
          <a:solidFill>
            <a:srgbClr val="001158">
              <a:alpha val="0"/>
            </a:srgbClr>
          </a:solidFill>
        </p:spPr>
        <p:txBody>
          <a:bodyPr lIns="432000" rIns="360000" anchor="ctr" anchorCtr="0">
            <a:noAutofit/>
          </a:bodyPr>
          <a:lstStyle>
            <a:lvl1pPr algn="ctr">
              <a:defRPr sz="6000" b="1" i="0">
                <a:solidFill>
                  <a:schemeClr val="bg1"/>
                </a:solidFill>
                <a:latin typeface="Merriweather" pitchFamily="2" charset="77"/>
              </a:defRPr>
            </a:lvl1pPr>
          </a:lstStyle>
          <a:p>
            <a:r>
              <a:rPr lang="nl-NL" dirty="0" err="1"/>
              <a:t>Title</a:t>
            </a:r>
            <a:r>
              <a:rPr lang="nl-NL" dirty="0"/>
              <a:t> | </a:t>
            </a:r>
            <a:r>
              <a:rPr lang="nl-NL" dirty="0" err="1"/>
              <a:t>Title</a:t>
            </a:r>
            <a:endParaRPr lang="nl-NL" dirty="0"/>
          </a:p>
        </p:txBody>
      </p:sp>
    </p:spTree>
    <p:extLst>
      <p:ext uri="{BB962C8B-B14F-4D97-AF65-F5344CB8AC3E}">
        <p14:creationId xmlns:p14="http://schemas.microsoft.com/office/powerpoint/2010/main" val="238449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3 | Title slide 3">
    <p:bg>
      <p:bgPr>
        <a:solidFill>
          <a:srgbClr val="001158"/>
        </a:solidFill>
        <a:effectLst/>
      </p:bgPr>
    </p:bg>
    <p:spTree>
      <p:nvGrpSpPr>
        <p:cNvPr id="1" name=""/>
        <p:cNvGrpSpPr/>
        <p:nvPr/>
      </p:nvGrpSpPr>
      <p:grpSpPr>
        <a:xfrm>
          <a:off x="0" y="0"/>
          <a:ext cx="0" cy="0"/>
          <a:chOff x="0" y="0"/>
          <a:chExt cx="0" cy="0"/>
        </a:xfrm>
      </p:grpSpPr>
      <p:sp>
        <p:nvSpPr>
          <p:cNvPr id="3" name="Ondertitel | Subtitle">
            <a:extLst>
              <a:ext uri="{FF2B5EF4-FFF2-40B4-BE49-F238E27FC236}">
                <a16:creationId xmlns:a16="http://schemas.microsoft.com/office/drawing/2014/main" id="{3713051C-B727-8990-F733-2E7ED2067492}"/>
              </a:ext>
            </a:extLst>
          </p:cNvPr>
          <p:cNvSpPr>
            <a:spLocks noGrp="1"/>
          </p:cNvSpPr>
          <p:nvPr>
            <p:ph type="subTitle" idx="1" hasCustomPrompt="1"/>
          </p:nvPr>
        </p:nvSpPr>
        <p:spPr>
          <a:xfrm>
            <a:off x="2830415" y="4141700"/>
            <a:ext cx="6712642" cy="757020"/>
          </a:xfrm>
          <a:prstGeom prst="rect">
            <a:avLst/>
          </a:prstGeom>
        </p:spPr>
        <p:txBody>
          <a:bodyPr vert="horz" lIns="91440" tIns="45720" rIns="91440" bIns="45720" rtlCol="0">
            <a:noAutofit/>
          </a:bodyPr>
          <a:lstStyle>
            <a:lvl1pPr marL="0" indent="0" algn="ctr">
              <a:buNone/>
              <a:defRPr lang="nl-NL" sz="2200" baseline="0" dirty="0">
                <a:solidFill>
                  <a:srgbClr val="BCD2FF"/>
                </a:solidFill>
                <a:latin typeface="Vestula Pro" panose="020B0A03060302020204" pitchFamily="34" charset="0"/>
              </a:defRPr>
            </a:lvl1pPr>
          </a:lstStyle>
          <a:p>
            <a:pPr marL="0" lvl="0" indent="0">
              <a:buNone/>
            </a:pPr>
            <a:r>
              <a:rPr lang="nl-NL" dirty="0"/>
              <a:t>Ondertitel (optioneel) | </a:t>
            </a:r>
            <a:r>
              <a:rPr lang="nl-NL" dirty="0" err="1"/>
              <a:t>Subtitle</a:t>
            </a:r>
            <a:r>
              <a:rPr lang="nl-NL" dirty="0"/>
              <a:t> (</a:t>
            </a:r>
            <a:r>
              <a:rPr lang="nl-NL" dirty="0" err="1"/>
              <a:t>optional</a:t>
            </a:r>
            <a:r>
              <a:rPr lang="nl-NL" dirty="0"/>
              <a:t>)</a:t>
            </a:r>
          </a:p>
        </p:txBody>
      </p:sp>
      <p:sp>
        <p:nvSpPr>
          <p:cNvPr id="2" name="Titel | Title">
            <a:extLst>
              <a:ext uri="{FF2B5EF4-FFF2-40B4-BE49-F238E27FC236}">
                <a16:creationId xmlns:a16="http://schemas.microsoft.com/office/drawing/2014/main" id="{CC688360-AAFE-B0D3-DBB4-B0CFBDFA6C23}"/>
              </a:ext>
            </a:extLst>
          </p:cNvPr>
          <p:cNvSpPr>
            <a:spLocks noGrp="1"/>
          </p:cNvSpPr>
          <p:nvPr>
            <p:ph type="ctrTitle" hasCustomPrompt="1"/>
          </p:nvPr>
        </p:nvSpPr>
        <p:spPr>
          <a:xfrm>
            <a:off x="1468913" y="1476456"/>
            <a:ext cx="9435647" cy="2334682"/>
          </a:xfrm>
          <a:prstGeom prst="rect">
            <a:avLst/>
          </a:prstGeom>
          <a:solidFill>
            <a:srgbClr val="001158">
              <a:alpha val="0"/>
            </a:srgbClr>
          </a:solidFill>
        </p:spPr>
        <p:txBody>
          <a:bodyPr lIns="432000" rIns="360000" anchor="ctr" anchorCtr="0">
            <a:noAutofit/>
          </a:bodyPr>
          <a:lstStyle>
            <a:lvl1pPr algn="ctr">
              <a:lnSpc>
                <a:spcPct val="100000"/>
              </a:lnSpc>
              <a:defRPr sz="4000" b="1" i="0">
                <a:solidFill>
                  <a:schemeClr val="bg1"/>
                </a:solidFill>
                <a:latin typeface="Merriweather" pitchFamily="2" charset="77"/>
              </a:defRPr>
            </a:lvl1pPr>
          </a:lstStyle>
          <a:p>
            <a:r>
              <a:rPr lang="nl-NL" dirty="0"/>
              <a:t>Titel | </a:t>
            </a:r>
            <a:r>
              <a:rPr lang="nl-NL" dirty="0" err="1"/>
              <a:t>Title</a:t>
            </a:r>
            <a:endParaRPr lang="nl-NL" dirty="0"/>
          </a:p>
        </p:txBody>
      </p:sp>
    </p:spTree>
    <p:extLst>
      <p:ext uri="{BB962C8B-B14F-4D97-AF65-F5344CB8AC3E}">
        <p14:creationId xmlns:p14="http://schemas.microsoft.com/office/powerpoint/2010/main" val="164399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Meerdere logo's | Multiple logos">
    <p:bg>
      <p:bgPr>
        <a:solidFill>
          <a:srgbClr val="001158"/>
        </a:solidFill>
        <a:effectLst/>
      </p:bgPr>
    </p:bg>
    <p:spTree>
      <p:nvGrpSpPr>
        <p:cNvPr id="1" name=""/>
        <p:cNvGrpSpPr/>
        <p:nvPr/>
      </p:nvGrpSpPr>
      <p:grpSpPr>
        <a:xfrm>
          <a:off x="0" y="0"/>
          <a:ext cx="0" cy="0"/>
          <a:chOff x="0" y="0"/>
          <a:chExt cx="0" cy="0"/>
        </a:xfrm>
      </p:grpSpPr>
      <p:sp>
        <p:nvSpPr>
          <p:cNvPr id="2" name="Logo 3">
            <a:extLst>
              <a:ext uri="{FF2B5EF4-FFF2-40B4-BE49-F238E27FC236}">
                <a16:creationId xmlns:a16="http://schemas.microsoft.com/office/drawing/2014/main" id="{B1D7F52C-D248-4FDE-5E63-045149F50E8E}"/>
              </a:ext>
            </a:extLst>
          </p:cNvPr>
          <p:cNvSpPr>
            <a:spLocks noGrp="1"/>
          </p:cNvSpPr>
          <p:nvPr>
            <p:ph type="pic" sz="quarter" idx="13"/>
          </p:nvPr>
        </p:nvSpPr>
        <p:spPr>
          <a:xfrm>
            <a:off x="8484034" y="4913889"/>
            <a:ext cx="2487600" cy="1508400"/>
          </a:xfrm>
          <a:prstGeom prst="rect">
            <a:avLst/>
          </a:prstGeom>
        </p:spPr>
        <p:txBody>
          <a:bodyPr/>
          <a:lstStyle/>
          <a:p>
            <a:endParaRPr lang="en-US" dirty="0"/>
          </a:p>
        </p:txBody>
      </p:sp>
      <p:sp>
        <p:nvSpPr>
          <p:cNvPr id="11" name="Logo 2">
            <a:extLst>
              <a:ext uri="{FF2B5EF4-FFF2-40B4-BE49-F238E27FC236}">
                <a16:creationId xmlns:a16="http://schemas.microsoft.com/office/drawing/2014/main" id="{273FD905-044D-55D4-79DE-675229D97AA8}"/>
              </a:ext>
            </a:extLst>
          </p:cNvPr>
          <p:cNvSpPr>
            <a:spLocks noGrp="1"/>
          </p:cNvSpPr>
          <p:nvPr>
            <p:ph type="pic" sz="quarter" idx="12"/>
          </p:nvPr>
        </p:nvSpPr>
        <p:spPr>
          <a:xfrm>
            <a:off x="4852200" y="4913889"/>
            <a:ext cx="2487600" cy="1508400"/>
          </a:xfrm>
          <a:prstGeom prst="rect">
            <a:avLst/>
          </a:prstGeom>
        </p:spPr>
        <p:txBody>
          <a:bodyPr/>
          <a:lstStyle/>
          <a:p>
            <a:endParaRPr lang="en-US"/>
          </a:p>
        </p:txBody>
      </p:sp>
      <p:sp>
        <p:nvSpPr>
          <p:cNvPr id="7" name="Ondertitel | Subtitle">
            <a:extLst>
              <a:ext uri="{FF2B5EF4-FFF2-40B4-BE49-F238E27FC236}">
                <a16:creationId xmlns:a16="http://schemas.microsoft.com/office/drawing/2014/main" id="{0FAFC0FA-0BDA-B60F-9998-EA2823F4DED4}"/>
              </a:ext>
            </a:extLst>
          </p:cNvPr>
          <p:cNvSpPr>
            <a:spLocks noGrp="1"/>
          </p:cNvSpPr>
          <p:nvPr>
            <p:ph type="subTitle" idx="1" hasCustomPrompt="1"/>
          </p:nvPr>
        </p:nvSpPr>
        <p:spPr>
          <a:xfrm>
            <a:off x="2350800" y="3408275"/>
            <a:ext cx="6712642" cy="757020"/>
          </a:xfrm>
          <a:prstGeom prst="rect">
            <a:avLst/>
          </a:prstGeom>
        </p:spPr>
        <p:txBody>
          <a:bodyPr vert="horz" lIns="360000" tIns="45720" rIns="360000" bIns="45720" rtlCol="0">
            <a:noAutofit/>
          </a:bodyPr>
          <a:lstStyle>
            <a:lvl1pPr marL="0" indent="0" algn="l">
              <a:lnSpc>
                <a:spcPct val="100000"/>
              </a:lnSpc>
              <a:spcBef>
                <a:spcPts val="0"/>
              </a:spcBef>
              <a:buNone/>
              <a:defRPr lang="nl-NL" sz="2200" baseline="0" dirty="0">
                <a:solidFill>
                  <a:srgbClr val="BCD2FF"/>
                </a:solidFill>
                <a:latin typeface="Vestula Pro" panose="020B0A03060302020204" pitchFamily="34" charset="0"/>
              </a:defRPr>
            </a:lvl1pPr>
          </a:lstStyle>
          <a:p>
            <a:pPr marL="0" lvl="0" indent="0">
              <a:buNone/>
            </a:pPr>
            <a:r>
              <a:rPr lang="nl-NL" dirty="0"/>
              <a:t>Ondertitel | </a:t>
            </a:r>
            <a:r>
              <a:rPr lang="nl-NL" dirty="0" err="1"/>
              <a:t>Subtitle</a:t>
            </a:r>
            <a:endParaRPr lang="nl-NL" dirty="0"/>
          </a:p>
        </p:txBody>
      </p:sp>
      <p:sp>
        <p:nvSpPr>
          <p:cNvPr id="9" name="Titel | Title">
            <a:extLst>
              <a:ext uri="{FF2B5EF4-FFF2-40B4-BE49-F238E27FC236}">
                <a16:creationId xmlns:a16="http://schemas.microsoft.com/office/drawing/2014/main" id="{BC772EB4-C940-FA48-5D58-C9DFD6217042}"/>
              </a:ext>
            </a:extLst>
          </p:cNvPr>
          <p:cNvSpPr>
            <a:spLocks noGrp="1"/>
          </p:cNvSpPr>
          <p:nvPr>
            <p:ph type="ctrTitle" hasCustomPrompt="1"/>
          </p:nvPr>
        </p:nvSpPr>
        <p:spPr>
          <a:xfrm>
            <a:off x="2350800" y="720000"/>
            <a:ext cx="8102720" cy="2334682"/>
          </a:xfrm>
          <a:prstGeom prst="rect">
            <a:avLst/>
          </a:prstGeom>
          <a:solidFill>
            <a:srgbClr val="001158">
              <a:alpha val="0"/>
            </a:srgbClr>
          </a:solidFill>
        </p:spPr>
        <p:txBody>
          <a:bodyPr lIns="360000" rIns="360000" anchor="ctr" anchorCtr="0">
            <a:noAutofit/>
          </a:bodyPr>
          <a:lstStyle>
            <a:lvl1pPr algn="l">
              <a:lnSpc>
                <a:spcPct val="100000"/>
              </a:lnSpc>
              <a:defRPr sz="4000" b="1" i="0">
                <a:solidFill>
                  <a:schemeClr val="bg1"/>
                </a:solidFill>
                <a:latin typeface="Merriweather" pitchFamily="2" charset="77"/>
              </a:defRPr>
            </a:lvl1pPr>
          </a:lstStyle>
          <a:p>
            <a:r>
              <a:rPr lang="nl-NL" dirty="0"/>
              <a:t>Titel | </a:t>
            </a:r>
            <a:r>
              <a:rPr lang="nl-NL" dirty="0" err="1"/>
              <a:t>Title</a:t>
            </a:r>
            <a:endParaRPr lang="nl-NL" dirty="0"/>
          </a:p>
        </p:txBody>
      </p:sp>
    </p:spTree>
    <p:extLst>
      <p:ext uri="{BB962C8B-B14F-4D97-AF65-F5344CB8AC3E}">
        <p14:creationId xmlns:p14="http://schemas.microsoft.com/office/powerpoint/2010/main" val="357659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 5 | Title slide 5">
    <p:spTree>
      <p:nvGrpSpPr>
        <p:cNvPr id="1" name=""/>
        <p:cNvGrpSpPr/>
        <p:nvPr/>
      </p:nvGrpSpPr>
      <p:grpSpPr>
        <a:xfrm>
          <a:off x="0" y="0"/>
          <a:ext cx="0" cy="0"/>
          <a:chOff x="0" y="0"/>
          <a:chExt cx="0" cy="0"/>
        </a:xfrm>
      </p:grpSpPr>
      <p:sp>
        <p:nvSpPr>
          <p:cNvPr id="8" name="Ondertitel | Subtitle">
            <a:extLst>
              <a:ext uri="{FF2B5EF4-FFF2-40B4-BE49-F238E27FC236}">
                <a16:creationId xmlns:a16="http://schemas.microsoft.com/office/drawing/2014/main" id="{485006DD-DD36-A3A3-675C-46DC7C8FD41A}"/>
              </a:ext>
            </a:extLst>
          </p:cNvPr>
          <p:cNvSpPr>
            <a:spLocks noGrp="1"/>
          </p:cNvSpPr>
          <p:nvPr>
            <p:ph type="subTitle" idx="1" hasCustomPrompt="1"/>
          </p:nvPr>
        </p:nvSpPr>
        <p:spPr>
          <a:xfrm>
            <a:off x="5671105" y="2895396"/>
            <a:ext cx="6118846" cy="1081968"/>
          </a:xfrm>
          <a:prstGeom prst="rect">
            <a:avLst/>
          </a:prstGeom>
          <a:noFill/>
        </p:spPr>
        <p:txBody>
          <a:bodyPr vert="horz" wrap="square" lIns="432000" tIns="216000" rIns="432000" bIns="216000" rtlCol="0" anchor="ctr" anchorCtr="0">
            <a:noAutofit/>
          </a:bodyPr>
          <a:lstStyle>
            <a:lvl1pPr marL="0" indent="0">
              <a:buNone/>
              <a:defRPr lang="nl-NL" sz="2200" baseline="0" dirty="0">
                <a:solidFill>
                  <a:srgbClr val="001158"/>
                </a:solidFill>
                <a:latin typeface="Vestula Pro" panose="020B0A03060302020204" pitchFamily="34" charset="0"/>
              </a:defRPr>
            </a:lvl1pPr>
          </a:lstStyle>
          <a:p>
            <a:pPr marL="0" lvl="0" indent="0">
              <a:buNone/>
            </a:pPr>
            <a:r>
              <a:rPr lang="nl-NL" dirty="0"/>
              <a:t>Ondertitel (optioneel)</a:t>
            </a:r>
            <a:br>
              <a:rPr lang="nl-NL" dirty="0"/>
            </a:br>
            <a:r>
              <a:rPr lang="nl-NL" dirty="0" err="1"/>
              <a:t>Subtitle</a:t>
            </a:r>
            <a:r>
              <a:rPr lang="nl-NL" dirty="0"/>
              <a:t> (</a:t>
            </a:r>
            <a:r>
              <a:rPr lang="nl-NL" dirty="0" err="1"/>
              <a:t>optional</a:t>
            </a:r>
            <a:r>
              <a:rPr lang="nl-NL" dirty="0"/>
              <a:t>)</a:t>
            </a:r>
          </a:p>
        </p:txBody>
      </p:sp>
      <p:sp>
        <p:nvSpPr>
          <p:cNvPr id="7" name="Titel | Title">
            <a:extLst>
              <a:ext uri="{FF2B5EF4-FFF2-40B4-BE49-F238E27FC236}">
                <a16:creationId xmlns:a16="http://schemas.microsoft.com/office/drawing/2014/main" id="{83DE5460-0F02-A02B-4BCC-74C3EEF92460}"/>
              </a:ext>
            </a:extLst>
          </p:cNvPr>
          <p:cNvSpPr>
            <a:spLocks noGrp="1"/>
          </p:cNvSpPr>
          <p:nvPr>
            <p:ph type="ctrTitle" hasCustomPrompt="1"/>
          </p:nvPr>
        </p:nvSpPr>
        <p:spPr>
          <a:xfrm>
            <a:off x="5677566" y="1662809"/>
            <a:ext cx="6108035" cy="965013"/>
          </a:xfrm>
          <a:prstGeom prst="rect">
            <a:avLst/>
          </a:prstGeom>
          <a:noFill/>
          <a:ln>
            <a:noFill/>
          </a:ln>
        </p:spPr>
        <p:txBody>
          <a:bodyPr vert="horz" wrap="square" lIns="432000" tIns="360000" rIns="432000" bIns="108000" rtlCol="0" anchor="ctr" anchorCtr="0">
            <a:noAutofit/>
          </a:bodyPr>
          <a:lstStyle>
            <a:lvl1pPr algn="l">
              <a:lnSpc>
                <a:spcPct val="100000"/>
              </a:lnSpc>
              <a:defRPr lang="nl-NL" sz="3200" dirty="0">
                <a:solidFill>
                  <a:srgbClr val="001158"/>
                </a:solidFill>
              </a:defRPr>
            </a:lvl1pPr>
          </a:lstStyle>
          <a:p>
            <a:pPr lvl="0"/>
            <a:r>
              <a:rPr lang="nl-NL" dirty="0"/>
              <a:t>Titel | </a:t>
            </a:r>
            <a:r>
              <a:rPr lang="nl-NL" dirty="0" err="1"/>
              <a:t>Title</a:t>
            </a:r>
            <a:endParaRPr lang="nl-NL" dirty="0"/>
          </a:p>
        </p:txBody>
      </p:sp>
      <p:sp>
        <p:nvSpPr>
          <p:cNvPr id="2" name="Boogelement | Bow element">
            <a:extLst>
              <a:ext uri="{FF2B5EF4-FFF2-40B4-BE49-F238E27FC236}">
                <a16:creationId xmlns:a16="http://schemas.microsoft.com/office/drawing/2014/main" id="{31E53662-9FBD-97FD-00FF-AAADC6ACB621}"/>
              </a:ext>
            </a:extLst>
          </p:cNvPr>
          <p:cNvSpPr>
            <a:spLocks noGrp="1"/>
          </p:cNvSpPr>
          <p:nvPr>
            <p:ph type="pic" sz="quarter" idx="13"/>
          </p:nvPr>
        </p:nvSpPr>
        <p:spPr>
          <a:xfrm>
            <a:off x="0" y="-12273"/>
            <a:ext cx="6118846" cy="6858346"/>
          </a:xfrm>
          <a:custGeom>
            <a:avLst/>
            <a:gdLst>
              <a:gd name="connsiteX0" fmla="*/ 441972 w 3648853"/>
              <a:gd name="connsiteY0" fmla="*/ 0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441972 w 3648853"/>
              <a:gd name="connsiteY6" fmla="*/ 863 h 6864136"/>
              <a:gd name="connsiteX7" fmla="*/ 3183 w 3648853"/>
              <a:gd name="connsiteY7" fmla="*/ 0 h 6864136"/>
              <a:gd name="connsiteX8" fmla="*/ 3059596 w 3648853"/>
              <a:gd name="connsiteY8" fmla="*/ 6137 h 6864136"/>
              <a:gd name="connsiteX9" fmla="*/ 3210064 w 3648853"/>
              <a:gd name="connsiteY9" fmla="*/ 6864136 h 6864136"/>
              <a:gd name="connsiteX10" fmla="*/ 0 w 3648853"/>
              <a:gd name="connsiteY10" fmla="*/ 685800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441972 w 3648853"/>
              <a:gd name="connsiteY6" fmla="*/ 863 h 6864136"/>
              <a:gd name="connsiteX7" fmla="*/ 785639 w 3648853"/>
              <a:gd name="connsiteY7" fmla="*/ 6137 h 6864136"/>
              <a:gd name="connsiteX8" fmla="*/ 3183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183 w 3648853"/>
              <a:gd name="connsiteY12" fmla="*/ 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669038 w 3648853"/>
              <a:gd name="connsiteY6" fmla="*/ 13137 h 6864136"/>
              <a:gd name="connsiteX7" fmla="*/ 785639 w 3648853"/>
              <a:gd name="connsiteY7" fmla="*/ 6137 h 6864136"/>
              <a:gd name="connsiteX8" fmla="*/ 3183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183 w 3648853"/>
              <a:gd name="connsiteY12" fmla="*/ 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669038 w 3648853"/>
              <a:gd name="connsiteY6" fmla="*/ 13137 h 6864136"/>
              <a:gd name="connsiteX7" fmla="*/ 785639 w 3648853"/>
              <a:gd name="connsiteY7" fmla="*/ 6137 h 6864136"/>
              <a:gd name="connsiteX8" fmla="*/ 371398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71398 w 3648853"/>
              <a:gd name="connsiteY12" fmla="*/ 0 h 6864136"/>
              <a:gd name="connsiteX0" fmla="*/ 785639 w 3648853"/>
              <a:gd name="connsiteY0" fmla="*/ 0 h 6857999"/>
              <a:gd name="connsiteX1" fmla="*/ 3498385 w 3648853"/>
              <a:gd name="connsiteY1" fmla="*/ 0 h 6857999"/>
              <a:gd name="connsiteX2" fmla="*/ 3648853 w 3648853"/>
              <a:gd name="connsiteY2" fmla="*/ 6857999 h 6857999"/>
              <a:gd name="connsiteX3" fmla="*/ 3218776 w 3648853"/>
              <a:gd name="connsiteY3" fmla="*/ 6857177 h 6857999"/>
              <a:gd name="connsiteX4" fmla="*/ 3052637 w 3648853"/>
              <a:gd name="connsiteY4" fmla="*/ 6579974 h 6857999"/>
              <a:gd name="connsiteX5" fmla="*/ 3068801 w 3648853"/>
              <a:gd name="connsiteY5" fmla="*/ 0 h 6857999"/>
              <a:gd name="connsiteX6" fmla="*/ 669038 w 3648853"/>
              <a:gd name="connsiteY6" fmla="*/ 7000 h 6857999"/>
              <a:gd name="connsiteX7" fmla="*/ 785639 w 3648853"/>
              <a:gd name="connsiteY7" fmla="*/ 0 h 6857999"/>
              <a:gd name="connsiteX8" fmla="*/ 487999 w 3648853"/>
              <a:gd name="connsiteY8" fmla="*/ 6137 h 6857999"/>
              <a:gd name="connsiteX9" fmla="*/ 3059596 w 3648853"/>
              <a:gd name="connsiteY9" fmla="*/ 0 h 6857999"/>
              <a:gd name="connsiteX10" fmla="*/ 3210064 w 3648853"/>
              <a:gd name="connsiteY10" fmla="*/ 6857999 h 6857999"/>
              <a:gd name="connsiteX11" fmla="*/ 0 w 3648853"/>
              <a:gd name="connsiteY11" fmla="*/ 6851863 h 6857999"/>
              <a:gd name="connsiteX12" fmla="*/ 487999 w 3648853"/>
              <a:gd name="connsiteY12" fmla="*/ 6137 h 6857999"/>
              <a:gd name="connsiteX0" fmla="*/ 785639 w 3648853"/>
              <a:gd name="connsiteY0" fmla="*/ 0 h 6857999"/>
              <a:gd name="connsiteX1" fmla="*/ 3498385 w 3648853"/>
              <a:gd name="connsiteY1" fmla="*/ 0 h 6857999"/>
              <a:gd name="connsiteX2" fmla="*/ 3648853 w 3648853"/>
              <a:gd name="connsiteY2" fmla="*/ 6857999 h 6857999"/>
              <a:gd name="connsiteX3" fmla="*/ 3218776 w 3648853"/>
              <a:gd name="connsiteY3" fmla="*/ 6857177 h 6857999"/>
              <a:gd name="connsiteX4" fmla="*/ 3052637 w 3648853"/>
              <a:gd name="connsiteY4" fmla="*/ 6579974 h 6857999"/>
              <a:gd name="connsiteX5" fmla="*/ 3068801 w 3648853"/>
              <a:gd name="connsiteY5" fmla="*/ 0 h 6857999"/>
              <a:gd name="connsiteX6" fmla="*/ 669038 w 3648853"/>
              <a:gd name="connsiteY6" fmla="*/ 7000 h 6857999"/>
              <a:gd name="connsiteX7" fmla="*/ 785639 w 3648853"/>
              <a:gd name="connsiteY7" fmla="*/ 0 h 6857999"/>
              <a:gd name="connsiteX8" fmla="*/ 438904 w 3648853"/>
              <a:gd name="connsiteY8" fmla="*/ 6137 h 6857999"/>
              <a:gd name="connsiteX9" fmla="*/ 3059596 w 3648853"/>
              <a:gd name="connsiteY9" fmla="*/ 0 h 6857999"/>
              <a:gd name="connsiteX10" fmla="*/ 3210064 w 3648853"/>
              <a:gd name="connsiteY10" fmla="*/ 6857999 h 6857999"/>
              <a:gd name="connsiteX11" fmla="*/ 0 w 3648853"/>
              <a:gd name="connsiteY11" fmla="*/ 6851863 h 6857999"/>
              <a:gd name="connsiteX12" fmla="*/ 438904 w 3648853"/>
              <a:gd name="connsiteY12" fmla="*/ 6137 h 6857999"/>
              <a:gd name="connsiteX0" fmla="*/ 346735 w 3209949"/>
              <a:gd name="connsiteY0" fmla="*/ 0 h 6857999"/>
              <a:gd name="connsiteX1" fmla="*/ 3059481 w 3209949"/>
              <a:gd name="connsiteY1" fmla="*/ 0 h 6857999"/>
              <a:gd name="connsiteX2" fmla="*/ 3209949 w 3209949"/>
              <a:gd name="connsiteY2" fmla="*/ 6857999 h 6857999"/>
              <a:gd name="connsiteX3" fmla="*/ 2779872 w 3209949"/>
              <a:gd name="connsiteY3" fmla="*/ 6857177 h 6857999"/>
              <a:gd name="connsiteX4" fmla="*/ 2613733 w 3209949"/>
              <a:gd name="connsiteY4" fmla="*/ 6579974 h 6857999"/>
              <a:gd name="connsiteX5" fmla="*/ 2629897 w 3209949"/>
              <a:gd name="connsiteY5" fmla="*/ 0 h 6857999"/>
              <a:gd name="connsiteX6" fmla="*/ 230134 w 3209949"/>
              <a:gd name="connsiteY6" fmla="*/ 7000 h 6857999"/>
              <a:gd name="connsiteX7" fmla="*/ 346735 w 3209949"/>
              <a:gd name="connsiteY7" fmla="*/ 0 h 6857999"/>
              <a:gd name="connsiteX8" fmla="*/ 0 w 3209949"/>
              <a:gd name="connsiteY8" fmla="*/ 6137 h 6857999"/>
              <a:gd name="connsiteX9" fmla="*/ 2620692 w 3209949"/>
              <a:gd name="connsiteY9" fmla="*/ 0 h 6857999"/>
              <a:gd name="connsiteX10" fmla="*/ 2771160 w 3209949"/>
              <a:gd name="connsiteY10" fmla="*/ 6857999 h 6857999"/>
              <a:gd name="connsiteX11" fmla="*/ 2954 w 3209949"/>
              <a:gd name="connsiteY11" fmla="*/ 6845726 h 6857999"/>
              <a:gd name="connsiteX12" fmla="*/ 0 w 3209949"/>
              <a:gd name="connsiteY12" fmla="*/ 6137 h 6857999"/>
              <a:gd name="connsiteX0" fmla="*/ 346735 w 3209949"/>
              <a:gd name="connsiteY0" fmla="*/ 0 h 6864137"/>
              <a:gd name="connsiteX1" fmla="*/ 3059481 w 3209949"/>
              <a:gd name="connsiteY1" fmla="*/ 0 h 6864137"/>
              <a:gd name="connsiteX2" fmla="*/ 3209949 w 3209949"/>
              <a:gd name="connsiteY2" fmla="*/ 6857999 h 6864137"/>
              <a:gd name="connsiteX3" fmla="*/ 2779872 w 3209949"/>
              <a:gd name="connsiteY3" fmla="*/ 6857177 h 6864137"/>
              <a:gd name="connsiteX4" fmla="*/ 2613733 w 3209949"/>
              <a:gd name="connsiteY4" fmla="*/ 6579974 h 6864137"/>
              <a:gd name="connsiteX5" fmla="*/ 2629897 w 3209949"/>
              <a:gd name="connsiteY5" fmla="*/ 0 h 6864137"/>
              <a:gd name="connsiteX6" fmla="*/ 230134 w 3209949"/>
              <a:gd name="connsiteY6" fmla="*/ 7000 h 6864137"/>
              <a:gd name="connsiteX7" fmla="*/ 346735 w 3209949"/>
              <a:gd name="connsiteY7" fmla="*/ 0 h 6864137"/>
              <a:gd name="connsiteX8" fmla="*/ 0 w 3209949"/>
              <a:gd name="connsiteY8" fmla="*/ 6137 h 6864137"/>
              <a:gd name="connsiteX9" fmla="*/ 2620692 w 3209949"/>
              <a:gd name="connsiteY9" fmla="*/ 0 h 6864137"/>
              <a:gd name="connsiteX10" fmla="*/ 2771160 w 3209949"/>
              <a:gd name="connsiteY10" fmla="*/ 6857999 h 6864137"/>
              <a:gd name="connsiteX11" fmla="*/ 2954 w 3209949"/>
              <a:gd name="connsiteY11" fmla="*/ 6864137 h 6864137"/>
              <a:gd name="connsiteX12" fmla="*/ 0 w 3209949"/>
              <a:gd name="connsiteY12" fmla="*/ 6137 h 6864137"/>
              <a:gd name="connsiteX0" fmla="*/ 3255632 w 6118846"/>
              <a:gd name="connsiteY0" fmla="*/ 0 h 6864137"/>
              <a:gd name="connsiteX1" fmla="*/ 5968378 w 6118846"/>
              <a:gd name="connsiteY1" fmla="*/ 0 h 6864137"/>
              <a:gd name="connsiteX2" fmla="*/ 6118846 w 6118846"/>
              <a:gd name="connsiteY2" fmla="*/ 6857999 h 6864137"/>
              <a:gd name="connsiteX3" fmla="*/ 5688769 w 6118846"/>
              <a:gd name="connsiteY3" fmla="*/ 6857177 h 6864137"/>
              <a:gd name="connsiteX4" fmla="*/ 5522630 w 6118846"/>
              <a:gd name="connsiteY4" fmla="*/ 6579974 h 6864137"/>
              <a:gd name="connsiteX5" fmla="*/ 5538794 w 6118846"/>
              <a:gd name="connsiteY5" fmla="*/ 0 h 6864137"/>
              <a:gd name="connsiteX6" fmla="*/ 3139031 w 6118846"/>
              <a:gd name="connsiteY6" fmla="*/ 7000 h 6864137"/>
              <a:gd name="connsiteX7" fmla="*/ 3255632 w 6118846"/>
              <a:gd name="connsiteY7" fmla="*/ 0 h 6864137"/>
              <a:gd name="connsiteX8" fmla="*/ 0 w 6118846"/>
              <a:gd name="connsiteY8" fmla="*/ 0 h 6864137"/>
              <a:gd name="connsiteX9" fmla="*/ 5529589 w 6118846"/>
              <a:gd name="connsiteY9" fmla="*/ 0 h 6864137"/>
              <a:gd name="connsiteX10" fmla="*/ 5680057 w 6118846"/>
              <a:gd name="connsiteY10" fmla="*/ 6857999 h 6864137"/>
              <a:gd name="connsiteX11" fmla="*/ 2911851 w 6118846"/>
              <a:gd name="connsiteY11" fmla="*/ 6864137 h 6864137"/>
              <a:gd name="connsiteX12" fmla="*/ 0 w 6118846"/>
              <a:gd name="connsiteY12" fmla="*/ 0 h 6864137"/>
              <a:gd name="connsiteX0" fmla="*/ 3255632 w 6118846"/>
              <a:gd name="connsiteY0" fmla="*/ 0 h 6870273"/>
              <a:gd name="connsiteX1" fmla="*/ 5968378 w 6118846"/>
              <a:gd name="connsiteY1" fmla="*/ 0 h 6870273"/>
              <a:gd name="connsiteX2" fmla="*/ 6118846 w 6118846"/>
              <a:gd name="connsiteY2" fmla="*/ 6857999 h 6870273"/>
              <a:gd name="connsiteX3" fmla="*/ 5688769 w 6118846"/>
              <a:gd name="connsiteY3" fmla="*/ 6857177 h 6870273"/>
              <a:gd name="connsiteX4" fmla="*/ 5522630 w 6118846"/>
              <a:gd name="connsiteY4" fmla="*/ 6579974 h 6870273"/>
              <a:gd name="connsiteX5" fmla="*/ 5538794 w 6118846"/>
              <a:gd name="connsiteY5" fmla="*/ 0 h 6870273"/>
              <a:gd name="connsiteX6" fmla="*/ 3139031 w 6118846"/>
              <a:gd name="connsiteY6" fmla="*/ 7000 h 6870273"/>
              <a:gd name="connsiteX7" fmla="*/ 3255632 w 6118846"/>
              <a:gd name="connsiteY7" fmla="*/ 0 h 6870273"/>
              <a:gd name="connsiteX8" fmla="*/ 0 w 6118846"/>
              <a:gd name="connsiteY8" fmla="*/ 0 h 6870273"/>
              <a:gd name="connsiteX9" fmla="*/ 5529589 w 6118846"/>
              <a:gd name="connsiteY9" fmla="*/ 0 h 6870273"/>
              <a:gd name="connsiteX10" fmla="*/ 5680057 w 6118846"/>
              <a:gd name="connsiteY10" fmla="*/ 6857999 h 6870273"/>
              <a:gd name="connsiteX11" fmla="*/ 21365 w 6118846"/>
              <a:gd name="connsiteY11" fmla="*/ 6870273 h 6870273"/>
              <a:gd name="connsiteX12" fmla="*/ 0 w 6118846"/>
              <a:gd name="connsiteY12" fmla="*/ 0 h 6870273"/>
              <a:gd name="connsiteX0" fmla="*/ 3452013 w 6118846"/>
              <a:gd name="connsiteY0" fmla="*/ 6137 h 6870273"/>
              <a:gd name="connsiteX1" fmla="*/ 5968378 w 6118846"/>
              <a:gd name="connsiteY1" fmla="*/ 0 h 6870273"/>
              <a:gd name="connsiteX2" fmla="*/ 6118846 w 6118846"/>
              <a:gd name="connsiteY2" fmla="*/ 6857999 h 6870273"/>
              <a:gd name="connsiteX3" fmla="*/ 5688769 w 6118846"/>
              <a:gd name="connsiteY3" fmla="*/ 6857177 h 6870273"/>
              <a:gd name="connsiteX4" fmla="*/ 5522630 w 6118846"/>
              <a:gd name="connsiteY4" fmla="*/ 6579974 h 6870273"/>
              <a:gd name="connsiteX5" fmla="*/ 5538794 w 6118846"/>
              <a:gd name="connsiteY5" fmla="*/ 0 h 6870273"/>
              <a:gd name="connsiteX6" fmla="*/ 3139031 w 6118846"/>
              <a:gd name="connsiteY6" fmla="*/ 7000 h 6870273"/>
              <a:gd name="connsiteX7" fmla="*/ 3452013 w 6118846"/>
              <a:gd name="connsiteY7" fmla="*/ 6137 h 6870273"/>
              <a:gd name="connsiteX8" fmla="*/ 0 w 6118846"/>
              <a:gd name="connsiteY8" fmla="*/ 0 h 6870273"/>
              <a:gd name="connsiteX9" fmla="*/ 5529589 w 6118846"/>
              <a:gd name="connsiteY9" fmla="*/ 0 h 6870273"/>
              <a:gd name="connsiteX10" fmla="*/ 5680057 w 6118846"/>
              <a:gd name="connsiteY10" fmla="*/ 6857999 h 6870273"/>
              <a:gd name="connsiteX11" fmla="*/ 21365 w 6118846"/>
              <a:gd name="connsiteY11" fmla="*/ 6870273 h 6870273"/>
              <a:gd name="connsiteX12" fmla="*/ 0 w 6118846"/>
              <a:gd name="connsiteY12" fmla="*/ 0 h 6870273"/>
              <a:gd name="csX0" fmla="*/ 3452013 w 6118846"/>
              <a:gd name="csY0" fmla="*/ 6137 h 6878225"/>
              <a:gd name="csX1" fmla="*/ 5968378 w 6118846"/>
              <a:gd name="csY1" fmla="*/ 0 h 6878225"/>
              <a:gd name="csX2" fmla="*/ 6118846 w 6118846"/>
              <a:gd name="csY2" fmla="*/ 6857999 h 6878225"/>
              <a:gd name="csX3" fmla="*/ 5688769 w 6118846"/>
              <a:gd name="csY3" fmla="*/ 6857177 h 6878225"/>
              <a:gd name="csX4" fmla="*/ 5522630 w 6118846"/>
              <a:gd name="csY4" fmla="*/ 6579974 h 6878225"/>
              <a:gd name="csX5" fmla="*/ 5538794 w 6118846"/>
              <a:gd name="csY5" fmla="*/ 0 h 6878225"/>
              <a:gd name="csX6" fmla="*/ 3139031 w 6118846"/>
              <a:gd name="csY6" fmla="*/ 7000 h 6878225"/>
              <a:gd name="csX7" fmla="*/ 3452013 w 6118846"/>
              <a:gd name="csY7" fmla="*/ 6137 h 6878225"/>
              <a:gd name="csX8" fmla="*/ 0 w 6118846"/>
              <a:gd name="csY8" fmla="*/ 0 h 6878225"/>
              <a:gd name="csX9" fmla="*/ 5529589 w 6118846"/>
              <a:gd name="csY9" fmla="*/ 0 h 6878225"/>
              <a:gd name="csX10" fmla="*/ 5680057 w 6118846"/>
              <a:gd name="csY10" fmla="*/ 6857999 h 6878225"/>
              <a:gd name="csX11" fmla="*/ 5462 w 6118846"/>
              <a:gd name="csY11" fmla="*/ 6878225 h 6878225"/>
              <a:gd name="csX12" fmla="*/ 0 w 6118846"/>
              <a:gd name="csY12" fmla="*/ 0 h 6878225"/>
              <a:gd name="csX0" fmla="*/ 3452013 w 6118846"/>
              <a:gd name="csY0" fmla="*/ 6137 h 6857999"/>
              <a:gd name="csX1" fmla="*/ 5968378 w 6118846"/>
              <a:gd name="csY1" fmla="*/ 0 h 6857999"/>
              <a:gd name="csX2" fmla="*/ 6118846 w 6118846"/>
              <a:gd name="csY2" fmla="*/ 6857999 h 6857999"/>
              <a:gd name="csX3" fmla="*/ 5688769 w 6118846"/>
              <a:gd name="csY3" fmla="*/ 6857177 h 6857999"/>
              <a:gd name="csX4" fmla="*/ 5522630 w 6118846"/>
              <a:gd name="csY4" fmla="*/ 6579974 h 6857999"/>
              <a:gd name="csX5" fmla="*/ 5538794 w 6118846"/>
              <a:gd name="csY5" fmla="*/ 0 h 6857999"/>
              <a:gd name="csX6" fmla="*/ 3139031 w 6118846"/>
              <a:gd name="csY6" fmla="*/ 7000 h 6857999"/>
              <a:gd name="csX7" fmla="*/ 3452013 w 6118846"/>
              <a:gd name="csY7" fmla="*/ 6137 h 6857999"/>
              <a:gd name="csX8" fmla="*/ 0 w 6118846"/>
              <a:gd name="csY8" fmla="*/ 0 h 6857999"/>
              <a:gd name="csX9" fmla="*/ 5529589 w 6118846"/>
              <a:gd name="csY9" fmla="*/ 0 h 6857999"/>
              <a:gd name="csX10" fmla="*/ 5680057 w 6118846"/>
              <a:gd name="csY10" fmla="*/ 6857999 h 6857999"/>
              <a:gd name="csX11" fmla="*/ 5462 w 6118846"/>
              <a:gd name="csY11" fmla="*/ 6854371 h 6857999"/>
              <a:gd name="csX12" fmla="*/ 0 w 6118846"/>
              <a:gd name="csY12" fmla="*/ 0 h 6857999"/>
              <a:gd name="csX0" fmla="*/ 3452013 w 6118846"/>
              <a:gd name="csY0" fmla="*/ 6137 h 6857999"/>
              <a:gd name="csX1" fmla="*/ 5968378 w 6118846"/>
              <a:gd name="csY1" fmla="*/ 0 h 6857999"/>
              <a:gd name="csX2" fmla="*/ 6118846 w 6118846"/>
              <a:gd name="csY2" fmla="*/ 6857999 h 6857999"/>
              <a:gd name="csX3" fmla="*/ 5688769 w 6118846"/>
              <a:gd name="csY3" fmla="*/ 6857177 h 6857999"/>
              <a:gd name="csX4" fmla="*/ 5522630 w 6118846"/>
              <a:gd name="csY4" fmla="*/ 6579974 h 6857999"/>
              <a:gd name="csX5" fmla="*/ 5538794 w 6118846"/>
              <a:gd name="csY5" fmla="*/ 0 h 6857999"/>
              <a:gd name="csX6" fmla="*/ 3139031 w 6118846"/>
              <a:gd name="csY6" fmla="*/ 7000 h 6857999"/>
              <a:gd name="csX7" fmla="*/ 3452013 w 6118846"/>
              <a:gd name="csY7" fmla="*/ 6137 h 6857999"/>
              <a:gd name="csX8" fmla="*/ 0 w 6118846"/>
              <a:gd name="csY8" fmla="*/ 0 h 6857999"/>
              <a:gd name="csX9" fmla="*/ 5529589 w 6118846"/>
              <a:gd name="csY9" fmla="*/ 0 h 6857999"/>
              <a:gd name="csX10" fmla="*/ 5680057 w 6118846"/>
              <a:gd name="csY10" fmla="*/ 6857999 h 6857999"/>
              <a:gd name="csX11" fmla="*/ 13413 w 6118846"/>
              <a:gd name="csY11" fmla="*/ 5582162 h 6857999"/>
              <a:gd name="csX12" fmla="*/ 0 w 6118846"/>
              <a:gd name="csY12" fmla="*/ 0 h 6857999"/>
              <a:gd name="csX0" fmla="*/ 3452013 w 6118846"/>
              <a:gd name="csY0" fmla="*/ 6137 h 6857999"/>
              <a:gd name="csX1" fmla="*/ 5968378 w 6118846"/>
              <a:gd name="csY1" fmla="*/ 0 h 6857999"/>
              <a:gd name="csX2" fmla="*/ 6118846 w 6118846"/>
              <a:gd name="csY2" fmla="*/ 6857999 h 6857999"/>
              <a:gd name="csX3" fmla="*/ 5688769 w 6118846"/>
              <a:gd name="csY3" fmla="*/ 6857177 h 6857999"/>
              <a:gd name="csX4" fmla="*/ 5522630 w 6118846"/>
              <a:gd name="csY4" fmla="*/ 6579974 h 6857999"/>
              <a:gd name="csX5" fmla="*/ 5538794 w 6118846"/>
              <a:gd name="csY5" fmla="*/ 0 h 6857999"/>
              <a:gd name="csX6" fmla="*/ 3139031 w 6118846"/>
              <a:gd name="csY6" fmla="*/ 7000 h 6857999"/>
              <a:gd name="csX7" fmla="*/ 3452013 w 6118846"/>
              <a:gd name="csY7" fmla="*/ 6137 h 6857999"/>
              <a:gd name="csX8" fmla="*/ 0 w 6118846"/>
              <a:gd name="csY8" fmla="*/ 0 h 6857999"/>
              <a:gd name="csX9" fmla="*/ 5529589 w 6118846"/>
              <a:gd name="csY9" fmla="*/ 0 h 6857999"/>
              <a:gd name="csX10" fmla="*/ 5680057 w 6118846"/>
              <a:gd name="csY10" fmla="*/ 6857999 h 6857999"/>
              <a:gd name="csX11" fmla="*/ 5462 w 6118846"/>
              <a:gd name="csY11" fmla="*/ 5566260 h 6857999"/>
              <a:gd name="csX12" fmla="*/ 0 w 6118846"/>
              <a:gd name="csY12" fmla="*/ 0 h 6857999"/>
              <a:gd name="csX0" fmla="*/ 3452013 w 6118846"/>
              <a:gd name="csY0" fmla="*/ 6137 h 6857999"/>
              <a:gd name="csX1" fmla="*/ 5968378 w 6118846"/>
              <a:gd name="csY1" fmla="*/ 0 h 6857999"/>
              <a:gd name="csX2" fmla="*/ 6118846 w 6118846"/>
              <a:gd name="csY2" fmla="*/ 6857999 h 6857999"/>
              <a:gd name="csX3" fmla="*/ 5688769 w 6118846"/>
              <a:gd name="csY3" fmla="*/ 6857177 h 6857999"/>
              <a:gd name="csX4" fmla="*/ 5522630 w 6118846"/>
              <a:gd name="csY4" fmla="*/ 6579974 h 6857999"/>
              <a:gd name="csX5" fmla="*/ 5538794 w 6118846"/>
              <a:gd name="csY5" fmla="*/ 0 h 6857999"/>
              <a:gd name="csX6" fmla="*/ 3139031 w 6118846"/>
              <a:gd name="csY6" fmla="*/ 7000 h 6857999"/>
              <a:gd name="csX7" fmla="*/ 3452013 w 6118846"/>
              <a:gd name="csY7" fmla="*/ 6137 h 6857999"/>
              <a:gd name="csX8" fmla="*/ 0 w 6118846"/>
              <a:gd name="csY8" fmla="*/ 0 h 6857999"/>
              <a:gd name="csX9" fmla="*/ 5529589 w 6118846"/>
              <a:gd name="csY9" fmla="*/ 0 h 6857999"/>
              <a:gd name="csX10" fmla="*/ 5680057 w 6118846"/>
              <a:gd name="csY10" fmla="*/ 6857999 h 6857999"/>
              <a:gd name="csX11" fmla="*/ 5462 w 6118846"/>
              <a:gd name="csY11" fmla="*/ 5590114 h 6857999"/>
              <a:gd name="csX12" fmla="*/ 0 w 6118846"/>
              <a:gd name="csY12" fmla="*/ 0 h 6857999"/>
              <a:gd name="csX0" fmla="*/ 3452013 w 6118846"/>
              <a:gd name="csY0" fmla="*/ 6137 h 6857999"/>
              <a:gd name="csX1" fmla="*/ 5968378 w 6118846"/>
              <a:gd name="csY1" fmla="*/ 0 h 6857999"/>
              <a:gd name="csX2" fmla="*/ 6118846 w 6118846"/>
              <a:gd name="csY2" fmla="*/ 6857999 h 6857999"/>
              <a:gd name="csX3" fmla="*/ 5688769 w 6118846"/>
              <a:gd name="csY3" fmla="*/ 6857177 h 6857999"/>
              <a:gd name="csX4" fmla="*/ 5522630 w 6118846"/>
              <a:gd name="csY4" fmla="*/ 6579974 h 6857999"/>
              <a:gd name="csX5" fmla="*/ 5538794 w 6118846"/>
              <a:gd name="csY5" fmla="*/ 0 h 6857999"/>
              <a:gd name="csX6" fmla="*/ 3139031 w 6118846"/>
              <a:gd name="csY6" fmla="*/ 7000 h 6857999"/>
              <a:gd name="csX7" fmla="*/ 3452013 w 6118846"/>
              <a:gd name="csY7" fmla="*/ 6137 h 6857999"/>
              <a:gd name="csX8" fmla="*/ 0 w 6118846"/>
              <a:gd name="csY8" fmla="*/ 0 h 6857999"/>
              <a:gd name="csX9" fmla="*/ 5529589 w 6118846"/>
              <a:gd name="csY9" fmla="*/ 0 h 6857999"/>
              <a:gd name="csX10" fmla="*/ 5680057 w 6118846"/>
              <a:gd name="csY10" fmla="*/ 6857999 h 6857999"/>
              <a:gd name="csX11" fmla="*/ 4063117 w 6118846"/>
              <a:gd name="csY11" fmla="*/ 6500537 h 6857999"/>
              <a:gd name="csX12" fmla="*/ 5462 w 6118846"/>
              <a:gd name="csY12" fmla="*/ 5590114 h 6857999"/>
              <a:gd name="csX13" fmla="*/ 0 w 6118846"/>
              <a:gd name="csY13" fmla="*/ 0 h 6857999"/>
              <a:gd name="csX0" fmla="*/ 3452013 w 6118846"/>
              <a:gd name="csY0" fmla="*/ 6137 h 6866297"/>
              <a:gd name="csX1" fmla="*/ 5968378 w 6118846"/>
              <a:gd name="csY1" fmla="*/ 0 h 6866297"/>
              <a:gd name="csX2" fmla="*/ 6118846 w 6118846"/>
              <a:gd name="csY2" fmla="*/ 6857999 h 6866297"/>
              <a:gd name="csX3" fmla="*/ 5688769 w 6118846"/>
              <a:gd name="csY3" fmla="*/ 6857177 h 6866297"/>
              <a:gd name="csX4" fmla="*/ 5522630 w 6118846"/>
              <a:gd name="csY4" fmla="*/ 6579974 h 6866297"/>
              <a:gd name="csX5" fmla="*/ 5538794 w 6118846"/>
              <a:gd name="csY5" fmla="*/ 0 h 6866297"/>
              <a:gd name="csX6" fmla="*/ 3139031 w 6118846"/>
              <a:gd name="csY6" fmla="*/ 7000 h 6866297"/>
              <a:gd name="csX7" fmla="*/ 3452013 w 6118846"/>
              <a:gd name="csY7" fmla="*/ 6137 h 6866297"/>
              <a:gd name="csX8" fmla="*/ 0 w 6118846"/>
              <a:gd name="csY8" fmla="*/ 0 h 6866297"/>
              <a:gd name="csX9" fmla="*/ 5529589 w 6118846"/>
              <a:gd name="csY9" fmla="*/ 0 h 6866297"/>
              <a:gd name="csX10" fmla="*/ 5680057 w 6118846"/>
              <a:gd name="csY10" fmla="*/ 6857999 h 6866297"/>
              <a:gd name="csX11" fmla="*/ 4118776 w 6118846"/>
              <a:gd name="csY11" fmla="*/ 6866297 h 6866297"/>
              <a:gd name="csX12" fmla="*/ 5462 w 6118846"/>
              <a:gd name="csY12" fmla="*/ 5590114 h 6866297"/>
              <a:gd name="csX13" fmla="*/ 0 w 6118846"/>
              <a:gd name="csY13" fmla="*/ 0 h 6866297"/>
              <a:gd name="csX0" fmla="*/ 3452013 w 6118846"/>
              <a:gd name="csY0" fmla="*/ 6137 h 6866297"/>
              <a:gd name="csX1" fmla="*/ 5968378 w 6118846"/>
              <a:gd name="csY1" fmla="*/ 0 h 6866297"/>
              <a:gd name="csX2" fmla="*/ 6118846 w 6118846"/>
              <a:gd name="csY2" fmla="*/ 6857999 h 6866297"/>
              <a:gd name="csX3" fmla="*/ 5688769 w 6118846"/>
              <a:gd name="csY3" fmla="*/ 6857177 h 6866297"/>
              <a:gd name="csX4" fmla="*/ 5522630 w 6118846"/>
              <a:gd name="csY4" fmla="*/ 6579974 h 6866297"/>
              <a:gd name="csX5" fmla="*/ 5538794 w 6118846"/>
              <a:gd name="csY5" fmla="*/ 0 h 6866297"/>
              <a:gd name="csX6" fmla="*/ 3139031 w 6118846"/>
              <a:gd name="csY6" fmla="*/ 7000 h 6866297"/>
              <a:gd name="csX7" fmla="*/ 3452013 w 6118846"/>
              <a:gd name="csY7" fmla="*/ 6137 h 6866297"/>
              <a:gd name="csX8" fmla="*/ 0 w 6118846"/>
              <a:gd name="csY8" fmla="*/ 0 h 6866297"/>
              <a:gd name="csX9" fmla="*/ 5529589 w 6118846"/>
              <a:gd name="csY9" fmla="*/ 0 h 6866297"/>
              <a:gd name="csX10" fmla="*/ 5680057 w 6118846"/>
              <a:gd name="csY10" fmla="*/ 6857999 h 6866297"/>
              <a:gd name="csX11" fmla="*/ 4118776 w 6118846"/>
              <a:gd name="csY11" fmla="*/ 6866297 h 6866297"/>
              <a:gd name="csX12" fmla="*/ 5462 w 6118846"/>
              <a:gd name="csY12" fmla="*/ 5590114 h 6866297"/>
              <a:gd name="csX13" fmla="*/ 0 w 6118846"/>
              <a:gd name="csY13" fmla="*/ 0 h 6866297"/>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5462 w 6118846"/>
              <a:gd name="csY12" fmla="*/ 5590114 h 6858346"/>
              <a:gd name="csX13" fmla="*/ 0 w 6118846"/>
              <a:gd name="csY13"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5462 w 6118846"/>
              <a:gd name="csY12" fmla="*/ 5590114 h 6858346"/>
              <a:gd name="csX13" fmla="*/ 0 w 6118846"/>
              <a:gd name="csY13"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20849 w 6118846"/>
              <a:gd name="csY12" fmla="*/ 53396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05692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05692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05692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05692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05692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176792 w 6118846"/>
              <a:gd name="csY12" fmla="*/ 4926180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176792 w 6118846"/>
              <a:gd name="csY12" fmla="*/ 4926180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176792 w 6118846"/>
              <a:gd name="csY12" fmla="*/ 4926180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299333 w 6118846"/>
              <a:gd name="csY12" fmla="*/ 49676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75546 w 6118846"/>
              <a:gd name="csY12" fmla="*/ 510098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542221 w 6118846"/>
              <a:gd name="csY12" fmla="*/ 49962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542221 w 6118846"/>
              <a:gd name="csY12" fmla="*/ 49962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542221 w 6118846"/>
              <a:gd name="csY12" fmla="*/ 49962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542221 w 6118846"/>
              <a:gd name="csY12" fmla="*/ 49962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184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184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184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184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42247 w 6118846"/>
              <a:gd name="csY12" fmla="*/ 501525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42247 w 6118846"/>
              <a:gd name="csY12" fmla="*/ 501525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089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089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089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11315 w 6118846"/>
              <a:gd name="csY12" fmla="*/ 501525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7715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46203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46203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46203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46203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46203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6118846" h="6858346">
                <a:moveTo>
                  <a:pt x="3452013" y="6137"/>
                </a:moveTo>
                <a:lnTo>
                  <a:pt x="5968378" y="0"/>
                </a:lnTo>
                <a:cubicBezTo>
                  <a:pt x="5275968" y="1144534"/>
                  <a:pt x="4252164" y="3884665"/>
                  <a:pt x="6118846" y="6857999"/>
                </a:cubicBezTo>
                <a:lnTo>
                  <a:pt x="5688769" y="6857177"/>
                </a:lnTo>
                <a:lnTo>
                  <a:pt x="5522630" y="6579974"/>
                </a:lnTo>
                <a:cubicBezTo>
                  <a:pt x="3886244" y="3714965"/>
                  <a:pt x="4868022" y="1108768"/>
                  <a:pt x="5538794" y="0"/>
                </a:cubicBezTo>
                <a:lnTo>
                  <a:pt x="3139031" y="7000"/>
                </a:lnTo>
                <a:cubicBezTo>
                  <a:pt x="3139031" y="6712"/>
                  <a:pt x="3452013" y="6425"/>
                  <a:pt x="3452013" y="6137"/>
                </a:cubicBezTo>
                <a:close/>
                <a:moveTo>
                  <a:pt x="0" y="0"/>
                </a:moveTo>
                <a:lnTo>
                  <a:pt x="5529589" y="0"/>
                </a:lnTo>
                <a:cubicBezTo>
                  <a:pt x="4837179" y="1144534"/>
                  <a:pt x="3813375" y="3884665"/>
                  <a:pt x="5680057" y="6857999"/>
                </a:cubicBezTo>
                <a:lnTo>
                  <a:pt x="4245997" y="6858346"/>
                </a:lnTo>
                <a:cubicBezTo>
                  <a:pt x="3492858" y="5358613"/>
                  <a:pt x="2468906" y="5099135"/>
                  <a:pt x="1818447" y="5034309"/>
                </a:cubicBezTo>
                <a:cubicBezTo>
                  <a:pt x="1167988" y="4969483"/>
                  <a:pt x="448114" y="5245498"/>
                  <a:pt x="5462" y="5590114"/>
                </a:cubicBezTo>
                <a:cubicBezTo>
                  <a:pt x="4477" y="3310251"/>
                  <a:pt x="985" y="2279863"/>
                  <a:pt x="0" y="0"/>
                </a:cubicBezTo>
                <a:close/>
              </a:path>
            </a:pathLst>
          </a:custGeom>
          <a:solidFill>
            <a:srgbClr val="001158"/>
          </a:solidFill>
        </p:spPr>
        <p:txBody>
          <a:bodyPr wrap="square">
            <a:noAutofit/>
          </a:bodyPr>
          <a:lstStyle/>
          <a:p>
            <a:endParaRPr lang="nl-NL" dirty="0"/>
          </a:p>
        </p:txBody>
      </p:sp>
    </p:spTree>
    <p:extLst>
      <p:ext uri="{BB962C8B-B14F-4D97-AF65-F5344CB8AC3E}">
        <p14:creationId xmlns:p14="http://schemas.microsoft.com/office/powerpoint/2010/main" val="84558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inddia">
    <p:bg>
      <p:bgPr>
        <a:solidFill>
          <a:srgbClr val="001158"/>
        </a:solidFill>
        <a:effectLst/>
      </p:bgPr>
    </p:bg>
    <p:spTree>
      <p:nvGrpSpPr>
        <p:cNvPr id="1" name=""/>
        <p:cNvGrpSpPr/>
        <p:nvPr/>
      </p:nvGrpSpPr>
      <p:grpSpPr>
        <a:xfrm>
          <a:off x="0" y="0"/>
          <a:ext cx="0" cy="0"/>
          <a:chOff x="0" y="0"/>
          <a:chExt cx="0" cy="0"/>
        </a:xfrm>
      </p:grpSpPr>
      <p:sp>
        <p:nvSpPr>
          <p:cNvPr id="3" name="Ondertitel">
            <a:extLst>
              <a:ext uri="{FF2B5EF4-FFF2-40B4-BE49-F238E27FC236}">
                <a16:creationId xmlns:a16="http://schemas.microsoft.com/office/drawing/2014/main" id="{3713051C-B727-8990-F733-2E7ED2067492}"/>
              </a:ext>
            </a:extLst>
          </p:cNvPr>
          <p:cNvSpPr>
            <a:spLocks noGrp="1"/>
          </p:cNvSpPr>
          <p:nvPr>
            <p:ph type="subTitle" idx="1" hasCustomPrompt="1"/>
          </p:nvPr>
        </p:nvSpPr>
        <p:spPr>
          <a:xfrm>
            <a:off x="2830415" y="4141700"/>
            <a:ext cx="6712642" cy="757020"/>
          </a:xfrm>
          <a:prstGeom prst="rect">
            <a:avLst/>
          </a:prstGeom>
        </p:spPr>
        <p:txBody>
          <a:bodyPr vert="horz" lIns="91440" tIns="45720" rIns="91440" bIns="45720" rtlCol="0">
            <a:noAutofit/>
          </a:bodyPr>
          <a:lstStyle>
            <a:lvl1pPr algn="ctr">
              <a:defRPr lang="nl-NL" sz="3500" baseline="0" dirty="0">
                <a:solidFill>
                  <a:srgbClr val="BCD2FF"/>
                </a:solidFill>
                <a:latin typeface="Vestula Pro" panose="020B0A03060302020204" pitchFamily="34" charset="0"/>
              </a:defRPr>
            </a:lvl1pPr>
          </a:lstStyle>
          <a:p>
            <a:pPr marL="0" lvl="0" indent="0">
              <a:buNone/>
            </a:pPr>
            <a:r>
              <a:rPr lang="nl-NL" dirty="0"/>
              <a:t>Ondertitel | </a:t>
            </a:r>
            <a:r>
              <a:rPr lang="nl-NL" dirty="0" err="1"/>
              <a:t>Subtitle</a:t>
            </a:r>
            <a:endParaRPr lang="nl-NL" dirty="0"/>
          </a:p>
        </p:txBody>
      </p:sp>
      <p:sp>
        <p:nvSpPr>
          <p:cNvPr id="2" name="Titel">
            <a:extLst>
              <a:ext uri="{FF2B5EF4-FFF2-40B4-BE49-F238E27FC236}">
                <a16:creationId xmlns:a16="http://schemas.microsoft.com/office/drawing/2014/main" id="{CC688360-AAFE-B0D3-DBB4-B0CFBDFA6C23}"/>
              </a:ext>
            </a:extLst>
          </p:cNvPr>
          <p:cNvSpPr>
            <a:spLocks noGrp="1"/>
          </p:cNvSpPr>
          <p:nvPr>
            <p:ph type="ctrTitle" hasCustomPrompt="1"/>
          </p:nvPr>
        </p:nvSpPr>
        <p:spPr>
          <a:xfrm>
            <a:off x="1468913" y="1476456"/>
            <a:ext cx="9435647" cy="2334682"/>
          </a:xfrm>
          <a:prstGeom prst="rect">
            <a:avLst/>
          </a:prstGeom>
          <a:solidFill>
            <a:srgbClr val="001158">
              <a:alpha val="0"/>
            </a:srgbClr>
          </a:solidFill>
        </p:spPr>
        <p:txBody>
          <a:bodyPr lIns="432000" rIns="360000" anchor="ctr" anchorCtr="0">
            <a:noAutofit/>
          </a:bodyPr>
          <a:lstStyle>
            <a:lvl1pPr algn="ctr">
              <a:defRPr sz="6000" b="1" i="0">
                <a:solidFill>
                  <a:schemeClr val="bg1"/>
                </a:solidFill>
                <a:latin typeface="Merriweather" pitchFamily="2" charset="77"/>
              </a:defRPr>
            </a:lvl1pPr>
          </a:lstStyle>
          <a:p>
            <a:r>
              <a:rPr lang="nl-NL" dirty="0" err="1"/>
              <a:t>Title</a:t>
            </a:r>
            <a:r>
              <a:rPr lang="nl-NL" dirty="0"/>
              <a:t> | </a:t>
            </a:r>
            <a:r>
              <a:rPr lang="nl-NL" dirty="0" err="1"/>
              <a:t>Title</a:t>
            </a:r>
            <a:endParaRPr lang="nl-NL" dirty="0"/>
          </a:p>
        </p:txBody>
      </p:sp>
    </p:spTree>
    <p:extLst>
      <p:ext uri="{BB962C8B-B14F-4D97-AF65-F5344CB8AC3E}">
        <p14:creationId xmlns:p14="http://schemas.microsoft.com/office/powerpoint/2010/main" val="373158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Volgpagina - 01">
    <p:bg>
      <p:bgPr>
        <a:solidFill>
          <a:schemeClr val="bg1"/>
        </a:solidFill>
        <a:effectLst/>
      </p:bgPr>
    </p:bg>
    <p:spTree>
      <p:nvGrpSpPr>
        <p:cNvPr id="1" name=""/>
        <p:cNvGrpSpPr/>
        <p:nvPr/>
      </p:nvGrpSpPr>
      <p:grpSpPr>
        <a:xfrm>
          <a:off x="0" y="0"/>
          <a:ext cx="0" cy="0"/>
          <a:chOff x="0" y="0"/>
          <a:chExt cx="0" cy="0"/>
        </a:xfrm>
      </p:grpSpPr>
      <p:sp>
        <p:nvSpPr>
          <p:cNvPr id="8" name="Kop | Heading">
            <a:extLst>
              <a:ext uri="{FF2B5EF4-FFF2-40B4-BE49-F238E27FC236}">
                <a16:creationId xmlns:a16="http://schemas.microsoft.com/office/drawing/2014/main" id="{2ED829C6-EF58-4E55-563E-1D2962D50D42}"/>
              </a:ext>
            </a:extLst>
          </p:cNvPr>
          <p:cNvSpPr>
            <a:spLocks noGrp="1"/>
          </p:cNvSpPr>
          <p:nvPr>
            <p:ph type="title" hasCustomPrompt="1"/>
          </p:nvPr>
        </p:nvSpPr>
        <p:spPr>
          <a:xfrm>
            <a:off x="3007086" y="360000"/>
            <a:ext cx="8346713" cy="1325563"/>
          </a:xfrm>
          <a:prstGeom prst="rect">
            <a:avLst/>
          </a:prstGeom>
        </p:spPr>
        <p:txBody>
          <a:bodyPr vert="horz" lIns="91440" tIns="45720" rIns="91440" bIns="45720" rtlCol="0" anchor="ctr">
            <a:no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9" name="Tekst | Text">
            <a:extLst>
              <a:ext uri="{FF2B5EF4-FFF2-40B4-BE49-F238E27FC236}">
                <a16:creationId xmlns:a16="http://schemas.microsoft.com/office/drawing/2014/main" id="{3570D800-1D09-239F-49E2-30E9EF3A800F}"/>
              </a:ext>
            </a:extLst>
          </p:cNvPr>
          <p:cNvSpPr>
            <a:spLocks noGrp="1"/>
          </p:cNvSpPr>
          <p:nvPr>
            <p:ph type="body" sz="quarter" idx="14" hasCustomPrompt="1"/>
          </p:nvPr>
        </p:nvSpPr>
        <p:spPr>
          <a:xfrm>
            <a:off x="3006725" y="2036763"/>
            <a:ext cx="8346713"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7" name="Instructie | Instruction" hidden="1">
            <a:extLst>
              <a:ext uri="{FF2B5EF4-FFF2-40B4-BE49-F238E27FC236}">
                <a16:creationId xmlns:a16="http://schemas.microsoft.com/office/drawing/2014/main" id="{A5C075C3-F188-79CE-75CD-09A1FB600CF3}"/>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a:t>
            </a:r>
            <a:r>
              <a:rPr lang="nl-NL" sz="1800" b="0" dirty="0" err="1"/>
              <a:t>linkerkolom</a:t>
            </a:r>
            <a:r>
              <a:rPr lang="nl-NL" sz="1800" b="0" dirty="0"/>
              <a:t>.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arch</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t>
            </a:r>
            <a:r>
              <a:rPr lang="nl-NL" sz="1800" b="0" dirty="0" err="1"/>
              <a:t>and</a:t>
            </a:r>
            <a:r>
              <a:rPr lang="nl-NL" sz="1800" b="0" dirty="0"/>
              <a:t>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2" name="Boogelement | Arc element">
            <a:extLst>
              <a:ext uri="{FF2B5EF4-FFF2-40B4-BE49-F238E27FC236}">
                <a16:creationId xmlns:a16="http://schemas.microsoft.com/office/drawing/2014/main" id="{48BF2DF2-4ECF-BFB6-5774-CFA40A5A7FBC}"/>
              </a:ext>
            </a:extLst>
          </p:cNvPr>
          <p:cNvSpPr>
            <a:spLocks noGrp="1" noChangeAspect="1"/>
          </p:cNvSpPr>
          <p:nvPr>
            <p:ph type="pic" sz="quarter" idx="16"/>
          </p:nvPr>
        </p:nvSpPr>
        <p:spPr>
          <a:xfrm>
            <a:off x="0" y="0"/>
            <a:ext cx="3324801" cy="6858000"/>
          </a:xfrm>
          <a:custGeom>
            <a:avLst/>
            <a:gdLst>
              <a:gd name="csX0" fmla="*/ 2687909 w 3324801"/>
              <a:gd name="csY0" fmla="*/ 0 h 6858000"/>
              <a:gd name="csX1" fmla="*/ 3117789 w 3324801"/>
              <a:gd name="csY1" fmla="*/ 0 h 6858000"/>
              <a:gd name="csX2" fmla="*/ 3114225 w 3324801"/>
              <a:gd name="csY2" fmla="*/ 6153 h 6858000"/>
              <a:gd name="csX3" fmla="*/ 3161801 w 3324801"/>
              <a:gd name="csY3" fmla="*/ 6581852 h 6858000"/>
              <a:gd name="csX4" fmla="*/ 3324801 w 3324801"/>
              <a:gd name="csY4" fmla="*/ 6858000 h 6858000"/>
              <a:gd name="csX5" fmla="*/ 2894921 w 3324801"/>
              <a:gd name="csY5" fmla="*/ 6858000 h 6858000"/>
              <a:gd name="csX6" fmla="*/ 2731920 w 3324801"/>
              <a:gd name="csY6" fmla="*/ 6581852 h 6858000"/>
              <a:gd name="csX7" fmla="*/ 2684345 w 3324801"/>
              <a:gd name="csY7" fmla="*/ 6153 h 6858000"/>
              <a:gd name="csX8" fmla="*/ 0 w 3324801"/>
              <a:gd name="csY8" fmla="*/ 0 h 6858000"/>
              <a:gd name="csX9" fmla="*/ 2678697 w 3324801"/>
              <a:gd name="csY9" fmla="*/ 0 h 6858000"/>
              <a:gd name="csX10" fmla="*/ 2675133 w 3324801"/>
              <a:gd name="csY10" fmla="*/ 6153 h 6858000"/>
              <a:gd name="csX11" fmla="*/ 2722709 w 3324801"/>
              <a:gd name="csY11" fmla="*/ 6581852 h 6858000"/>
              <a:gd name="csX12" fmla="*/ 2885710 w 3324801"/>
              <a:gd name="csY12" fmla="*/ 6858000 h 6858000"/>
              <a:gd name="csX13" fmla="*/ 0 w 3324801"/>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324801" h="6858000">
                <a:moveTo>
                  <a:pt x="2687909" y="0"/>
                </a:moveTo>
                <a:lnTo>
                  <a:pt x="3117789" y="0"/>
                </a:lnTo>
                <a:lnTo>
                  <a:pt x="3114225" y="6153"/>
                </a:lnTo>
                <a:cubicBezTo>
                  <a:pt x="2447895" y="1188468"/>
                  <a:pt x="1575458" y="3761764"/>
                  <a:pt x="3161801" y="6581852"/>
                </a:cubicBezTo>
                <a:lnTo>
                  <a:pt x="3324801" y="6858000"/>
                </a:lnTo>
                <a:lnTo>
                  <a:pt x="2894921" y="6858000"/>
                </a:lnTo>
                <a:lnTo>
                  <a:pt x="2731920" y="6581852"/>
                </a:lnTo>
                <a:cubicBezTo>
                  <a:pt x="1145577" y="3761764"/>
                  <a:pt x="2018015" y="1188468"/>
                  <a:pt x="2684345" y="6153"/>
                </a:cubicBezTo>
                <a:close/>
                <a:moveTo>
                  <a:pt x="0" y="0"/>
                </a:moveTo>
                <a:lnTo>
                  <a:pt x="2678697" y="0"/>
                </a:lnTo>
                <a:lnTo>
                  <a:pt x="2675133" y="6153"/>
                </a:lnTo>
                <a:cubicBezTo>
                  <a:pt x="2008804" y="1188468"/>
                  <a:pt x="1136366" y="3761764"/>
                  <a:pt x="2722709" y="6581852"/>
                </a:cubicBezTo>
                <a:lnTo>
                  <a:pt x="2885710" y="6858000"/>
                </a:lnTo>
                <a:lnTo>
                  <a:pt x="0" y="6858000"/>
                </a:lnTo>
                <a:close/>
              </a:path>
            </a:pathLst>
          </a:custGeom>
          <a:solidFill>
            <a:srgbClr val="001158"/>
          </a:solidFill>
        </p:spPr>
        <p:txBody>
          <a:bodyPr wrap="square">
            <a:noAutofit/>
          </a:bodyPr>
          <a:lstStyle/>
          <a:p>
            <a:endParaRPr lang="nl-NL" dirty="0"/>
          </a:p>
        </p:txBody>
      </p:sp>
    </p:spTree>
    <p:extLst>
      <p:ext uri="{BB962C8B-B14F-4D97-AF65-F5344CB8AC3E}">
        <p14:creationId xmlns:p14="http://schemas.microsoft.com/office/powerpoint/2010/main" val="37448846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Volgpagina - 01">
    <p:bg>
      <p:bgPr>
        <a:solidFill>
          <a:schemeClr val="bg1"/>
        </a:solidFill>
        <a:effectLst/>
      </p:bgPr>
    </p:bg>
    <p:spTree>
      <p:nvGrpSpPr>
        <p:cNvPr id="1" name=""/>
        <p:cNvGrpSpPr/>
        <p:nvPr/>
      </p:nvGrpSpPr>
      <p:grpSpPr>
        <a:xfrm>
          <a:off x="0" y="0"/>
          <a:ext cx="0" cy="0"/>
          <a:chOff x="0" y="0"/>
          <a:chExt cx="0" cy="0"/>
        </a:xfrm>
      </p:grpSpPr>
      <p:sp>
        <p:nvSpPr>
          <p:cNvPr id="5" name="Tekst | Text">
            <a:extLst>
              <a:ext uri="{FF2B5EF4-FFF2-40B4-BE49-F238E27FC236}">
                <a16:creationId xmlns:a16="http://schemas.microsoft.com/office/drawing/2014/main" id="{224F603B-E161-D3C1-6578-DFCEB36CD167}"/>
              </a:ext>
            </a:extLst>
          </p:cNvPr>
          <p:cNvSpPr>
            <a:spLocks noGrp="1"/>
          </p:cNvSpPr>
          <p:nvPr>
            <p:ph idx="1" hasCustomPrompt="1"/>
          </p:nvPr>
        </p:nvSpPr>
        <p:spPr>
          <a:xfrm>
            <a:off x="3006725" y="2037600"/>
            <a:ext cx="8346713" cy="4049839"/>
          </a:xfrm>
          <a:prstGeom prst="rect">
            <a:avLst/>
          </a:prstGeom>
        </p:spPr>
        <p:txBody>
          <a:bodyPr vert="horz" lIns="91440" tIns="45720" rIns="91440" bIns="45720" rtlCol="0">
            <a:noAutofit/>
          </a:bodyPr>
          <a:lstStyle>
            <a:lvl1pPr>
              <a:defRPr lang="en-US" dirty="0"/>
            </a:lvl1pPr>
          </a:lstStyle>
          <a:p>
            <a:pPr marL="342900" lvl="0" indent="-342900">
              <a:lnSpc>
                <a:spcPct val="120000"/>
              </a:lnSpc>
              <a:spcBef>
                <a:spcPts val="0"/>
              </a:spcBef>
              <a:spcAft>
                <a:spcPts val="600"/>
              </a:spcAft>
              <a:buChar char="•"/>
            </a:pPr>
            <a:r>
              <a:rPr lang="nl-NL" dirty="0"/>
              <a:t>Tekst | </a:t>
            </a:r>
            <a:r>
              <a:rPr lang="nl-NL" dirty="0" err="1"/>
              <a:t>Text</a:t>
            </a:r>
            <a:endParaRPr lang="en-US" dirty="0"/>
          </a:p>
        </p:txBody>
      </p:sp>
      <p:sp>
        <p:nvSpPr>
          <p:cNvPr id="8" name="Kop | Heading">
            <a:extLst>
              <a:ext uri="{FF2B5EF4-FFF2-40B4-BE49-F238E27FC236}">
                <a16:creationId xmlns:a16="http://schemas.microsoft.com/office/drawing/2014/main" id="{2ED829C6-EF58-4E55-563E-1D2962D50D42}"/>
              </a:ext>
            </a:extLst>
          </p:cNvPr>
          <p:cNvSpPr>
            <a:spLocks noGrp="1"/>
          </p:cNvSpPr>
          <p:nvPr>
            <p:ph type="title" hasCustomPrompt="1"/>
          </p:nvPr>
        </p:nvSpPr>
        <p:spPr>
          <a:xfrm>
            <a:off x="3007086" y="360000"/>
            <a:ext cx="8346713" cy="1325563"/>
          </a:xfrm>
          <a:prstGeom prst="rect">
            <a:avLst/>
          </a:prstGeom>
        </p:spPr>
        <p:txBody>
          <a:bodyPr vert="horz" lIns="91440" tIns="45720" rIns="91440" bIns="45720" rtlCol="0" anchor="ctr">
            <a:noAutofit/>
          </a:bodyPr>
          <a:lstStyle>
            <a:lvl1pPr>
              <a:lnSpc>
                <a:spcPct val="100000"/>
              </a:lnSpc>
              <a:defRPr lang="nl-NL" dirty="0"/>
            </a:lvl1pPr>
          </a:lstStyle>
          <a:p>
            <a:pPr lvl="0"/>
            <a:r>
              <a:rPr lang="nl-NL" dirty="0"/>
              <a:t>Kop | </a:t>
            </a:r>
            <a:r>
              <a:rPr lang="nl-NL" dirty="0" err="1"/>
              <a:t>Heading</a:t>
            </a:r>
            <a:endParaRPr lang="nl-NL" dirty="0"/>
          </a:p>
        </p:txBody>
      </p:sp>
      <p:sp>
        <p:nvSpPr>
          <p:cNvPr id="3" name="Boogelement | Arc element">
            <a:extLst>
              <a:ext uri="{FF2B5EF4-FFF2-40B4-BE49-F238E27FC236}">
                <a16:creationId xmlns:a16="http://schemas.microsoft.com/office/drawing/2014/main" id="{7D22C88B-D6AB-8F19-0E32-AEA0B1F35181}"/>
              </a:ext>
            </a:extLst>
          </p:cNvPr>
          <p:cNvSpPr>
            <a:spLocks noGrp="1" noChangeAspect="1"/>
          </p:cNvSpPr>
          <p:nvPr>
            <p:ph type="pic" sz="quarter" idx="16"/>
          </p:nvPr>
        </p:nvSpPr>
        <p:spPr>
          <a:xfrm>
            <a:off x="0" y="0"/>
            <a:ext cx="3324801" cy="6858000"/>
          </a:xfrm>
          <a:custGeom>
            <a:avLst/>
            <a:gdLst>
              <a:gd name="csX0" fmla="*/ 2687909 w 3324801"/>
              <a:gd name="csY0" fmla="*/ 0 h 6858000"/>
              <a:gd name="csX1" fmla="*/ 3117789 w 3324801"/>
              <a:gd name="csY1" fmla="*/ 0 h 6858000"/>
              <a:gd name="csX2" fmla="*/ 3114225 w 3324801"/>
              <a:gd name="csY2" fmla="*/ 6153 h 6858000"/>
              <a:gd name="csX3" fmla="*/ 3161801 w 3324801"/>
              <a:gd name="csY3" fmla="*/ 6581852 h 6858000"/>
              <a:gd name="csX4" fmla="*/ 3324801 w 3324801"/>
              <a:gd name="csY4" fmla="*/ 6858000 h 6858000"/>
              <a:gd name="csX5" fmla="*/ 2894921 w 3324801"/>
              <a:gd name="csY5" fmla="*/ 6858000 h 6858000"/>
              <a:gd name="csX6" fmla="*/ 2731920 w 3324801"/>
              <a:gd name="csY6" fmla="*/ 6581852 h 6858000"/>
              <a:gd name="csX7" fmla="*/ 2684345 w 3324801"/>
              <a:gd name="csY7" fmla="*/ 6153 h 6858000"/>
              <a:gd name="csX8" fmla="*/ 0 w 3324801"/>
              <a:gd name="csY8" fmla="*/ 0 h 6858000"/>
              <a:gd name="csX9" fmla="*/ 2678697 w 3324801"/>
              <a:gd name="csY9" fmla="*/ 0 h 6858000"/>
              <a:gd name="csX10" fmla="*/ 2675133 w 3324801"/>
              <a:gd name="csY10" fmla="*/ 6153 h 6858000"/>
              <a:gd name="csX11" fmla="*/ 2722709 w 3324801"/>
              <a:gd name="csY11" fmla="*/ 6581852 h 6858000"/>
              <a:gd name="csX12" fmla="*/ 2885710 w 3324801"/>
              <a:gd name="csY12" fmla="*/ 6858000 h 6858000"/>
              <a:gd name="csX13" fmla="*/ 0 w 3324801"/>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324801" h="6858000">
                <a:moveTo>
                  <a:pt x="2687909" y="0"/>
                </a:moveTo>
                <a:lnTo>
                  <a:pt x="3117789" y="0"/>
                </a:lnTo>
                <a:lnTo>
                  <a:pt x="3114225" y="6153"/>
                </a:lnTo>
                <a:cubicBezTo>
                  <a:pt x="2447895" y="1188468"/>
                  <a:pt x="1575458" y="3761764"/>
                  <a:pt x="3161801" y="6581852"/>
                </a:cubicBezTo>
                <a:lnTo>
                  <a:pt x="3324801" y="6858000"/>
                </a:lnTo>
                <a:lnTo>
                  <a:pt x="2894921" y="6858000"/>
                </a:lnTo>
                <a:lnTo>
                  <a:pt x="2731920" y="6581852"/>
                </a:lnTo>
                <a:cubicBezTo>
                  <a:pt x="1145577" y="3761764"/>
                  <a:pt x="2018015" y="1188468"/>
                  <a:pt x="2684345" y="6153"/>
                </a:cubicBezTo>
                <a:close/>
                <a:moveTo>
                  <a:pt x="0" y="0"/>
                </a:moveTo>
                <a:lnTo>
                  <a:pt x="2678697" y="0"/>
                </a:lnTo>
                <a:lnTo>
                  <a:pt x="2675133" y="6153"/>
                </a:lnTo>
                <a:cubicBezTo>
                  <a:pt x="2008804" y="1188468"/>
                  <a:pt x="1136366" y="3761764"/>
                  <a:pt x="2722709" y="6581852"/>
                </a:cubicBezTo>
                <a:lnTo>
                  <a:pt x="2885710" y="6858000"/>
                </a:lnTo>
                <a:lnTo>
                  <a:pt x="0" y="6858000"/>
                </a:lnTo>
                <a:close/>
              </a:path>
            </a:pathLst>
          </a:custGeom>
          <a:solidFill>
            <a:srgbClr val="BCD2FF"/>
          </a:solidFill>
        </p:spPr>
        <p:txBody>
          <a:bodyPr wrap="square">
            <a:noAutofit/>
          </a:bodyPr>
          <a:lstStyle/>
          <a:p>
            <a:endParaRPr lang="nl-NL" dirty="0"/>
          </a:p>
        </p:txBody>
      </p:sp>
    </p:spTree>
    <p:extLst>
      <p:ext uri="{BB962C8B-B14F-4D97-AF65-F5344CB8AC3E}">
        <p14:creationId xmlns:p14="http://schemas.microsoft.com/office/powerpoint/2010/main" val="193453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Volgpagina - 01">
    <p:bg>
      <p:bgPr>
        <a:solidFill>
          <a:schemeClr val="bg1"/>
        </a:solidFill>
        <a:effectLst/>
      </p:bgPr>
    </p:bg>
    <p:spTree>
      <p:nvGrpSpPr>
        <p:cNvPr id="1" name=""/>
        <p:cNvGrpSpPr/>
        <p:nvPr/>
      </p:nvGrpSpPr>
      <p:grpSpPr>
        <a:xfrm>
          <a:off x="0" y="0"/>
          <a:ext cx="0" cy="0"/>
          <a:chOff x="0" y="0"/>
          <a:chExt cx="0" cy="0"/>
        </a:xfrm>
      </p:grpSpPr>
      <p:sp>
        <p:nvSpPr>
          <p:cNvPr id="8" name="Kop | Heading">
            <a:extLst>
              <a:ext uri="{FF2B5EF4-FFF2-40B4-BE49-F238E27FC236}">
                <a16:creationId xmlns:a16="http://schemas.microsoft.com/office/drawing/2014/main" id="{2ED829C6-EF58-4E55-563E-1D2962D50D42}"/>
              </a:ext>
            </a:extLst>
          </p:cNvPr>
          <p:cNvSpPr>
            <a:spLocks noGrp="1"/>
          </p:cNvSpPr>
          <p:nvPr>
            <p:ph type="title" hasCustomPrompt="1"/>
          </p:nvPr>
        </p:nvSpPr>
        <p:spPr>
          <a:xfrm>
            <a:off x="3007086" y="360000"/>
            <a:ext cx="8346713" cy="1325563"/>
          </a:xfrm>
          <a:prstGeom prst="rect">
            <a:avLst/>
          </a:prstGeom>
        </p:spPr>
        <p:txBody>
          <a:bodyPr vert="horz" lIns="91440" tIns="45720" rIns="91440" bIns="45720" rtlCol="0" anchor="ctr">
            <a:no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9" name="Tekst | Text">
            <a:extLst>
              <a:ext uri="{FF2B5EF4-FFF2-40B4-BE49-F238E27FC236}">
                <a16:creationId xmlns:a16="http://schemas.microsoft.com/office/drawing/2014/main" id="{3570D800-1D09-239F-49E2-30E9EF3A800F}"/>
              </a:ext>
            </a:extLst>
          </p:cNvPr>
          <p:cNvSpPr>
            <a:spLocks noGrp="1"/>
          </p:cNvSpPr>
          <p:nvPr>
            <p:ph type="body" sz="quarter" idx="14" hasCustomPrompt="1"/>
          </p:nvPr>
        </p:nvSpPr>
        <p:spPr>
          <a:xfrm>
            <a:off x="3006725" y="2036763"/>
            <a:ext cx="8346713"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7" name="Instructie | Instruction" hidden="1">
            <a:extLst>
              <a:ext uri="{FF2B5EF4-FFF2-40B4-BE49-F238E27FC236}">
                <a16:creationId xmlns:a16="http://schemas.microsoft.com/office/drawing/2014/main" id="{A5C075C3-F188-79CE-75CD-09A1FB600CF3}"/>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a:t>
            </a:r>
            <a:r>
              <a:rPr lang="nl-NL" sz="1800" b="0" dirty="0" err="1"/>
              <a:t>linkerkolom</a:t>
            </a:r>
            <a:r>
              <a:rPr lang="nl-NL" sz="1800" b="0" dirty="0"/>
              <a:t>.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arch</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t>
            </a:r>
            <a:r>
              <a:rPr lang="nl-NL" sz="1800" b="0" dirty="0" err="1"/>
              <a:t>and</a:t>
            </a:r>
            <a:r>
              <a:rPr lang="nl-NL" sz="1800" b="0" dirty="0"/>
              <a:t>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2" name="Boogelement | Arc element">
            <a:extLst>
              <a:ext uri="{FF2B5EF4-FFF2-40B4-BE49-F238E27FC236}">
                <a16:creationId xmlns:a16="http://schemas.microsoft.com/office/drawing/2014/main" id="{48BF2DF2-4ECF-BFB6-5774-CFA40A5A7FBC}"/>
              </a:ext>
            </a:extLst>
          </p:cNvPr>
          <p:cNvSpPr>
            <a:spLocks noGrp="1" noChangeAspect="1"/>
          </p:cNvSpPr>
          <p:nvPr>
            <p:ph type="pic" sz="quarter" idx="16"/>
          </p:nvPr>
        </p:nvSpPr>
        <p:spPr>
          <a:xfrm>
            <a:off x="0" y="0"/>
            <a:ext cx="3324801" cy="6858000"/>
          </a:xfrm>
          <a:custGeom>
            <a:avLst/>
            <a:gdLst>
              <a:gd name="csX0" fmla="*/ 2687909 w 3324801"/>
              <a:gd name="csY0" fmla="*/ 0 h 6858000"/>
              <a:gd name="csX1" fmla="*/ 3117789 w 3324801"/>
              <a:gd name="csY1" fmla="*/ 0 h 6858000"/>
              <a:gd name="csX2" fmla="*/ 3114225 w 3324801"/>
              <a:gd name="csY2" fmla="*/ 6153 h 6858000"/>
              <a:gd name="csX3" fmla="*/ 3161801 w 3324801"/>
              <a:gd name="csY3" fmla="*/ 6581852 h 6858000"/>
              <a:gd name="csX4" fmla="*/ 3324801 w 3324801"/>
              <a:gd name="csY4" fmla="*/ 6858000 h 6858000"/>
              <a:gd name="csX5" fmla="*/ 2894921 w 3324801"/>
              <a:gd name="csY5" fmla="*/ 6858000 h 6858000"/>
              <a:gd name="csX6" fmla="*/ 2731920 w 3324801"/>
              <a:gd name="csY6" fmla="*/ 6581852 h 6858000"/>
              <a:gd name="csX7" fmla="*/ 2684345 w 3324801"/>
              <a:gd name="csY7" fmla="*/ 6153 h 6858000"/>
              <a:gd name="csX8" fmla="*/ 0 w 3324801"/>
              <a:gd name="csY8" fmla="*/ 0 h 6858000"/>
              <a:gd name="csX9" fmla="*/ 2678697 w 3324801"/>
              <a:gd name="csY9" fmla="*/ 0 h 6858000"/>
              <a:gd name="csX10" fmla="*/ 2675133 w 3324801"/>
              <a:gd name="csY10" fmla="*/ 6153 h 6858000"/>
              <a:gd name="csX11" fmla="*/ 2722709 w 3324801"/>
              <a:gd name="csY11" fmla="*/ 6581852 h 6858000"/>
              <a:gd name="csX12" fmla="*/ 2885710 w 3324801"/>
              <a:gd name="csY12" fmla="*/ 6858000 h 6858000"/>
              <a:gd name="csX13" fmla="*/ 0 w 3324801"/>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324801" h="6858000">
                <a:moveTo>
                  <a:pt x="2687909" y="0"/>
                </a:moveTo>
                <a:lnTo>
                  <a:pt x="3117789" y="0"/>
                </a:lnTo>
                <a:lnTo>
                  <a:pt x="3114225" y="6153"/>
                </a:lnTo>
                <a:cubicBezTo>
                  <a:pt x="2447895" y="1188468"/>
                  <a:pt x="1575458" y="3761764"/>
                  <a:pt x="3161801" y="6581852"/>
                </a:cubicBezTo>
                <a:lnTo>
                  <a:pt x="3324801" y="6858000"/>
                </a:lnTo>
                <a:lnTo>
                  <a:pt x="2894921" y="6858000"/>
                </a:lnTo>
                <a:lnTo>
                  <a:pt x="2731920" y="6581852"/>
                </a:lnTo>
                <a:cubicBezTo>
                  <a:pt x="1145577" y="3761764"/>
                  <a:pt x="2018015" y="1188468"/>
                  <a:pt x="2684345" y="6153"/>
                </a:cubicBezTo>
                <a:close/>
                <a:moveTo>
                  <a:pt x="0" y="0"/>
                </a:moveTo>
                <a:lnTo>
                  <a:pt x="2678697" y="0"/>
                </a:lnTo>
                <a:lnTo>
                  <a:pt x="2675133" y="6153"/>
                </a:lnTo>
                <a:cubicBezTo>
                  <a:pt x="2008804" y="1188468"/>
                  <a:pt x="1136366" y="3761764"/>
                  <a:pt x="2722709" y="6581852"/>
                </a:cubicBezTo>
                <a:lnTo>
                  <a:pt x="2885710" y="6858000"/>
                </a:lnTo>
                <a:lnTo>
                  <a:pt x="0" y="6858000"/>
                </a:lnTo>
                <a:close/>
              </a:path>
            </a:pathLst>
          </a:custGeom>
          <a:solidFill>
            <a:srgbClr val="001158"/>
          </a:solidFill>
        </p:spPr>
        <p:txBody>
          <a:bodyPr wrap="square">
            <a:noAutofit/>
          </a:bodyPr>
          <a:lstStyle/>
          <a:p>
            <a:endParaRPr lang="nl-NL" dirty="0"/>
          </a:p>
        </p:txBody>
      </p:sp>
    </p:spTree>
    <p:extLst>
      <p:ext uri="{BB962C8B-B14F-4D97-AF65-F5344CB8AC3E}">
        <p14:creationId xmlns:p14="http://schemas.microsoft.com/office/powerpoint/2010/main" val="797145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Volgpagina - 01">
    <p:bg>
      <p:bgPr>
        <a:solidFill>
          <a:schemeClr val="bg1"/>
        </a:solidFill>
        <a:effectLst/>
      </p:bgPr>
    </p:bg>
    <p:spTree>
      <p:nvGrpSpPr>
        <p:cNvPr id="1" name=""/>
        <p:cNvGrpSpPr/>
        <p:nvPr/>
      </p:nvGrpSpPr>
      <p:grpSpPr>
        <a:xfrm>
          <a:off x="0" y="0"/>
          <a:ext cx="0" cy="0"/>
          <a:chOff x="0" y="0"/>
          <a:chExt cx="0" cy="0"/>
        </a:xfrm>
      </p:grpSpPr>
      <p:sp>
        <p:nvSpPr>
          <p:cNvPr id="6" name="Tekst | Text">
            <a:extLst>
              <a:ext uri="{FF2B5EF4-FFF2-40B4-BE49-F238E27FC236}">
                <a16:creationId xmlns:a16="http://schemas.microsoft.com/office/drawing/2014/main" id="{1B2439C4-38DC-D4FC-2CED-8142E58D072D}"/>
              </a:ext>
            </a:extLst>
          </p:cNvPr>
          <p:cNvSpPr>
            <a:spLocks noGrp="1"/>
          </p:cNvSpPr>
          <p:nvPr>
            <p:ph type="body" sz="quarter" idx="14" hasCustomPrompt="1"/>
          </p:nvPr>
        </p:nvSpPr>
        <p:spPr>
          <a:xfrm>
            <a:off x="5892801" y="2036763"/>
            <a:ext cx="5511438" cy="4046537"/>
          </a:xfrm>
          <a:prstGeom prst="rect">
            <a:avLst/>
          </a:prstGeom>
        </p:spPr>
        <p:txBody>
          <a:bodyPr vert="horz" lIns="91440" tIns="45720" rIns="91440" bIns="45720" rtlCol="0">
            <a:noAutofit/>
          </a:bodyPr>
          <a:lstStyle>
            <a:lvl1pPr marL="269875" indent="-269875">
              <a:lnSpc>
                <a:spcPct val="100000"/>
              </a:lnSpc>
              <a:buFont typeface="Arial" panose="020B0604020202020204" pitchFamily="34" charset="0"/>
              <a:buChar cha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5" name="Kop | Heading">
            <a:extLst>
              <a:ext uri="{FF2B5EF4-FFF2-40B4-BE49-F238E27FC236}">
                <a16:creationId xmlns:a16="http://schemas.microsoft.com/office/drawing/2014/main" id="{EE50F3CF-B53F-E47A-3A6D-471D3204F779}"/>
              </a:ext>
            </a:extLst>
          </p:cNvPr>
          <p:cNvSpPr>
            <a:spLocks noGrp="1"/>
          </p:cNvSpPr>
          <p:nvPr>
            <p:ph type="title" hasCustomPrompt="1"/>
          </p:nvPr>
        </p:nvSpPr>
        <p:spPr>
          <a:xfrm>
            <a:off x="5893160" y="360000"/>
            <a:ext cx="5511439" cy="1325563"/>
          </a:xfrm>
          <a:prstGeom prst="rect">
            <a:avLst/>
          </a:prstGeom>
        </p:spPr>
        <p:txBody>
          <a:bodyPr vert="horz" lIns="91440" tIns="45720" rIns="91440" bIns="45720" rtlCol="0" anchor="ctr">
            <a:noAutofit/>
          </a:bodyPr>
          <a:lstStyle>
            <a:lvl1pPr>
              <a:lnSpc>
                <a:spcPct val="100000"/>
              </a:lnSpc>
              <a:defRPr lang="nl-NL" dirty="0"/>
            </a:lvl1pPr>
          </a:lstStyle>
          <a:p>
            <a:pPr lvl="0">
              <a:lnSpc>
                <a:spcPct val="100000"/>
              </a:lnSpc>
            </a:pPr>
            <a:r>
              <a:rPr lang="nl-NL" sz="3200" b="1" i="0" kern="1200" dirty="0">
                <a:solidFill>
                  <a:srgbClr val="001158"/>
                </a:solidFill>
                <a:effectLst/>
                <a:latin typeface="Merriweather" panose="00000500000000000000" pitchFamily="2" charset="0"/>
                <a:ea typeface="+mj-ea"/>
                <a:cs typeface="+mj-cs"/>
              </a:rPr>
              <a:t>Kop | </a:t>
            </a:r>
            <a:r>
              <a:rPr lang="nl-NL" sz="3200" b="1" i="0" kern="1200" dirty="0" err="1">
                <a:solidFill>
                  <a:srgbClr val="001158"/>
                </a:solidFill>
                <a:effectLst/>
                <a:latin typeface="Merriweather" panose="00000500000000000000" pitchFamily="2" charset="0"/>
                <a:ea typeface="+mj-ea"/>
                <a:cs typeface="+mj-cs"/>
              </a:rPr>
              <a:t>Heading</a:t>
            </a:r>
            <a:endParaRPr lang="nl-NL" dirty="0"/>
          </a:p>
        </p:txBody>
      </p:sp>
      <p:sp>
        <p:nvSpPr>
          <p:cNvPr id="2" name="Instructie | Instruction" hidden="1">
            <a:extLst>
              <a:ext uri="{FF2B5EF4-FFF2-40B4-BE49-F238E27FC236}">
                <a16:creationId xmlns:a16="http://schemas.microsoft.com/office/drawing/2014/main" id="{A86A6ECE-68C3-42A6-3D41-A6048123B2F8}"/>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a:t>
            </a:r>
            <a:r>
              <a:rPr lang="nl-NL" sz="1800" b="0" dirty="0" err="1"/>
              <a:t>linkerkolom</a:t>
            </a:r>
            <a:r>
              <a:rPr lang="nl-NL" sz="1800" b="0" dirty="0"/>
              <a:t>.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bow</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err="1"/>
              <a:t>Layout</a:t>
            </a:r>
            <a:r>
              <a:rPr lang="nl-NL" sz="1800" b="0" dirty="0"/>
              <a:t> </a:t>
            </a:r>
            <a:r>
              <a:rPr lang="nl-NL" sz="1800" b="0" dirty="0" err="1"/>
              <a:t>and</a:t>
            </a:r>
            <a:r>
              <a:rPr lang="nl-NL" sz="1800" b="0" dirty="0"/>
              <a:t>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3" name="Boogelement | Arc element">
            <a:extLst>
              <a:ext uri="{FF2B5EF4-FFF2-40B4-BE49-F238E27FC236}">
                <a16:creationId xmlns:a16="http://schemas.microsoft.com/office/drawing/2014/main" id="{AA06F445-A8A2-16CB-E73F-82AE5D818D2F}"/>
              </a:ext>
            </a:extLst>
          </p:cNvPr>
          <p:cNvSpPr>
            <a:spLocks noGrp="1" noChangeAspect="1"/>
          </p:cNvSpPr>
          <p:nvPr>
            <p:ph type="pic" sz="quarter" idx="15"/>
          </p:nvPr>
        </p:nvSpPr>
        <p:spPr>
          <a:xfrm>
            <a:off x="0" y="0"/>
            <a:ext cx="6049964" cy="6858000"/>
          </a:xfrm>
          <a:custGeom>
            <a:avLst/>
            <a:gdLst>
              <a:gd name="csX0" fmla="*/ 5413072 w 6049964"/>
              <a:gd name="csY0" fmla="*/ 0 h 6858000"/>
              <a:gd name="csX1" fmla="*/ 5842952 w 6049964"/>
              <a:gd name="csY1" fmla="*/ 0 h 6858000"/>
              <a:gd name="csX2" fmla="*/ 5839388 w 6049964"/>
              <a:gd name="csY2" fmla="*/ 6153 h 6858000"/>
              <a:gd name="csX3" fmla="*/ 5886964 w 6049964"/>
              <a:gd name="csY3" fmla="*/ 6581852 h 6858000"/>
              <a:gd name="csX4" fmla="*/ 6049964 w 6049964"/>
              <a:gd name="csY4" fmla="*/ 6858000 h 6858000"/>
              <a:gd name="csX5" fmla="*/ 5620084 w 6049964"/>
              <a:gd name="csY5" fmla="*/ 6858000 h 6858000"/>
              <a:gd name="csX6" fmla="*/ 5457083 w 6049964"/>
              <a:gd name="csY6" fmla="*/ 6581852 h 6858000"/>
              <a:gd name="csX7" fmla="*/ 5409508 w 6049964"/>
              <a:gd name="csY7" fmla="*/ 6153 h 6858000"/>
              <a:gd name="csX8" fmla="*/ 0 w 6049964"/>
              <a:gd name="csY8" fmla="*/ 0 h 6858000"/>
              <a:gd name="csX9" fmla="*/ 5403860 w 6049964"/>
              <a:gd name="csY9" fmla="*/ 0 h 6858000"/>
              <a:gd name="csX10" fmla="*/ 5400296 w 6049964"/>
              <a:gd name="csY10" fmla="*/ 6153 h 6858000"/>
              <a:gd name="csX11" fmla="*/ 5447872 w 6049964"/>
              <a:gd name="csY11" fmla="*/ 6581852 h 6858000"/>
              <a:gd name="csX12" fmla="*/ 5610873 w 6049964"/>
              <a:gd name="csY12" fmla="*/ 6858000 h 6858000"/>
              <a:gd name="csX13" fmla="*/ 0 w 6049964"/>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6049964" h="6858000">
                <a:moveTo>
                  <a:pt x="5413072" y="0"/>
                </a:moveTo>
                <a:lnTo>
                  <a:pt x="5842952" y="0"/>
                </a:lnTo>
                <a:lnTo>
                  <a:pt x="5839388" y="6153"/>
                </a:lnTo>
                <a:cubicBezTo>
                  <a:pt x="5173058" y="1188468"/>
                  <a:pt x="4300621" y="3761764"/>
                  <a:pt x="5886964" y="6581852"/>
                </a:cubicBezTo>
                <a:lnTo>
                  <a:pt x="6049964" y="6858000"/>
                </a:lnTo>
                <a:lnTo>
                  <a:pt x="5620084" y="6858000"/>
                </a:lnTo>
                <a:lnTo>
                  <a:pt x="5457083" y="6581852"/>
                </a:lnTo>
                <a:cubicBezTo>
                  <a:pt x="3870740" y="3761764"/>
                  <a:pt x="4743178" y="1188468"/>
                  <a:pt x="5409508" y="6153"/>
                </a:cubicBezTo>
                <a:close/>
                <a:moveTo>
                  <a:pt x="0" y="0"/>
                </a:moveTo>
                <a:lnTo>
                  <a:pt x="5403860" y="0"/>
                </a:lnTo>
                <a:lnTo>
                  <a:pt x="5400296" y="6153"/>
                </a:lnTo>
                <a:cubicBezTo>
                  <a:pt x="4733967" y="1188468"/>
                  <a:pt x="3861529" y="3761764"/>
                  <a:pt x="5447872" y="6581852"/>
                </a:cubicBezTo>
                <a:lnTo>
                  <a:pt x="5610873" y="6858000"/>
                </a:lnTo>
                <a:lnTo>
                  <a:pt x="0" y="6858000"/>
                </a:lnTo>
                <a:close/>
              </a:path>
            </a:pathLst>
          </a:custGeom>
          <a:solidFill>
            <a:srgbClr val="BCD2FF"/>
          </a:solidFill>
        </p:spPr>
        <p:txBody>
          <a:bodyPr wrap="square">
            <a:noAutofit/>
          </a:bodyPr>
          <a:lstStyle/>
          <a:p>
            <a:endParaRPr lang="nl-NL" dirty="0"/>
          </a:p>
        </p:txBody>
      </p:sp>
    </p:spTree>
    <p:extLst>
      <p:ext uri="{BB962C8B-B14F-4D97-AF65-F5344CB8AC3E}">
        <p14:creationId xmlns:p14="http://schemas.microsoft.com/office/powerpoint/2010/main" val="166715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Logo EN">
            <a:extLst>
              <a:ext uri="{FF2B5EF4-FFF2-40B4-BE49-F238E27FC236}">
                <a16:creationId xmlns:a16="http://schemas.microsoft.com/office/drawing/2014/main" id="{F060E9E6-F4FE-AF50-CB38-D7686AE6BC86}"/>
              </a:ext>
            </a:extLst>
          </p:cNvPr>
          <p:cNvPicPr>
            <a:picLocks noGrp="1" noRot="1" noChangeAspec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rcRect/>
          <a:stretch/>
        </p:blipFill>
        <p:spPr>
          <a:xfrm>
            <a:off x="0" y="4931497"/>
            <a:ext cx="4249280" cy="1926502"/>
          </a:xfrm>
          <a:prstGeom prst="rect">
            <a:avLst/>
          </a:prstGeom>
        </p:spPr>
      </p:pic>
      <p:pic>
        <p:nvPicPr>
          <p:cNvPr id="5" name="Logo NL" descr="Afbeelding met tekst, logo, symbool, Lettertype&#10;&#10;Door AI gegenereerde inhoud is mogelijk onjuist.">
            <a:extLst>
              <a:ext uri="{FF2B5EF4-FFF2-40B4-BE49-F238E27FC236}">
                <a16:creationId xmlns:a16="http://schemas.microsoft.com/office/drawing/2014/main" id="{48115860-2C01-1CEF-6C22-14E5BF50DDD4}"/>
              </a:ext>
            </a:extLst>
          </p:cNvPr>
          <p:cNvPicPr>
            <a:picLocks noGrp="1" noRot="1" noChangeAspect="1" noMove="1" noResize="1" noEditPoints="1" noAdjustHandles="1" noChangeArrowheads="1" noChangeShapeType="1" noCrop="1"/>
          </p:cNvPicPr>
          <p:nvPr userDrawn="1"/>
        </p:nvPicPr>
        <p:blipFill>
          <a:blip r:embed="rId9">
            <a:extLst>
              <a:ext uri="{28A0092B-C50C-407E-A947-70E740481C1C}">
                <a14:useLocalDpi xmlns:a14="http://schemas.microsoft.com/office/drawing/2010/main" val="0"/>
              </a:ext>
            </a:extLst>
          </a:blip>
          <a:stretch>
            <a:fillRect/>
          </a:stretch>
        </p:blipFill>
        <p:spPr>
          <a:xfrm>
            <a:off x="0" y="4931497"/>
            <a:ext cx="4249280" cy="1926503"/>
          </a:xfrm>
          <a:prstGeom prst="rect">
            <a:avLst/>
          </a:prstGeom>
        </p:spPr>
      </p:pic>
      <p:sp>
        <p:nvSpPr>
          <p:cNvPr id="2" name="Tijdelijke aanduiding voor tekst 1">
            <a:extLst>
              <a:ext uri="{FF2B5EF4-FFF2-40B4-BE49-F238E27FC236}">
                <a16:creationId xmlns:a16="http://schemas.microsoft.com/office/drawing/2014/main" id="{64DA27EA-C1CD-E179-3554-D8EFD5519E6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marL="342900" lvl="0" indent="-342900">
              <a:lnSpc>
                <a:spcPct val="120000"/>
              </a:lnSpc>
              <a:spcBef>
                <a:spcPts val="0"/>
              </a:spcBef>
              <a:spcAft>
                <a:spcPts val="600"/>
              </a:spcAft>
              <a:buChar char="•"/>
            </a:pPr>
            <a:endParaRPr lang="en-US" dirty="0"/>
          </a:p>
        </p:txBody>
      </p:sp>
    </p:spTree>
    <p:extLst>
      <p:ext uri="{BB962C8B-B14F-4D97-AF65-F5344CB8AC3E}">
        <p14:creationId xmlns:p14="http://schemas.microsoft.com/office/powerpoint/2010/main" val="1310710197"/>
      </p:ext>
    </p:extLst>
  </p:cSld>
  <p:clrMap bg1="lt1" tx1="dk1" bg2="lt2" tx2="dk2" accent1="accent1" accent2="accent2" accent3="accent3" accent4="accent4" accent5="accent5" accent6="accent6" hlink="hlink" folHlink="folHlink"/>
  <p:sldLayoutIdLst>
    <p:sldLayoutId id="2147483822" r:id="rId1"/>
    <p:sldLayoutId id="2147483688" r:id="rId2"/>
    <p:sldLayoutId id="2147483827" r:id="rId3"/>
    <p:sldLayoutId id="2147483767" r:id="rId4"/>
    <p:sldLayoutId id="2147483770" r:id="rId5"/>
    <p:sldLayoutId id="214748382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i="0" kern="1200">
          <a:solidFill>
            <a:srgbClr val="001158"/>
          </a:solidFill>
          <a:latin typeface="Merriweather"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nl-NL" sz="2000" b="0" i="0" kern="1200" smtClean="0">
          <a:solidFill>
            <a:srgbClr val="001158"/>
          </a:solidFill>
          <a:latin typeface="Merriweather"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nl-NL" sz="1800" b="0" i="0" kern="1200" smtClean="0">
          <a:solidFill>
            <a:srgbClr val="001158"/>
          </a:solidFill>
          <a:latin typeface="Merriweather"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nl-NL" sz="1600" b="0" i="0" kern="1200" smtClean="0">
          <a:solidFill>
            <a:srgbClr val="001158"/>
          </a:solidFill>
          <a:latin typeface="Merriweather"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nl-NL" sz="1400" b="0" i="0" kern="1200" smtClean="0">
          <a:solidFill>
            <a:srgbClr val="001158"/>
          </a:solidFill>
          <a:latin typeface="Merriweather"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400" b="0" i="0" kern="1200" smtClean="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4DA27EA-C1CD-E179-3554-D8EFD5519E68}"/>
              </a:ext>
            </a:extLst>
          </p:cNvPr>
          <p:cNvSpPr>
            <a:spLocks noGrp="1"/>
          </p:cNvSpPr>
          <p:nvPr>
            <p:ph type="body" idx="1"/>
          </p:nvPr>
        </p:nvSpPr>
        <p:spPr>
          <a:xfrm>
            <a:off x="838200" y="1825625"/>
            <a:ext cx="10515600" cy="4410075"/>
          </a:xfrm>
          <a:prstGeom prst="rect">
            <a:avLst/>
          </a:prstGeom>
        </p:spPr>
        <p:txBody>
          <a:bodyPr vert="horz" lIns="91440" tIns="45720" rIns="91440" bIns="45720" rtlCol="0">
            <a:noAutofit/>
          </a:bodyPr>
          <a:lstStyle/>
          <a:p>
            <a:pPr marL="228600" lvl="0" indent="-228600">
              <a:lnSpc>
                <a:spcPct val="120000"/>
              </a:lnSpc>
              <a:spcBef>
                <a:spcPts val="0"/>
              </a:spcBef>
              <a:buChar char="•"/>
            </a:pPr>
            <a:endParaRPr lang="en-US" dirty="0"/>
          </a:p>
        </p:txBody>
      </p:sp>
      <p:sp>
        <p:nvSpPr>
          <p:cNvPr id="3" name="Tijdelijke aanduiding voor titel 2">
            <a:extLst>
              <a:ext uri="{FF2B5EF4-FFF2-40B4-BE49-F238E27FC236}">
                <a16:creationId xmlns:a16="http://schemas.microsoft.com/office/drawing/2014/main" id="{173D0B62-4673-58BF-301D-0FE5A894EC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Tree>
    <p:extLst>
      <p:ext uri="{BB962C8B-B14F-4D97-AF65-F5344CB8AC3E}">
        <p14:creationId xmlns:p14="http://schemas.microsoft.com/office/powerpoint/2010/main" val="3563715586"/>
      </p:ext>
    </p:extLst>
  </p:cSld>
  <p:clrMap bg1="lt1" tx1="dk1" bg2="lt2" tx2="dk2" accent1="accent1" accent2="accent2" accent3="accent3" accent4="accent4" accent5="accent5" accent6="accent6" hlink="hlink" folHlink="folHlink"/>
  <p:sldLayoutIdLst>
    <p:sldLayoutId id="2147483764" r:id="rId1"/>
    <p:sldLayoutId id="2147483779" r:id="rId2"/>
    <p:sldLayoutId id="2147483708" r:id="rId3"/>
    <p:sldLayoutId id="2147483715" r:id="rId4"/>
    <p:sldLayoutId id="2147483783" r:id="rId5"/>
    <p:sldLayoutId id="2147483806" r:id="rId6"/>
    <p:sldLayoutId id="2147483800" r:id="rId7"/>
    <p:sldLayoutId id="2147483807" r:id="rId8"/>
    <p:sldLayoutId id="2147483817" r:id="rId9"/>
    <p:sldLayoutId id="2147483678" r:id="rId10"/>
    <p:sldLayoutId id="2147483777" r:id="rId11"/>
    <p:sldLayoutId id="214748382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i="0" kern="1200">
          <a:solidFill>
            <a:srgbClr val="001158"/>
          </a:solidFill>
          <a:latin typeface="Merriweather" pitchFamily="2" charset="77"/>
          <a:ea typeface="+mj-ea"/>
          <a:cs typeface="+mj-cs"/>
        </a:defRPr>
      </a:lvl1pPr>
    </p:titleStyle>
    <p:bodyStyle>
      <a:lvl1pPr marL="0" indent="0" algn="l" defTabSz="914400" rtl="0" eaLnBrk="1" latinLnBrk="0" hangingPunct="1">
        <a:lnSpc>
          <a:spcPct val="90000"/>
        </a:lnSpc>
        <a:spcBef>
          <a:spcPts val="1000"/>
        </a:spcBef>
        <a:spcAft>
          <a:spcPts val="1200"/>
        </a:spcAft>
        <a:buFont typeface="Arial" panose="020B0604020202020204" pitchFamily="34" charset="0"/>
        <a:buNone/>
        <a:defRPr lang="en-US" sz="2000" b="0" i="0" kern="1200" dirty="0">
          <a:solidFill>
            <a:srgbClr val="0C2577"/>
          </a:solidFill>
          <a:latin typeface="Merriweather"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nl-NL" sz="1800" b="0" i="0" kern="1200" smtClean="0">
          <a:solidFill>
            <a:srgbClr val="001158"/>
          </a:solidFill>
          <a:latin typeface="Merriweather"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nl-NL" sz="1600" b="0" i="0" kern="1200" smtClean="0">
          <a:solidFill>
            <a:srgbClr val="001158"/>
          </a:solidFill>
          <a:latin typeface="Merriweather"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nl-NL" sz="1400" b="0" i="0" kern="1200" smtClean="0">
          <a:solidFill>
            <a:srgbClr val="001158"/>
          </a:solidFill>
          <a:latin typeface="Merriweather"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400" b="0" i="0" kern="1200" smtClean="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25.svg"/><Relationship Id="rId5" Type="http://schemas.openxmlformats.org/officeDocument/2006/relationships/image" Target="../media/image24.svg"/><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image" Target="../media/image28.svg"/><Relationship Id="rId9" Type="http://schemas.openxmlformats.org/officeDocument/2006/relationships/image" Target="../media/image33.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39.svg"/><Relationship Id="rId5" Type="http://schemas.openxmlformats.org/officeDocument/2006/relationships/image" Target="../media/image38.svg"/><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3.svg"/><Relationship Id="rId7" Type="http://schemas.openxmlformats.org/officeDocument/2006/relationships/image" Target="../media/image16.sv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15.svg"/><Relationship Id="rId5" Type="http://schemas.openxmlformats.org/officeDocument/2006/relationships/image" Target="../media/image45.svg"/><Relationship Id="rId4" Type="http://schemas.openxmlformats.org/officeDocument/2006/relationships/image" Target="../media/image44.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56.svg"/><Relationship Id="rId5" Type="http://schemas.openxmlformats.org/officeDocument/2006/relationships/image" Target="../media/image55.svg"/><Relationship Id="rId4" Type="http://schemas.openxmlformats.org/officeDocument/2006/relationships/image" Target="../media/image54.sv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63.png"/><Relationship Id="rId7" Type="http://schemas.openxmlformats.org/officeDocument/2006/relationships/image" Target="../media/image65.sv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64.svg"/><Relationship Id="rId5" Type="http://schemas.openxmlformats.org/officeDocument/2006/relationships/image" Target="../media/image19.svg"/><Relationship Id="rId4" Type="http://schemas.openxmlformats.org/officeDocument/2006/relationships/image" Target="../media/image43.svg"/><Relationship Id="rId9" Type="http://schemas.openxmlformats.org/officeDocument/2006/relationships/image" Target="../media/image14.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17.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5.sv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38577585-D8E9-7602-6277-E9CB3EDCE72D}"/>
              </a:ext>
            </a:extLst>
          </p:cNvPr>
          <p:cNvSpPr>
            <a:spLocks noGrp="1"/>
          </p:cNvSpPr>
          <p:nvPr>
            <p:ph type="subTitle" idx="1"/>
          </p:nvPr>
        </p:nvSpPr>
        <p:spPr/>
        <p:txBody>
          <a:bodyPr/>
          <a:lstStyle/>
          <a:p>
            <a:endParaRPr lang="en-US" dirty="0"/>
          </a:p>
        </p:txBody>
      </p:sp>
      <p:sp>
        <p:nvSpPr>
          <p:cNvPr id="5" name="Titel 4">
            <a:extLst>
              <a:ext uri="{FF2B5EF4-FFF2-40B4-BE49-F238E27FC236}">
                <a16:creationId xmlns:a16="http://schemas.microsoft.com/office/drawing/2014/main" id="{B743467C-B2A0-EC83-0DF8-C3351B8945B3}"/>
              </a:ext>
            </a:extLst>
          </p:cNvPr>
          <p:cNvSpPr>
            <a:spLocks noGrp="1"/>
          </p:cNvSpPr>
          <p:nvPr>
            <p:ph type="ctrTitle"/>
          </p:nvPr>
        </p:nvSpPr>
        <p:spPr>
          <a:xfrm>
            <a:off x="6877050" y="987963"/>
            <a:ext cx="4981575" cy="1457455"/>
          </a:xfrm>
        </p:spPr>
        <p:txBody>
          <a:bodyPr/>
          <a:lstStyle/>
          <a:p>
            <a:r>
              <a:rPr lang="nl-NL" dirty="0"/>
              <a:t>Ontdek de Universiteit Leiden</a:t>
            </a:r>
            <a:endParaRPr lang="en-US" dirty="0"/>
          </a:p>
        </p:txBody>
      </p:sp>
    </p:spTree>
    <p:extLst>
      <p:ext uri="{BB962C8B-B14F-4D97-AF65-F5344CB8AC3E}">
        <p14:creationId xmlns:p14="http://schemas.microsoft.com/office/powerpoint/2010/main" val="317611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2578E-90B4-8F11-4D53-9D907D5ABC31}"/>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BFAB761C-08B7-B88E-4492-19F554BDF4E2}"/>
              </a:ext>
            </a:extLst>
          </p:cNvPr>
          <p:cNvSpPr>
            <a:spLocks noGrp="1"/>
          </p:cNvSpPr>
          <p:nvPr>
            <p:ph type="title"/>
          </p:nvPr>
        </p:nvSpPr>
        <p:spPr>
          <a:xfrm>
            <a:off x="3007086" y="360000"/>
            <a:ext cx="8346713" cy="1325563"/>
          </a:xfrm>
        </p:spPr>
        <p:txBody>
          <a:bodyPr vert="horz" lIns="91440" tIns="45720" rIns="91440" bIns="45720" rtlCol="0" anchor="ctr">
            <a:noAutofit/>
          </a:bodyPr>
          <a:lstStyle/>
          <a:p>
            <a:r>
              <a:rPr lang="nl-NL" dirty="0"/>
              <a:t>Interdisciplinair onderzoek en onderwijs</a:t>
            </a:r>
          </a:p>
        </p:txBody>
      </p:sp>
      <p:sp>
        <p:nvSpPr>
          <p:cNvPr id="4" name="Tijdelijke aanduiding voor inhoud 3">
            <a:extLst>
              <a:ext uri="{FF2B5EF4-FFF2-40B4-BE49-F238E27FC236}">
                <a16:creationId xmlns:a16="http://schemas.microsoft.com/office/drawing/2014/main" id="{1FA659E9-CDFA-5C3B-9B31-2C468F7C9D72}"/>
              </a:ext>
            </a:extLst>
          </p:cNvPr>
          <p:cNvSpPr>
            <a:spLocks noGrp="1"/>
          </p:cNvSpPr>
          <p:nvPr>
            <p:ph type="body" sz="quarter" idx="14"/>
          </p:nvPr>
        </p:nvSpPr>
        <p:spPr>
          <a:xfrm>
            <a:off x="3006725" y="2036763"/>
            <a:ext cx="8347075" cy="805477"/>
          </a:xfr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001158"/>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158"/>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1158"/>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nl-NL" dirty="0"/>
              <a:t>Samenwerking tussen disciplines, door wetenschappers in hun onderzoek en docenten in hun onderwijspraktijk.</a:t>
            </a:r>
          </a:p>
        </p:txBody>
      </p:sp>
      <p:sp>
        <p:nvSpPr>
          <p:cNvPr id="13" name="Tijdelijke aanduiding voor afbeelding 12">
            <a:extLst>
              <a:ext uri="{FF2B5EF4-FFF2-40B4-BE49-F238E27FC236}">
                <a16:creationId xmlns:a16="http://schemas.microsoft.com/office/drawing/2014/main" id="{C28CB44A-FFEF-7E1A-ACF2-E80299481D51}"/>
              </a:ext>
            </a:extLst>
          </p:cNvPr>
          <p:cNvSpPr>
            <a:spLocks noGrp="1"/>
          </p:cNvSpPr>
          <p:nvPr>
            <p:ph type="pic" sz="quarter" idx="16"/>
          </p:nvPr>
        </p:nvSpPr>
        <p:spPr/>
        <p:txBody>
          <a:bodyPr/>
          <a:lstStyle/>
          <a:p>
            <a:endParaRPr lang="en-US"/>
          </a:p>
        </p:txBody>
      </p:sp>
    </p:spTree>
    <p:extLst>
      <p:ext uri="{BB962C8B-B14F-4D97-AF65-F5344CB8AC3E}">
        <p14:creationId xmlns:p14="http://schemas.microsoft.com/office/powerpoint/2010/main" val="242124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B7AD6-8E6B-B7E9-2BBB-6611C42D9B3F}"/>
            </a:ext>
          </a:extLst>
        </p:cNvPr>
        <p:cNvGrpSpPr/>
        <p:nvPr/>
      </p:nvGrpSpPr>
      <p:grpSpPr>
        <a:xfrm>
          <a:off x="0" y="0"/>
          <a:ext cx="0" cy="0"/>
          <a:chOff x="0" y="0"/>
          <a:chExt cx="0" cy="0"/>
        </a:xfrm>
      </p:grpSpPr>
      <p:graphicFrame>
        <p:nvGraphicFramePr>
          <p:cNvPr id="46" name="Tabel 45">
            <a:extLst>
              <a:ext uri="{FF2B5EF4-FFF2-40B4-BE49-F238E27FC236}">
                <a16:creationId xmlns:a16="http://schemas.microsoft.com/office/drawing/2014/main" id="{C525F08A-9F07-F164-5A6A-F9CFAAA36F3B}"/>
              </a:ext>
            </a:extLst>
          </p:cNvPr>
          <p:cNvGraphicFramePr>
            <a:graphicFrameLocks/>
          </p:cNvGraphicFramePr>
          <p:nvPr>
            <p:extLst>
              <p:ext uri="{D42A27DB-BD31-4B8C-83A1-F6EECF244321}">
                <p14:modId xmlns:p14="http://schemas.microsoft.com/office/powerpoint/2010/main" val="695389416"/>
              </p:ext>
            </p:extLst>
          </p:nvPr>
        </p:nvGraphicFramePr>
        <p:xfrm>
          <a:off x="698401" y="2265727"/>
          <a:ext cx="10672450" cy="3910756"/>
        </p:xfrm>
        <a:graphic>
          <a:graphicData uri="http://schemas.openxmlformats.org/drawingml/2006/table">
            <a:tbl>
              <a:tblPr firstRow="1" bandRow="1">
                <a:tableStyleId>{5C22544A-7EE6-4342-B048-85BDC9FD1C3A}</a:tableStyleId>
              </a:tblPr>
              <a:tblGrid>
                <a:gridCol w="2134490">
                  <a:extLst>
                    <a:ext uri="{9D8B030D-6E8A-4147-A177-3AD203B41FA5}">
                      <a16:colId xmlns:a16="http://schemas.microsoft.com/office/drawing/2014/main" val="333325668"/>
                    </a:ext>
                  </a:extLst>
                </a:gridCol>
                <a:gridCol w="2134490">
                  <a:extLst>
                    <a:ext uri="{9D8B030D-6E8A-4147-A177-3AD203B41FA5}">
                      <a16:colId xmlns:a16="http://schemas.microsoft.com/office/drawing/2014/main" val="545484135"/>
                    </a:ext>
                  </a:extLst>
                </a:gridCol>
                <a:gridCol w="2134490">
                  <a:extLst>
                    <a:ext uri="{9D8B030D-6E8A-4147-A177-3AD203B41FA5}">
                      <a16:colId xmlns:a16="http://schemas.microsoft.com/office/drawing/2014/main" val="3025865291"/>
                    </a:ext>
                  </a:extLst>
                </a:gridCol>
                <a:gridCol w="2134490">
                  <a:extLst>
                    <a:ext uri="{9D8B030D-6E8A-4147-A177-3AD203B41FA5}">
                      <a16:colId xmlns:a16="http://schemas.microsoft.com/office/drawing/2014/main" val="3905040835"/>
                    </a:ext>
                  </a:extLst>
                </a:gridCol>
                <a:gridCol w="2134490">
                  <a:extLst>
                    <a:ext uri="{9D8B030D-6E8A-4147-A177-3AD203B41FA5}">
                      <a16:colId xmlns:a16="http://schemas.microsoft.com/office/drawing/2014/main" val="4247328669"/>
                    </a:ext>
                  </a:extLst>
                </a:gridCol>
              </a:tblGrid>
              <a:tr h="1112473">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800" b="1" i="0" u="none" strike="noStrike" kern="1200" cap="none" spc="0" normalizeH="0" baseline="0" noProof="0" dirty="0">
                        <a:ln>
                          <a:noFill/>
                        </a:ln>
                        <a:solidFill>
                          <a:srgbClr val="001158"/>
                        </a:solidFill>
                        <a:effectLst/>
                        <a:uLnTx/>
                        <a:uFillTx/>
                        <a:latin typeface="Merriweather" panose="00000500000000000000" pitchFamily="2" charset="0"/>
                        <a:ea typeface="+mn-ea"/>
                        <a:cs typeface="+mn-cs"/>
                      </a:endParaRPr>
                    </a:p>
                  </a:txBody>
                  <a:tcPr marL="180000" marR="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US" sz="1600" dirty="0"/>
                    </a:p>
                  </a:txBody>
                  <a:tcPr marL="180000" marR="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600" dirty="0"/>
                    </a:p>
                  </a:txBody>
                  <a:tcPr marL="180000" marR="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600" dirty="0"/>
                    </a:p>
                  </a:txBody>
                  <a:tcPr marL="180000" marR="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Vestula" panose="020B0503050302020204" pitchFamily="34" charset="0"/>
                        <a:ea typeface="+mn-ea"/>
                        <a:cs typeface="+mn-cs"/>
                      </a:endParaRPr>
                    </a:p>
                  </a:txBody>
                  <a:tcPr marL="180000" marR="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179972"/>
                  </a:ext>
                </a:extLst>
              </a:tr>
              <a:tr h="987035">
                <a:tc>
                  <a: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De </a:t>
                      </a: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mens</a:t>
                      </a: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 in de </a:t>
                      </a: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wereld</a:t>
                      </a:r>
                      <a:endPar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endParaRPr>
                    </a:p>
                  </a:txBody>
                  <a:tcPr marL="180000" marR="18000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Veerkrachtige</a:t>
                      </a: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 </a:t>
                      </a: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en</a:t>
                      </a: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 </a:t>
                      </a: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lerende</a:t>
                      </a: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 </a:t>
                      </a: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samenleving</a:t>
                      </a:r>
                      <a:endParaRPr lang="en-US" sz="1800" b="0" dirty="0">
                        <a:latin typeface="Vestula Pro DemiBold" panose="020B0A03060302020204" pitchFamily="34" charset="0"/>
                      </a:endParaRPr>
                    </a:p>
                  </a:txBody>
                  <a:tcPr marL="180000" marR="18000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Technologie </a:t>
                      </a:r>
                      <a:b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b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en</a:t>
                      </a: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 </a:t>
                      </a: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maatschappij</a:t>
                      </a:r>
                      <a:endParaRPr lang="en-US" sz="1800" b="0" dirty="0">
                        <a:latin typeface="Vestula Pro DemiBold"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nl-NL"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Vrede, recht, democratie en bestuur</a:t>
                      </a:r>
                      <a:endParaRPr lang="en-US" sz="1800" b="0" dirty="0">
                        <a:latin typeface="Vestula Pro DemiBold"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Gezondheid</a:t>
                      </a: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 </a:t>
                      </a: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en</a:t>
                      </a: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 </a:t>
                      </a: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levensweten-schappen</a:t>
                      </a:r>
                      <a:endParaRPr kumimoji="0" lang="en-US" sz="1800" b="0" i="0" u="none" strike="noStrike" kern="1200" cap="none" spc="0" normalizeH="0" baseline="0" noProof="0" dirty="0">
                        <a:ln>
                          <a:noFill/>
                        </a:ln>
                        <a:solidFill>
                          <a:prstClr val="black"/>
                        </a:solidFill>
                        <a:effectLst/>
                        <a:uLnTx/>
                        <a:uFillTx/>
                        <a:latin typeface="Vestula Pro DemiBold" panose="020B0A03060302020204" pitchFamily="34" charset="0"/>
                        <a:ea typeface="+mn-ea"/>
                        <a:cs typeface="+mn-cs"/>
                      </a:endParaRPr>
                    </a:p>
                  </a:txBody>
                  <a:tcPr marL="180000" marR="18000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993431"/>
                  </a:ext>
                </a:extLst>
              </a:tr>
              <a:tr h="1811248">
                <a:tc>
                  <a:txBody>
                    <a:bodyPr/>
                    <a:lstStyle/>
                    <a:p>
                      <a:pPr marL="17463"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Talen, culturen en wereldbeeld</a:t>
                      </a:r>
                    </a:p>
                    <a:p>
                      <a:pPr marL="17463"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Erfgoed</a:t>
                      </a:r>
                    </a:p>
                    <a:p>
                      <a:pPr marL="17463"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Migratie</a:t>
                      </a:r>
                    </a:p>
                  </a:txBody>
                  <a:tcPr marL="180000" marR="18000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Ongelijkheid</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Generatie van de toekomst</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Sociale transities</a:t>
                      </a:r>
                      <a:endParaRPr lang="en-US" sz="1400" dirty="0">
                        <a:solidFill>
                          <a:schemeClr val="tx1">
                            <a:lumMod val="65000"/>
                            <a:lumOff val="35000"/>
                          </a:schemeClr>
                        </a:solidFill>
                        <a:latin typeface="Vestula Pro"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Duurzaamheid en biodiversiteit</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Quantum en </a:t>
                      </a:r>
                      <a:r>
                        <a:rPr kumimoji="0" lang="nl-NL" sz="1400" b="0" i="0" u="none" strike="noStrike" kern="1200" cap="none" spc="0" normalizeH="0" baseline="0" noProof="0" dirty="0" err="1">
                          <a:ln>
                            <a:noFill/>
                          </a:ln>
                          <a:solidFill>
                            <a:schemeClr val="tx1">
                              <a:lumMod val="65000"/>
                              <a:lumOff val="35000"/>
                            </a:schemeClr>
                          </a:solidFill>
                          <a:effectLst/>
                          <a:uLnTx/>
                          <a:uFillTx/>
                          <a:latin typeface="Vestula Pro" panose="020B0A03060302020204" pitchFamily="34" charset="0"/>
                          <a:ea typeface="+mn-ea"/>
                          <a:cs typeface="+mn-cs"/>
                        </a:rPr>
                        <a:t>space</a:t>
                      </a:r>
                      <a:endPar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endParaRP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AI voor mens, maatschappij en wetenschap</a:t>
                      </a:r>
                      <a:endParaRPr lang="en-US" sz="1400" dirty="0">
                        <a:solidFill>
                          <a:schemeClr val="tx1">
                            <a:lumMod val="65000"/>
                            <a:lumOff val="35000"/>
                          </a:schemeClr>
                        </a:solidFill>
                        <a:latin typeface="Vestula Pro"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Veiligheid en cybersecurity</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Vertrouwen ten tijde van polarisatie</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Geopolitiek in Europa en de wereld</a:t>
                      </a:r>
                      <a:endParaRPr lang="en-US" sz="1400" dirty="0">
                        <a:solidFill>
                          <a:schemeClr val="tx1">
                            <a:lumMod val="65000"/>
                            <a:lumOff val="35000"/>
                          </a:schemeClr>
                        </a:solidFill>
                        <a:latin typeface="Vestula Pro"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Regeneratieve geneeskunde</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Gezondheid en welzijn</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Geneesmiddelen­ontdekking en ‑ontwikkeling</a:t>
                      </a:r>
                      <a:endParaRPr lang="en-US" sz="1400" dirty="0">
                        <a:solidFill>
                          <a:schemeClr val="tx1">
                            <a:lumMod val="65000"/>
                            <a:lumOff val="35000"/>
                          </a:schemeClr>
                        </a:solidFill>
                        <a:latin typeface="Vestula Pro"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6459338"/>
                  </a:ext>
                </a:extLst>
              </a:tr>
            </a:tbl>
          </a:graphicData>
        </a:graphic>
      </p:graphicFrame>
      <p:sp>
        <p:nvSpPr>
          <p:cNvPr id="9" name="Titel 8">
            <a:extLst>
              <a:ext uri="{FF2B5EF4-FFF2-40B4-BE49-F238E27FC236}">
                <a16:creationId xmlns:a16="http://schemas.microsoft.com/office/drawing/2014/main" id="{A4227945-D674-B266-62D3-578BAAD036D5}"/>
              </a:ext>
            </a:extLst>
          </p:cNvPr>
          <p:cNvSpPr>
            <a:spLocks noGrp="1"/>
          </p:cNvSpPr>
          <p:nvPr>
            <p:ph type="title"/>
          </p:nvPr>
        </p:nvSpPr>
        <p:spPr>
          <a:xfrm>
            <a:off x="698400" y="423500"/>
            <a:ext cx="10341208" cy="1325563"/>
          </a:xfrm>
        </p:spPr>
        <p:txBody>
          <a:bodyPr>
            <a:noAutofit/>
          </a:bodyPr>
          <a:lstStyle/>
          <a:p>
            <a:pPr>
              <a:lnSpc>
                <a:spcPct val="120000"/>
              </a:lnSpc>
              <a:spcBef>
                <a:spcPts val="1800"/>
              </a:spcBef>
            </a:pPr>
            <a:r>
              <a:rPr lang="nl-NL" b="1" dirty="0"/>
              <a:t>Profiel Universiteit Leiden </a:t>
            </a:r>
            <a:br>
              <a:rPr lang="nl-NL" b="1" dirty="0"/>
            </a:br>
            <a:r>
              <a:rPr lang="nl-NL" sz="2800" b="1" dirty="0">
                <a:solidFill>
                  <a:srgbClr val="B27F2A"/>
                </a:solidFill>
              </a:rPr>
              <a:t>15 thema’s in 5 domeinen</a:t>
            </a:r>
            <a:endParaRPr lang="en-US" b="1" dirty="0">
              <a:solidFill>
                <a:srgbClr val="B27F2A"/>
              </a:solidFill>
            </a:endParaRPr>
          </a:p>
        </p:txBody>
      </p:sp>
      <p:pic>
        <p:nvPicPr>
          <p:cNvPr id="33" name="Afbeelding 32" descr="Afbeelding met Graphics, clipart, grafische vormgeving, tekenfilm&#10;&#10;Door AI gegenereerde inhoud is mogelijk onjuist.">
            <a:extLst>
              <a:ext uri="{FF2B5EF4-FFF2-40B4-BE49-F238E27FC236}">
                <a16:creationId xmlns:a16="http://schemas.microsoft.com/office/drawing/2014/main" id="{E2C63D46-80F4-8324-C24E-24B8711CE7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29506" y="2362102"/>
            <a:ext cx="829401" cy="829401"/>
          </a:xfrm>
          <a:prstGeom prst="rect">
            <a:avLst/>
          </a:prstGeom>
        </p:spPr>
      </p:pic>
      <p:grpSp>
        <p:nvGrpSpPr>
          <p:cNvPr id="26" name="Groep 25">
            <a:extLst>
              <a:ext uri="{FF2B5EF4-FFF2-40B4-BE49-F238E27FC236}">
                <a16:creationId xmlns:a16="http://schemas.microsoft.com/office/drawing/2014/main" id="{874166BD-CA26-CFC6-3ACC-1E0014AF6C6C}"/>
              </a:ext>
            </a:extLst>
          </p:cNvPr>
          <p:cNvGrpSpPr/>
          <p:nvPr/>
        </p:nvGrpSpPr>
        <p:grpSpPr>
          <a:xfrm>
            <a:off x="978377" y="2097706"/>
            <a:ext cx="1143374" cy="1148168"/>
            <a:chOff x="522623" y="2130131"/>
            <a:chExt cx="1161033" cy="1165901"/>
          </a:xfrm>
        </p:grpSpPr>
        <p:grpSp>
          <p:nvGrpSpPr>
            <p:cNvPr id="11" name="Tijdelijke aanduiding voor afbeelding 13">
              <a:extLst>
                <a:ext uri="{FF2B5EF4-FFF2-40B4-BE49-F238E27FC236}">
                  <a16:creationId xmlns:a16="http://schemas.microsoft.com/office/drawing/2014/main" id="{46E4E72C-5075-F3F6-9333-D41CEBAFD05E}"/>
                </a:ext>
              </a:extLst>
            </p:cNvPr>
            <p:cNvGrpSpPr/>
            <p:nvPr/>
          </p:nvGrpSpPr>
          <p:grpSpPr>
            <a:xfrm>
              <a:off x="711162" y="2428744"/>
              <a:ext cx="794327" cy="746225"/>
              <a:chOff x="773255" y="2466322"/>
              <a:chExt cx="794327" cy="746225"/>
            </a:xfrm>
            <a:solidFill>
              <a:srgbClr val="001158"/>
            </a:solidFill>
          </p:grpSpPr>
          <p:sp>
            <p:nvSpPr>
              <p:cNvPr id="12" name="Vrije vorm: vorm 11">
                <a:extLst>
                  <a:ext uri="{FF2B5EF4-FFF2-40B4-BE49-F238E27FC236}">
                    <a16:creationId xmlns:a16="http://schemas.microsoft.com/office/drawing/2014/main" id="{F7DFD6A5-BB5E-CD8E-F56C-B6FAA84BB58A}"/>
                  </a:ext>
                </a:extLst>
              </p:cNvPr>
              <p:cNvSpPr/>
              <p:nvPr/>
            </p:nvSpPr>
            <p:spPr>
              <a:xfrm>
                <a:off x="1026502" y="2923013"/>
                <a:ext cx="288021" cy="289534"/>
              </a:xfrm>
              <a:custGeom>
                <a:avLst/>
                <a:gdLst>
                  <a:gd name="csX0" fmla="*/ 144968 w 288021"/>
                  <a:gd name="csY0" fmla="*/ 287879 h 289534"/>
                  <a:gd name="csX1" fmla="*/ 976 w 288021"/>
                  <a:gd name="csY1" fmla="*/ 212846 h 289534"/>
                  <a:gd name="csX2" fmla="*/ 178 w 288021"/>
                  <a:gd name="csY2" fmla="*/ 198167 h 289534"/>
                  <a:gd name="csX3" fmla="*/ 1065 w 288021"/>
                  <a:gd name="csY3" fmla="*/ 189741 h 289534"/>
                  <a:gd name="csX4" fmla="*/ 1243 w 288021"/>
                  <a:gd name="csY4" fmla="*/ 94220 h 289534"/>
                  <a:gd name="csX5" fmla="*/ 30555 w 288021"/>
                  <a:gd name="csY5" fmla="*/ 34043 h 289534"/>
                  <a:gd name="csX6" fmla="*/ 109003 w 288021"/>
                  <a:gd name="csY6" fmla="*/ 1005 h 289534"/>
                  <a:gd name="csX7" fmla="*/ 283816 w 288021"/>
                  <a:gd name="csY7" fmla="*/ 83311 h 289534"/>
                  <a:gd name="csX8" fmla="*/ 287363 w 288021"/>
                  <a:gd name="csY8" fmla="*/ 271249 h 289534"/>
                  <a:gd name="csX9" fmla="*/ 270334 w 288021"/>
                  <a:gd name="csY9" fmla="*/ 287835 h 289534"/>
                  <a:gd name="csX10" fmla="*/ 144968 w 288021"/>
                  <a:gd name="csY10" fmla="*/ 287879 h 2895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88021" h="289534">
                    <a:moveTo>
                      <a:pt x="144968" y="287879"/>
                    </a:moveTo>
                    <a:cubicBezTo>
                      <a:pt x="-14057" y="282292"/>
                      <a:pt x="932" y="318478"/>
                      <a:pt x="976" y="212846"/>
                    </a:cubicBezTo>
                    <a:cubicBezTo>
                      <a:pt x="932" y="207968"/>
                      <a:pt x="1553" y="203090"/>
                      <a:pt x="178" y="198167"/>
                    </a:cubicBezTo>
                    <a:cubicBezTo>
                      <a:pt x="-531" y="195595"/>
                      <a:pt x="1110" y="192668"/>
                      <a:pt x="1065" y="189741"/>
                    </a:cubicBezTo>
                    <a:cubicBezTo>
                      <a:pt x="976" y="157901"/>
                      <a:pt x="666" y="126061"/>
                      <a:pt x="1243" y="94220"/>
                    </a:cubicBezTo>
                    <a:cubicBezTo>
                      <a:pt x="2883" y="71781"/>
                      <a:pt x="15123" y="50096"/>
                      <a:pt x="30555" y="34043"/>
                    </a:cubicBezTo>
                    <a:cubicBezTo>
                      <a:pt x="50733" y="12757"/>
                      <a:pt x="79469" y="473"/>
                      <a:pt x="109003" y="1005"/>
                    </a:cubicBezTo>
                    <a:cubicBezTo>
                      <a:pt x="185057" y="-2188"/>
                      <a:pt x="260445" y="-2986"/>
                      <a:pt x="283816" y="83311"/>
                    </a:cubicBezTo>
                    <a:cubicBezTo>
                      <a:pt x="292197" y="145218"/>
                      <a:pt x="285057" y="208810"/>
                      <a:pt x="287363" y="271249"/>
                    </a:cubicBezTo>
                    <a:cubicBezTo>
                      <a:pt x="287363" y="281183"/>
                      <a:pt x="280800" y="287835"/>
                      <a:pt x="270334" y="287835"/>
                    </a:cubicBezTo>
                    <a:cubicBezTo>
                      <a:pt x="228516" y="287923"/>
                      <a:pt x="186742" y="287879"/>
                      <a:pt x="144968" y="287879"/>
                    </a:cubicBezTo>
                    <a:close/>
                  </a:path>
                </a:pathLst>
              </a:custGeom>
              <a:solidFill>
                <a:srgbClr val="001158"/>
              </a:solidFill>
              <a:ln w="363" cap="flat">
                <a:noFill/>
                <a:prstDash val="solid"/>
                <a:miter/>
              </a:ln>
            </p:spPr>
            <p:txBody>
              <a:bodyPr/>
              <a:lstStyle/>
              <a:p>
                <a:endParaRPr lang="en-US"/>
              </a:p>
            </p:txBody>
          </p:sp>
          <p:sp>
            <p:nvSpPr>
              <p:cNvPr id="13" name="Vrije vorm: vorm 12">
                <a:extLst>
                  <a:ext uri="{FF2B5EF4-FFF2-40B4-BE49-F238E27FC236}">
                    <a16:creationId xmlns:a16="http://schemas.microsoft.com/office/drawing/2014/main" id="{2393B227-305E-531B-3BDC-54919D25D50D}"/>
                  </a:ext>
                </a:extLst>
              </p:cNvPr>
              <p:cNvSpPr/>
              <p:nvPr/>
            </p:nvSpPr>
            <p:spPr>
              <a:xfrm>
                <a:off x="773255" y="2954186"/>
                <a:ext cx="243335" cy="256928"/>
              </a:xfrm>
              <a:custGeom>
                <a:avLst/>
                <a:gdLst>
                  <a:gd name="csX0" fmla="*/ 122205 w 243335"/>
                  <a:gd name="csY0" fmla="*/ 256839 h 256928"/>
                  <a:gd name="csX1" fmla="*/ 19456 w 243335"/>
                  <a:gd name="csY1" fmla="*/ 256928 h 256928"/>
                  <a:gd name="csX2" fmla="*/ 2427 w 243335"/>
                  <a:gd name="csY2" fmla="*/ 248990 h 256928"/>
                  <a:gd name="csX3" fmla="*/ 1274 w 243335"/>
                  <a:gd name="csY3" fmla="*/ 103269 h 256928"/>
                  <a:gd name="csX4" fmla="*/ 57992 w 243335"/>
                  <a:gd name="csY4" fmla="*/ 6506 h 256928"/>
                  <a:gd name="csX5" fmla="*/ 83580 w 243335"/>
                  <a:gd name="csY5" fmla="*/ 31 h 256928"/>
                  <a:gd name="csX6" fmla="*/ 192982 w 243335"/>
                  <a:gd name="csY6" fmla="*/ 918 h 256928"/>
                  <a:gd name="csX7" fmla="*/ 241762 w 243335"/>
                  <a:gd name="csY7" fmla="*/ 19810 h 256928"/>
                  <a:gd name="csX8" fmla="*/ 242915 w 243335"/>
                  <a:gd name="csY8" fmla="*/ 24022 h 256928"/>
                  <a:gd name="csX9" fmla="*/ 232849 w 243335"/>
                  <a:gd name="csY9" fmla="*/ 80475 h 256928"/>
                  <a:gd name="csX10" fmla="*/ 233337 w 243335"/>
                  <a:gd name="csY10" fmla="*/ 252050 h 256928"/>
                  <a:gd name="csX11" fmla="*/ 228592 w 243335"/>
                  <a:gd name="csY11" fmla="*/ 256928 h 256928"/>
                  <a:gd name="csX12" fmla="*/ 122205 w 243335"/>
                  <a:gd name="csY12" fmla="*/ 256839 h 2569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43335" h="256928">
                    <a:moveTo>
                      <a:pt x="122205" y="256839"/>
                    </a:moveTo>
                    <a:cubicBezTo>
                      <a:pt x="87970" y="256839"/>
                      <a:pt x="53691" y="256706"/>
                      <a:pt x="19456" y="256928"/>
                    </a:cubicBezTo>
                    <a:cubicBezTo>
                      <a:pt x="12272" y="256972"/>
                      <a:pt x="6640" y="254932"/>
                      <a:pt x="2427" y="248990"/>
                    </a:cubicBezTo>
                    <a:cubicBezTo>
                      <a:pt x="-2584" y="201495"/>
                      <a:pt x="1806" y="151517"/>
                      <a:pt x="1274" y="103269"/>
                    </a:cubicBezTo>
                    <a:cubicBezTo>
                      <a:pt x="-722" y="63490"/>
                      <a:pt x="21096" y="23180"/>
                      <a:pt x="57992" y="6506"/>
                    </a:cubicBezTo>
                    <a:cubicBezTo>
                      <a:pt x="66152" y="2869"/>
                      <a:pt x="74755" y="76"/>
                      <a:pt x="83580" y="31"/>
                    </a:cubicBezTo>
                    <a:cubicBezTo>
                      <a:pt x="120033" y="-57"/>
                      <a:pt x="156529" y="-13"/>
                      <a:pt x="192982" y="918"/>
                    </a:cubicBezTo>
                    <a:cubicBezTo>
                      <a:pt x="211164" y="1362"/>
                      <a:pt x="227173" y="9167"/>
                      <a:pt x="241762" y="19810"/>
                    </a:cubicBezTo>
                    <a:cubicBezTo>
                      <a:pt x="243315" y="20963"/>
                      <a:pt x="243758" y="22071"/>
                      <a:pt x="242915" y="24022"/>
                    </a:cubicBezTo>
                    <a:cubicBezTo>
                      <a:pt x="235111" y="42027"/>
                      <a:pt x="232805" y="61051"/>
                      <a:pt x="232849" y="80475"/>
                    </a:cubicBezTo>
                    <a:cubicBezTo>
                      <a:pt x="233026" y="137681"/>
                      <a:pt x="233071" y="194888"/>
                      <a:pt x="233337" y="252050"/>
                    </a:cubicBezTo>
                    <a:cubicBezTo>
                      <a:pt x="233337" y="255863"/>
                      <a:pt x="232450" y="256928"/>
                      <a:pt x="228592" y="256928"/>
                    </a:cubicBezTo>
                    <a:cubicBezTo>
                      <a:pt x="193115" y="256750"/>
                      <a:pt x="157638" y="256839"/>
                      <a:pt x="122205" y="256839"/>
                    </a:cubicBezTo>
                    <a:close/>
                  </a:path>
                </a:pathLst>
              </a:custGeom>
              <a:solidFill>
                <a:srgbClr val="001158"/>
              </a:solidFill>
              <a:ln w="363" cap="flat">
                <a:noFill/>
                <a:prstDash val="solid"/>
                <a:miter/>
              </a:ln>
            </p:spPr>
            <p:txBody>
              <a:bodyPr/>
              <a:lstStyle/>
              <a:p>
                <a:endParaRPr lang="en-US"/>
              </a:p>
            </p:txBody>
          </p:sp>
          <p:sp>
            <p:nvSpPr>
              <p:cNvPr id="15" name="Vrije vorm: vorm 14">
                <a:extLst>
                  <a:ext uri="{FF2B5EF4-FFF2-40B4-BE49-F238E27FC236}">
                    <a16:creationId xmlns:a16="http://schemas.microsoft.com/office/drawing/2014/main" id="{B30D1FB7-AF68-27C7-405D-39E2532B3189}"/>
                  </a:ext>
                </a:extLst>
              </p:cNvPr>
              <p:cNvSpPr/>
              <p:nvPr/>
            </p:nvSpPr>
            <p:spPr>
              <a:xfrm>
                <a:off x="1317809" y="2963988"/>
                <a:ext cx="249773" cy="247126"/>
              </a:xfrm>
              <a:custGeom>
                <a:avLst/>
                <a:gdLst>
                  <a:gd name="csX0" fmla="*/ 16323 w 249773"/>
                  <a:gd name="csY0" fmla="*/ 247082 h 247126"/>
                  <a:gd name="csX1" fmla="*/ 16323 w 249773"/>
                  <a:gd name="csY1" fmla="*/ 138523 h 247126"/>
                  <a:gd name="csX2" fmla="*/ 2310 w 249773"/>
                  <a:gd name="csY2" fmla="*/ 8146 h 247126"/>
                  <a:gd name="csX3" fmla="*/ 1157 w 249773"/>
                  <a:gd name="csY3" fmla="*/ 917 h 247126"/>
                  <a:gd name="csX4" fmla="*/ 9139 w 249773"/>
                  <a:gd name="csY4" fmla="*/ 1981 h 247126"/>
                  <a:gd name="csX5" fmla="*/ 216812 w 249773"/>
                  <a:gd name="csY5" fmla="*/ 5573 h 247126"/>
                  <a:gd name="csX6" fmla="*/ 228874 w 249773"/>
                  <a:gd name="csY6" fmla="*/ 7835 h 247126"/>
                  <a:gd name="csX7" fmla="*/ 249317 w 249773"/>
                  <a:gd name="csY7" fmla="*/ 148855 h 247126"/>
                  <a:gd name="csX8" fmla="*/ 249761 w 249773"/>
                  <a:gd name="csY8" fmla="*/ 227436 h 247126"/>
                  <a:gd name="csX9" fmla="*/ 229849 w 249773"/>
                  <a:gd name="csY9" fmla="*/ 247126 h 247126"/>
                  <a:gd name="csX10" fmla="*/ 16323 w 249773"/>
                  <a:gd name="csY10" fmla="*/ 247082 h 2471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49773" h="247126">
                    <a:moveTo>
                      <a:pt x="16323" y="247082"/>
                    </a:moveTo>
                    <a:cubicBezTo>
                      <a:pt x="16323" y="210408"/>
                      <a:pt x="16323" y="174487"/>
                      <a:pt x="16323" y="138523"/>
                    </a:cubicBezTo>
                    <a:cubicBezTo>
                      <a:pt x="15214" y="94798"/>
                      <a:pt x="22487" y="48766"/>
                      <a:pt x="2310" y="8146"/>
                    </a:cubicBezTo>
                    <a:cubicBezTo>
                      <a:pt x="1290" y="5973"/>
                      <a:pt x="-1593" y="3179"/>
                      <a:pt x="1157" y="917"/>
                    </a:cubicBezTo>
                    <a:cubicBezTo>
                      <a:pt x="3507" y="-990"/>
                      <a:pt x="6567" y="429"/>
                      <a:pt x="9139" y="1981"/>
                    </a:cubicBezTo>
                    <a:cubicBezTo>
                      <a:pt x="87498" y="55640"/>
                      <a:pt x="137299" y="62824"/>
                      <a:pt x="216812" y="5573"/>
                    </a:cubicBezTo>
                    <a:cubicBezTo>
                      <a:pt x="222444" y="2026"/>
                      <a:pt x="225503" y="2203"/>
                      <a:pt x="228874" y="7835"/>
                    </a:cubicBezTo>
                    <a:cubicBezTo>
                      <a:pt x="255437" y="49919"/>
                      <a:pt x="248164" y="101538"/>
                      <a:pt x="249317" y="148855"/>
                    </a:cubicBezTo>
                    <a:cubicBezTo>
                      <a:pt x="249761" y="175064"/>
                      <a:pt x="248874" y="201272"/>
                      <a:pt x="249761" y="227436"/>
                    </a:cubicBezTo>
                    <a:cubicBezTo>
                      <a:pt x="250160" y="238966"/>
                      <a:pt x="241158" y="247170"/>
                      <a:pt x="229849" y="247126"/>
                    </a:cubicBezTo>
                    <a:cubicBezTo>
                      <a:pt x="158496" y="246816"/>
                      <a:pt x="87765" y="247170"/>
                      <a:pt x="16323" y="247082"/>
                    </a:cubicBezTo>
                    <a:close/>
                  </a:path>
                </a:pathLst>
              </a:custGeom>
              <a:solidFill>
                <a:srgbClr val="001158"/>
              </a:solidFill>
              <a:ln w="363" cap="flat">
                <a:noFill/>
                <a:prstDash val="solid"/>
                <a:miter/>
              </a:ln>
            </p:spPr>
            <p:txBody>
              <a:bodyPr/>
              <a:lstStyle/>
              <a:p>
                <a:endParaRPr lang="en-US"/>
              </a:p>
            </p:txBody>
          </p:sp>
          <p:sp>
            <p:nvSpPr>
              <p:cNvPr id="17" name="Vrije vorm: vorm 16">
                <a:extLst>
                  <a:ext uri="{FF2B5EF4-FFF2-40B4-BE49-F238E27FC236}">
                    <a16:creationId xmlns:a16="http://schemas.microsoft.com/office/drawing/2014/main" id="{D287ADEC-307D-CA92-BE8A-B5D2E80C51CC}"/>
                  </a:ext>
                </a:extLst>
              </p:cNvPr>
              <p:cNvSpPr/>
              <p:nvPr/>
            </p:nvSpPr>
            <p:spPr>
              <a:xfrm>
                <a:off x="1310806" y="2726164"/>
                <a:ext cx="228247" cy="269497"/>
              </a:xfrm>
              <a:custGeom>
                <a:avLst/>
                <a:gdLst>
                  <a:gd name="csX0" fmla="*/ 0 w 228247"/>
                  <a:gd name="csY0" fmla="*/ 216789 h 269497"/>
                  <a:gd name="csX1" fmla="*/ 42617 w 228247"/>
                  <a:gd name="csY1" fmla="*/ 40115 h 269497"/>
                  <a:gd name="csX2" fmla="*/ 208249 w 228247"/>
                  <a:gd name="csY2" fmla="*/ 92222 h 269497"/>
                  <a:gd name="csX3" fmla="*/ 216276 w 228247"/>
                  <a:gd name="csY3" fmla="*/ 187122 h 269497"/>
                  <a:gd name="csX4" fmla="*/ 225633 w 228247"/>
                  <a:gd name="csY4" fmla="*/ 210714 h 269497"/>
                  <a:gd name="csX5" fmla="*/ 223992 w 228247"/>
                  <a:gd name="csY5" fmla="*/ 226945 h 269497"/>
                  <a:gd name="csX6" fmla="*/ 0 w 228247"/>
                  <a:gd name="csY6" fmla="*/ 216789 h 269497"/>
                  <a:gd name="csX7" fmla="*/ 50555 w 228247"/>
                  <a:gd name="csY7" fmla="*/ 110359 h 269497"/>
                  <a:gd name="csX8" fmla="*/ 167672 w 228247"/>
                  <a:gd name="csY8" fmla="*/ 162111 h 269497"/>
                  <a:gd name="csX9" fmla="*/ 73881 w 228247"/>
                  <a:gd name="csY9" fmla="*/ 60869 h 269497"/>
                  <a:gd name="csX10" fmla="*/ 50555 w 228247"/>
                  <a:gd name="csY10" fmla="*/ 110359 h 2694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28247" h="269497">
                    <a:moveTo>
                      <a:pt x="0" y="216789"/>
                    </a:moveTo>
                    <a:cubicBezTo>
                      <a:pt x="40089" y="165925"/>
                      <a:pt x="6164" y="92931"/>
                      <a:pt x="42617" y="40115"/>
                    </a:cubicBezTo>
                    <a:cubicBezTo>
                      <a:pt x="91309" y="-35983"/>
                      <a:pt x="206963" y="4461"/>
                      <a:pt x="208249" y="92222"/>
                    </a:cubicBezTo>
                    <a:cubicBezTo>
                      <a:pt x="210910" y="123840"/>
                      <a:pt x="212152" y="155681"/>
                      <a:pt x="216276" y="187122"/>
                    </a:cubicBezTo>
                    <a:cubicBezTo>
                      <a:pt x="217961" y="195592"/>
                      <a:pt x="221021" y="203486"/>
                      <a:pt x="225633" y="210714"/>
                    </a:cubicBezTo>
                    <a:cubicBezTo>
                      <a:pt x="229535" y="216878"/>
                      <a:pt x="229136" y="221712"/>
                      <a:pt x="223992" y="226945"/>
                    </a:cubicBezTo>
                    <a:cubicBezTo>
                      <a:pt x="124701" y="298076"/>
                      <a:pt x="95433" y="269783"/>
                      <a:pt x="0" y="216789"/>
                    </a:cubicBezTo>
                    <a:close/>
                    <a:moveTo>
                      <a:pt x="50555" y="110359"/>
                    </a:moveTo>
                    <a:cubicBezTo>
                      <a:pt x="44346" y="178829"/>
                      <a:pt x="125765" y="220160"/>
                      <a:pt x="167672" y="162111"/>
                    </a:cubicBezTo>
                    <a:cubicBezTo>
                      <a:pt x="213260" y="102732"/>
                      <a:pt x="138581" y="3663"/>
                      <a:pt x="73881" y="60869"/>
                    </a:cubicBezTo>
                    <a:cubicBezTo>
                      <a:pt x="57960" y="75814"/>
                      <a:pt x="50688" y="95015"/>
                      <a:pt x="50555" y="110359"/>
                    </a:cubicBezTo>
                    <a:close/>
                  </a:path>
                </a:pathLst>
              </a:custGeom>
              <a:solidFill>
                <a:srgbClr val="001158"/>
              </a:solidFill>
              <a:ln w="363" cap="flat">
                <a:noFill/>
                <a:prstDash val="solid"/>
                <a:miter/>
              </a:ln>
            </p:spPr>
            <p:txBody>
              <a:bodyPr/>
              <a:lstStyle/>
              <a:p>
                <a:endParaRPr lang="en-US"/>
              </a:p>
            </p:txBody>
          </p:sp>
          <p:sp>
            <p:nvSpPr>
              <p:cNvPr id="18" name="Vrije vorm: vorm 17">
                <a:extLst>
                  <a:ext uri="{FF2B5EF4-FFF2-40B4-BE49-F238E27FC236}">
                    <a16:creationId xmlns:a16="http://schemas.microsoft.com/office/drawing/2014/main" id="{13F39591-C393-A232-9C66-987552333C55}"/>
                  </a:ext>
                </a:extLst>
              </p:cNvPr>
              <p:cNvSpPr/>
              <p:nvPr/>
            </p:nvSpPr>
            <p:spPr>
              <a:xfrm>
                <a:off x="1221005" y="2656189"/>
                <a:ext cx="271841" cy="276052"/>
              </a:xfrm>
              <a:custGeom>
                <a:avLst/>
                <a:gdLst>
                  <a:gd name="csX0" fmla="*/ 271841 w 271841"/>
                  <a:gd name="csY0" fmla="*/ 72352 h 276052"/>
                  <a:gd name="csX1" fmla="*/ 96453 w 271841"/>
                  <a:gd name="csY1" fmla="*/ 146676 h 276052"/>
                  <a:gd name="csX2" fmla="*/ 85233 w 271841"/>
                  <a:gd name="csY2" fmla="*/ 252618 h 276052"/>
                  <a:gd name="csX3" fmla="*/ 72639 w 271841"/>
                  <a:gd name="csY3" fmla="*/ 273860 h 276052"/>
                  <a:gd name="csX4" fmla="*/ 66563 w 271841"/>
                  <a:gd name="csY4" fmla="*/ 274747 h 276052"/>
                  <a:gd name="csX5" fmla="*/ 10687 w 271841"/>
                  <a:gd name="csY5" fmla="*/ 247563 h 276052"/>
                  <a:gd name="csX6" fmla="*/ 0 w 271841"/>
                  <a:gd name="csY6" fmla="*/ 56431 h 276052"/>
                  <a:gd name="csX7" fmla="*/ 104391 w 271841"/>
                  <a:gd name="csY7" fmla="*/ 955 h 276052"/>
                  <a:gd name="csX8" fmla="*/ 234014 w 271841"/>
                  <a:gd name="csY8" fmla="*/ 16520 h 276052"/>
                  <a:gd name="csX9" fmla="*/ 271841 w 271841"/>
                  <a:gd name="csY9" fmla="*/ 72352 h 2760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271841" h="276052">
                    <a:moveTo>
                      <a:pt x="271841" y="72352"/>
                    </a:moveTo>
                    <a:cubicBezTo>
                      <a:pt x="206741" y="21043"/>
                      <a:pt x="106475" y="66010"/>
                      <a:pt x="96453" y="146676"/>
                    </a:cubicBezTo>
                    <a:cubicBezTo>
                      <a:pt x="89535" y="181753"/>
                      <a:pt x="97074" y="218427"/>
                      <a:pt x="85233" y="252618"/>
                    </a:cubicBezTo>
                    <a:cubicBezTo>
                      <a:pt x="82173" y="260423"/>
                      <a:pt x="78049" y="267518"/>
                      <a:pt x="72639" y="273860"/>
                    </a:cubicBezTo>
                    <a:cubicBezTo>
                      <a:pt x="70998" y="275811"/>
                      <a:pt x="69845" y="277186"/>
                      <a:pt x="66563" y="274747"/>
                    </a:cubicBezTo>
                    <a:cubicBezTo>
                      <a:pt x="49756" y="262020"/>
                      <a:pt x="31264" y="252840"/>
                      <a:pt x="10687" y="247563"/>
                    </a:cubicBezTo>
                    <a:cubicBezTo>
                      <a:pt x="75743" y="200113"/>
                      <a:pt x="72594" y="94702"/>
                      <a:pt x="0" y="56431"/>
                    </a:cubicBezTo>
                    <a:cubicBezTo>
                      <a:pt x="21774" y="10578"/>
                      <a:pt x="55255" y="-3613"/>
                      <a:pt x="104391" y="955"/>
                    </a:cubicBezTo>
                    <a:cubicBezTo>
                      <a:pt x="147495" y="3394"/>
                      <a:pt x="195921" y="-9112"/>
                      <a:pt x="234014" y="16520"/>
                    </a:cubicBezTo>
                    <a:cubicBezTo>
                      <a:pt x="252373" y="29780"/>
                      <a:pt x="267495" y="50223"/>
                      <a:pt x="271841" y="72352"/>
                    </a:cubicBezTo>
                    <a:close/>
                  </a:path>
                </a:pathLst>
              </a:custGeom>
              <a:solidFill>
                <a:srgbClr val="001158"/>
              </a:solidFill>
              <a:ln w="363" cap="flat">
                <a:noFill/>
                <a:prstDash val="solid"/>
                <a:miter/>
              </a:ln>
            </p:spPr>
            <p:txBody>
              <a:bodyPr/>
              <a:lstStyle/>
              <a:p>
                <a:endParaRPr lang="en-US"/>
              </a:p>
            </p:txBody>
          </p:sp>
          <p:sp>
            <p:nvSpPr>
              <p:cNvPr id="19" name="Vrije vorm: vorm 18">
                <a:extLst>
                  <a:ext uri="{FF2B5EF4-FFF2-40B4-BE49-F238E27FC236}">
                    <a16:creationId xmlns:a16="http://schemas.microsoft.com/office/drawing/2014/main" id="{4FC74083-6F52-D09E-0E02-9EC3DE216FFC}"/>
                  </a:ext>
                </a:extLst>
              </p:cNvPr>
              <p:cNvSpPr/>
              <p:nvPr/>
            </p:nvSpPr>
            <p:spPr>
              <a:xfrm>
                <a:off x="1081439" y="2721655"/>
                <a:ext cx="176727" cy="178639"/>
              </a:xfrm>
              <a:custGeom>
                <a:avLst/>
                <a:gdLst>
                  <a:gd name="csX0" fmla="*/ 176728 w 176727"/>
                  <a:gd name="csY0" fmla="*/ 89812 h 178639"/>
                  <a:gd name="csX1" fmla="*/ 82492 w 176727"/>
                  <a:gd name="csY1" fmla="*/ 178549 h 178639"/>
                  <a:gd name="csX2" fmla="*/ 9 w 176727"/>
                  <a:gd name="csY2" fmla="*/ 88260 h 178639"/>
                  <a:gd name="csX3" fmla="*/ 93668 w 176727"/>
                  <a:gd name="csY3" fmla="*/ 101 h 178639"/>
                  <a:gd name="csX4" fmla="*/ 176728 w 176727"/>
                  <a:gd name="csY4" fmla="*/ 89812 h 178639"/>
                </a:gdLst>
                <a:ahLst/>
                <a:cxnLst>
                  <a:cxn ang="0">
                    <a:pos x="csX0" y="csY0"/>
                  </a:cxn>
                  <a:cxn ang="0">
                    <a:pos x="csX1" y="csY1"/>
                  </a:cxn>
                  <a:cxn ang="0">
                    <a:pos x="csX2" y="csY2"/>
                  </a:cxn>
                  <a:cxn ang="0">
                    <a:pos x="csX3" y="csY3"/>
                  </a:cxn>
                  <a:cxn ang="0">
                    <a:pos x="csX4" y="csY4"/>
                  </a:cxn>
                </a:cxnLst>
                <a:rect l="l" t="t" r="r" b="b"/>
                <a:pathLst>
                  <a:path w="176727" h="178639">
                    <a:moveTo>
                      <a:pt x="176728" y="89812"/>
                    </a:moveTo>
                    <a:cubicBezTo>
                      <a:pt x="176329" y="138637"/>
                      <a:pt x="139034" y="180855"/>
                      <a:pt x="82492" y="178549"/>
                    </a:cubicBezTo>
                    <a:cubicBezTo>
                      <a:pt x="36905" y="176686"/>
                      <a:pt x="-656" y="139347"/>
                      <a:pt x="9" y="88260"/>
                    </a:cubicBezTo>
                    <a:cubicBezTo>
                      <a:pt x="630" y="39968"/>
                      <a:pt x="38013" y="-2339"/>
                      <a:pt x="93668" y="101"/>
                    </a:cubicBezTo>
                    <a:cubicBezTo>
                      <a:pt x="138901" y="2096"/>
                      <a:pt x="176816" y="41608"/>
                      <a:pt x="176728" y="89812"/>
                    </a:cubicBezTo>
                    <a:close/>
                  </a:path>
                </a:pathLst>
              </a:custGeom>
              <a:solidFill>
                <a:srgbClr val="001158"/>
              </a:solidFill>
              <a:ln w="363" cap="flat">
                <a:noFill/>
                <a:prstDash val="solid"/>
                <a:miter/>
              </a:ln>
            </p:spPr>
            <p:txBody>
              <a:bodyPr/>
              <a:lstStyle/>
              <a:p>
                <a:endParaRPr lang="en-US"/>
              </a:p>
            </p:txBody>
          </p:sp>
          <p:sp>
            <p:nvSpPr>
              <p:cNvPr id="21" name="Vrije vorm: vorm 20">
                <a:extLst>
                  <a:ext uri="{FF2B5EF4-FFF2-40B4-BE49-F238E27FC236}">
                    <a16:creationId xmlns:a16="http://schemas.microsoft.com/office/drawing/2014/main" id="{A3CEAE6D-8052-ADC0-AFC6-8E41A1D1B77E}"/>
                  </a:ext>
                </a:extLst>
              </p:cNvPr>
              <p:cNvSpPr/>
              <p:nvPr/>
            </p:nvSpPr>
            <p:spPr>
              <a:xfrm>
                <a:off x="851602" y="2656460"/>
                <a:ext cx="268071" cy="299620"/>
              </a:xfrm>
              <a:custGeom>
                <a:avLst/>
                <a:gdLst>
                  <a:gd name="csX0" fmla="*/ 0 w 268071"/>
                  <a:gd name="csY0" fmla="*/ 58999 h 299620"/>
                  <a:gd name="csX1" fmla="*/ 162528 w 268071"/>
                  <a:gd name="csY1" fmla="*/ 1127 h 299620"/>
                  <a:gd name="csX2" fmla="*/ 268072 w 268071"/>
                  <a:gd name="csY2" fmla="*/ 55629 h 299620"/>
                  <a:gd name="csX3" fmla="*/ 258715 w 268071"/>
                  <a:gd name="csY3" fmla="*/ 247691 h 299620"/>
                  <a:gd name="csX4" fmla="*/ 176054 w 268071"/>
                  <a:gd name="csY4" fmla="*/ 299620 h 299620"/>
                  <a:gd name="csX5" fmla="*/ 129136 w 268071"/>
                  <a:gd name="csY5" fmla="*/ 278600 h 299620"/>
                  <a:gd name="csX6" fmla="*/ 133836 w 268071"/>
                  <a:gd name="csY6" fmla="*/ 273678 h 299620"/>
                  <a:gd name="csX7" fmla="*/ 148426 w 268071"/>
                  <a:gd name="csY7" fmla="*/ 257536 h 299620"/>
                  <a:gd name="csX8" fmla="*/ 162839 w 268071"/>
                  <a:gd name="csY8" fmla="*/ 246139 h 299620"/>
                  <a:gd name="csX9" fmla="*/ 185721 w 268071"/>
                  <a:gd name="csY9" fmla="*/ 195097 h 299620"/>
                  <a:gd name="csX10" fmla="*/ 187273 w 268071"/>
                  <a:gd name="csY10" fmla="*/ 183877 h 299620"/>
                  <a:gd name="csX11" fmla="*/ 179069 w 268071"/>
                  <a:gd name="csY11" fmla="*/ 120640 h 299620"/>
                  <a:gd name="csX12" fmla="*/ 158759 w 268071"/>
                  <a:gd name="csY12" fmla="*/ 89864 h 299620"/>
                  <a:gd name="csX13" fmla="*/ 114768 w 268071"/>
                  <a:gd name="csY13" fmla="*/ 55895 h 299620"/>
                  <a:gd name="csX14" fmla="*/ 43592 w 268071"/>
                  <a:gd name="csY14" fmla="*/ 49065 h 299620"/>
                  <a:gd name="csX15" fmla="*/ 0 w 268071"/>
                  <a:gd name="csY15" fmla="*/ 58999 h 2996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268071" h="299620">
                    <a:moveTo>
                      <a:pt x="0" y="58999"/>
                    </a:moveTo>
                    <a:cubicBezTo>
                      <a:pt x="28248" y="-10890"/>
                      <a:pt x="101198" y="329"/>
                      <a:pt x="162528" y="1127"/>
                    </a:cubicBezTo>
                    <a:cubicBezTo>
                      <a:pt x="209491" y="-3263"/>
                      <a:pt x="246741" y="11992"/>
                      <a:pt x="268072" y="55629"/>
                    </a:cubicBezTo>
                    <a:cubicBezTo>
                      <a:pt x="193792" y="93190"/>
                      <a:pt x="189579" y="202059"/>
                      <a:pt x="258715" y="247691"/>
                    </a:cubicBezTo>
                    <a:cubicBezTo>
                      <a:pt x="224258" y="254920"/>
                      <a:pt x="197296" y="272614"/>
                      <a:pt x="176054" y="299620"/>
                    </a:cubicBezTo>
                    <a:cubicBezTo>
                      <a:pt x="161730" y="289731"/>
                      <a:pt x="146608" y="281705"/>
                      <a:pt x="129136" y="278600"/>
                    </a:cubicBezTo>
                    <a:cubicBezTo>
                      <a:pt x="128825" y="275319"/>
                      <a:pt x="132284" y="275363"/>
                      <a:pt x="133836" y="273678"/>
                    </a:cubicBezTo>
                    <a:cubicBezTo>
                      <a:pt x="138803" y="268356"/>
                      <a:pt x="144701" y="263611"/>
                      <a:pt x="148426" y="257536"/>
                    </a:cubicBezTo>
                    <a:cubicBezTo>
                      <a:pt x="152063" y="251638"/>
                      <a:pt x="157162" y="248844"/>
                      <a:pt x="162839" y="246139"/>
                    </a:cubicBezTo>
                    <a:cubicBezTo>
                      <a:pt x="181996" y="237403"/>
                      <a:pt x="191797" y="215052"/>
                      <a:pt x="185721" y="195097"/>
                    </a:cubicBezTo>
                    <a:cubicBezTo>
                      <a:pt x="184834" y="191106"/>
                      <a:pt x="185633" y="187602"/>
                      <a:pt x="187273" y="183877"/>
                    </a:cubicBezTo>
                    <a:cubicBezTo>
                      <a:pt x="200533" y="157137"/>
                      <a:pt x="181730" y="145296"/>
                      <a:pt x="179069" y="120640"/>
                    </a:cubicBezTo>
                    <a:cubicBezTo>
                      <a:pt x="177695" y="106893"/>
                      <a:pt x="170333" y="96250"/>
                      <a:pt x="158759" y="89864"/>
                    </a:cubicBezTo>
                    <a:cubicBezTo>
                      <a:pt x="140311" y="77846"/>
                      <a:pt x="140666" y="60462"/>
                      <a:pt x="114768" y="55895"/>
                    </a:cubicBezTo>
                    <a:cubicBezTo>
                      <a:pt x="85366" y="57846"/>
                      <a:pt x="71796" y="35629"/>
                      <a:pt x="43592" y="49065"/>
                    </a:cubicBezTo>
                    <a:cubicBezTo>
                      <a:pt x="27938" y="58112"/>
                      <a:pt x="17295" y="47025"/>
                      <a:pt x="0" y="58999"/>
                    </a:cubicBezTo>
                    <a:close/>
                  </a:path>
                </a:pathLst>
              </a:custGeom>
              <a:solidFill>
                <a:srgbClr val="001158"/>
              </a:solidFill>
              <a:ln w="363" cap="flat">
                <a:noFill/>
                <a:prstDash val="solid"/>
                <a:miter/>
              </a:ln>
            </p:spPr>
            <p:txBody>
              <a:bodyPr/>
              <a:lstStyle/>
              <a:p>
                <a:endParaRPr lang="en-US"/>
              </a:p>
            </p:txBody>
          </p:sp>
          <p:sp>
            <p:nvSpPr>
              <p:cNvPr id="22" name="Vrije vorm: vorm 21">
                <a:extLst>
                  <a:ext uri="{FF2B5EF4-FFF2-40B4-BE49-F238E27FC236}">
                    <a16:creationId xmlns:a16="http://schemas.microsoft.com/office/drawing/2014/main" id="{FBB92ED2-37D5-83F0-AE87-1A19EEFCA23B}"/>
                  </a:ext>
                </a:extLst>
              </p:cNvPr>
              <p:cNvSpPr/>
              <p:nvPr/>
            </p:nvSpPr>
            <p:spPr>
              <a:xfrm>
                <a:off x="798399" y="2721129"/>
                <a:ext cx="227526" cy="215421"/>
              </a:xfrm>
              <a:custGeom>
                <a:avLst/>
                <a:gdLst>
                  <a:gd name="csX0" fmla="*/ 90853 w 227526"/>
                  <a:gd name="csY0" fmla="*/ 11980 h 215421"/>
                  <a:gd name="csX1" fmla="*/ 141851 w 227526"/>
                  <a:gd name="csY1" fmla="*/ 11536 h 215421"/>
                  <a:gd name="csX2" fmla="*/ 146685 w 227526"/>
                  <a:gd name="csY2" fmla="*/ 11980 h 215421"/>
                  <a:gd name="csX3" fmla="*/ 189301 w 227526"/>
                  <a:gd name="csY3" fmla="*/ 37213 h 215421"/>
                  <a:gd name="csX4" fmla="*/ 212627 w 227526"/>
                  <a:gd name="csY4" fmla="*/ 75971 h 215421"/>
                  <a:gd name="csX5" fmla="*/ 215643 w 227526"/>
                  <a:gd name="csY5" fmla="*/ 122668 h 215421"/>
                  <a:gd name="csX6" fmla="*/ 198525 w 227526"/>
                  <a:gd name="csY6" fmla="*/ 168167 h 215421"/>
                  <a:gd name="csX7" fmla="*/ 194091 w 227526"/>
                  <a:gd name="csY7" fmla="*/ 170517 h 215421"/>
                  <a:gd name="csX8" fmla="*/ 144334 w 227526"/>
                  <a:gd name="csY8" fmla="*/ 210606 h 215421"/>
                  <a:gd name="csX9" fmla="*/ 59500 w 227526"/>
                  <a:gd name="csY9" fmla="*/ 195617 h 215421"/>
                  <a:gd name="csX10" fmla="*/ 18968 w 227526"/>
                  <a:gd name="csY10" fmla="*/ 153843 h 215421"/>
                  <a:gd name="csX11" fmla="*/ 7926 w 227526"/>
                  <a:gd name="csY11" fmla="*/ 109275 h 215421"/>
                  <a:gd name="csX12" fmla="*/ 17061 w 227526"/>
                  <a:gd name="csY12" fmla="*/ 64131 h 215421"/>
                  <a:gd name="csX13" fmla="*/ 42915 w 227526"/>
                  <a:gd name="csY13" fmla="*/ 31448 h 215421"/>
                  <a:gd name="csX14" fmla="*/ 47749 w 227526"/>
                  <a:gd name="csY14" fmla="*/ 27634 h 215421"/>
                  <a:gd name="csX15" fmla="*/ 90853 w 227526"/>
                  <a:gd name="csY15" fmla="*/ 11980 h 215421"/>
                  <a:gd name="csX16" fmla="*/ 42915 w 227526"/>
                  <a:gd name="csY16" fmla="*/ 100317 h 215421"/>
                  <a:gd name="csX17" fmla="*/ 189390 w 227526"/>
                  <a:gd name="csY17" fmla="*/ 109497 h 215421"/>
                  <a:gd name="csX18" fmla="*/ 184246 w 227526"/>
                  <a:gd name="csY18" fmla="*/ 101515 h 215421"/>
                  <a:gd name="csX19" fmla="*/ 166552 w 227526"/>
                  <a:gd name="csY19" fmla="*/ 78809 h 215421"/>
                  <a:gd name="csX20" fmla="*/ 132849 w 227526"/>
                  <a:gd name="csY20" fmla="*/ 69408 h 215421"/>
                  <a:gd name="csX21" fmla="*/ 98436 w 227526"/>
                  <a:gd name="csY21" fmla="*/ 69674 h 215421"/>
                  <a:gd name="csX22" fmla="*/ 94046 w 227526"/>
                  <a:gd name="csY22" fmla="*/ 69541 h 215421"/>
                  <a:gd name="csX23" fmla="*/ 69168 w 227526"/>
                  <a:gd name="csY23" fmla="*/ 77390 h 215421"/>
                  <a:gd name="csX24" fmla="*/ 42915 w 227526"/>
                  <a:gd name="csY24" fmla="*/ 100317 h 2154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227526" h="215421">
                    <a:moveTo>
                      <a:pt x="90853" y="11980"/>
                    </a:moveTo>
                    <a:cubicBezTo>
                      <a:pt x="101895" y="-3852"/>
                      <a:pt x="130188" y="-3985"/>
                      <a:pt x="141851" y="11536"/>
                    </a:cubicBezTo>
                    <a:cubicBezTo>
                      <a:pt x="143359" y="13399"/>
                      <a:pt x="144734" y="12823"/>
                      <a:pt x="146685" y="11980"/>
                    </a:cubicBezTo>
                    <a:cubicBezTo>
                      <a:pt x="165532" y="3510"/>
                      <a:pt x="186907" y="16991"/>
                      <a:pt x="189301" y="37213"/>
                    </a:cubicBezTo>
                    <a:cubicBezTo>
                      <a:pt x="209656" y="37523"/>
                      <a:pt x="221452" y="60140"/>
                      <a:pt x="212627" y="75971"/>
                    </a:cubicBezTo>
                    <a:cubicBezTo>
                      <a:pt x="230809" y="84486"/>
                      <a:pt x="232982" y="111980"/>
                      <a:pt x="215643" y="122668"/>
                    </a:cubicBezTo>
                    <a:cubicBezTo>
                      <a:pt x="229523" y="137523"/>
                      <a:pt x="221142" y="166969"/>
                      <a:pt x="198525" y="168167"/>
                    </a:cubicBezTo>
                    <a:cubicBezTo>
                      <a:pt x="196574" y="168078"/>
                      <a:pt x="195244" y="168388"/>
                      <a:pt x="194091" y="170517"/>
                    </a:cubicBezTo>
                    <a:cubicBezTo>
                      <a:pt x="182915" y="190561"/>
                      <a:pt x="165975" y="203422"/>
                      <a:pt x="144334" y="210606"/>
                    </a:cubicBezTo>
                    <a:cubicBezTo>
                      <a:pt x="115997" y="220051"/>
                      <a:pt x="82028" y="215883"/>
                      <a:pt x="59500" y="195617"/>
                    </a:cubicBezTo>
                    <a:cubicBezTo>
                      <a:pt x="43092" y="177745"/>
                      <a:pt x="15066" y="190606"/>
                      <a:pt x="18968" y="153843"/>
                    </a:cubicBezTo>
                    <a:cubicBezTo>
                      <a:pt x="653" y="146348"/>
                      <a:pt x="-2894" y="122756"/>
                      <a:pt x="7926" y="109275"/>
                    </a:cubicBezTo>
                    <a:cubicBezTo>
                      <a:pt x="-6575" y="91714"/>
                      <a:pt x="210" y="71492"/>
                      <a:pt x="17061" y="64131"/>
                    </a:cubicBezTo>
                    <a:cubicBezTo>
                      <a:pt x="14223" y="49674"/>
                      <a:pt x="26019" y="31625"/>
                      <a:pt x="42915" y="31448"/>
                    </a:cubicBezTo>
                    <a:cubicBezTo>
                      <a:pt x="45931" y="31403"/>
                      <a:pt x="46862" y="30339"/>
                      <a:pt x="47749" y="27634"/>
                    </a:cubicBezTo>
                    <a:cubicBezTo>
                      <a:pt x="54356" y="7767"/>
                      <a:pt x="74889" y="2712"/>
                      <a:pt x="90853" y="11980"/>
                    </a:cubicBezTo>
                    <a:close/>
                    <a:moveTo>
                      <a:pt x="42915" y="100317"/>
                    </a:moveTo>
                    <a:cubicBezTo>
                      <a:pt x="26950" y="221249"/>
                      <a:pt x="189523" y="229408"/>
                      <a:pt x="189390" y="109497"/>
                    </a:cubicBezTo>
                    <a:cubicBezTo>
                      <a:pt x="189346" y="105417"/>
                      <a:pt x="189301" y="102446"/>
                      <a:pt x="184246" y="101515"/>
                    </a:cubicBezTo>
                    <a:cubicBezTo>
                      <a:pt x="174534" y="98632"/>
                      <a:pt x="168459" y="88388"/>
                      <a:pt x="166552" y="78809"/>
                    </a:cubicBezTo>
                    <a:cubicBezTo>
                      <a:pt x="152893" y="83554"/>
                      <a:pt x="141984" y="79253"/>
                      <a:pt x="132849" y="69408"/>
                    </a:cubicBezTo>
                    <a:cubicBezTo>
                      <a:pt x="120609" y="76636"/>
                      <a:pt x="110543" y="76681"/>
                      <a:pt x="98436" y="69674"/>
                    </a:cubicBezTo>
                    <a:cubicBezTo>
                      <a:pt x="96884" y="68787"/>
                      <a:pt x="95820" y="67767"/>
                      <a:pt x="94046" y="69541"/>
                    </a:cubicBezTo>
                    <a:cubicBezTo>
                      <a:pt x="87172" y="76326"/>
                      <a:pt x="78658" y="78543"/>
                      <a:pt x="69168" y="77390"/>
                    </a:cubicBezTo>
                    <a:cubicBezTo>
                      <a:pt x="65753" y="90960"/>
                      <a:pt x="57150" y="98499"/>
                      <a:pt x="42915" y="100317"/>
                    </a:cubicBezTo>
                    <a:close/>
                  </a:path>
                </a:pathLst>
              </a:custGeom>
              <a:solidFill>
                <a:srgbClr val="001158"/>
              </a:solidFill>
              <a:ln w="363" cap="flat">
                <a:noFill/>
                <a:prstDash val="solid"/>
                <a:miter/>
              </a:ln>
            </p:spPr>
            <p:txBody>
              <a:bodyPr/>
              <a:lstStyle/>
              <a:p>
                <a:endParaRPr lang="en-US"/>
              </a:p>
            </p:txBody>
          </p:sp>
          <p:sp>
            <p:nvSpPr>
              <p:cNvPr id="23" name="Vrije vorm: vorm 22">
                <a:extLst>
                  <a:ext uri="{FF2B5EF4-FFF2-40B4-BE49-F238E27FC236}">
                    <a16:creationId xmlns:a16="http://schemas.microsoft.com/office/drawing/2014/main" id="{3F7AF5EC-A959-027C-0547-BC7FBCC61A15}"/>
                  </a:ext>
                </a:extLst>
              </p:cNvPr>
              <p:cNvSpPr/>
              <p:nvPr/>
            </p:nvSpPr>
            <p:spPr>
              <a:xfrm>
                <a:off x="904905" y="2467210"/>
                <a:ext cx="164837" cy="165254"/>
              </a:xfrm>
              <a:custGeom>
                <a:avLst/>
                <a:gdLst>
                  <a:gd name="csX0" fmla="*/ 80622 w 164837"/>
                  <a:gd name="csY0" fmla="*/ 165145 h 165254"/>
                  <a:gd name="csX1" fmla="*/ 1 w 164837"/>
                  <a:gd name="csY1" fmla="*/ 82129 h 165254"/>
                  <a:gd name="csX2" fmla="*/ 81376 w 164837"/>
                  <a:gd name="csY2" fmla="*/ 0 h 165254"/>
                  <a:gd name="csX3" fmla="*/ 164835 w 164837"/>
                  <a:gd name="csY3" fmla="*/ 83592 h 165254"/>
                  <a:gd name="csX4" fmla="*/ 80622 w 164837"/>
                  <a:gd name="csY4" fmla="*/ 165145 h 165254"/>
                </a:gdLst>
                <a:ahLst/>
                <a:cxnLst>
                  <a:cxn ang="0">
                    <a:pos x="csX0" y="csY0"/>
                  </a:cxn>
                  <a:cxn ang="0">
                    <a:pos x="csX1" y="csY1"/>
                  </a:cxn>
                  <a:cxn ang="0">
                    <a:pos x="csX2" y="csY2"/>
                  </a:cxn>
                  <a:cxn ang="0">
                    <a:pos x="csX3" y="csY3"/>
                  </a:cxn>
                  <a:cxn ang="0">
                    <a:pos x="csX4" y="csY4"/>
                  </a:cxn>
                </a:cxnLst>
                <a:rect l="l" t="t" r="r" b="b"/>
                <a:pathLst>
                  <a:path w="164837" h="165254">
                    <a:moveTo>
                      <a:pt x="80622" y="165145"/>
                    </a:moveTo>
                    <a:cubicBezTo>
                      <a:pt x="36941" y="167229"/>
                      <a:pt x="-221" y="126475"/>
                      <a:pt x="1" y="82129"/>
                    </a:cubicBezTo>
                    <a:cubicBezTo>
                      <a:pt x="223" y="36541"/>
                      <a:pt x="37651" y="-44"/>
                      <a:pt x="81376" y="0"/>
                    </a:cubicBezTo>
                    <a:cubicBezTo>
                      <a:pt x="127895" y="44"/>
                      <a:pt x="164436" y="37650"/>
                      <a:pt x="164835" y="83592"/>
                    </a:cubicBezTo>
                    <a:cubicBezTo>
                      <a:pt x="165146" y="127495"/>
                      <a:pt x="126121" y="167628"/>
                      <a:pt x="80622" y="165145"/>
                    </a:cubicBezTo>
                    <a:close/>
                  </a:path>
                </a:pathLst>
              </a:custGeom>
              <a:solidFill>
                <a:srgbClr val="001158"/>
              </a:solidFill>
              <a:ln w="363" cap="flat">
                <a:noFill/>
                <a:prstDash val="solid"/>
                <a:miter/>
              </a:ln>
            </p:spPr>
            <p:txBody>
              <a:bodyPr/>
              <a:lstStyle/>
              <a:p>
                <a:endParaRPr lang="en-US"/>
              </a:p>
            </p:txBody>
          </p:sp>
          <p:sp>
            <p:nvSpPr>
              <p:cNvPr id="24" name="Vrije vorm: vorm 23">
                <a:extLst>
                  <a:ext uri="{FF2B5EF4-FFF2-40B4-BE49-F238E27FC236}">
                    <a16:creationId xmlns:a16="http://schemas.microsoft.com/office/drawing/2014/main" id="{777069CC-AC4D-D516-AB28-C33FA41A783F}"/>
                  </a:ext>
                </a:extLst>
              </p:cNvPr>
              <p:cNvSpPr/>
              <p:nvPr/>
            </p:nvSpPr>
            <p:spPr>
              <a:xfrm>
                <a:off x="1269582" y="2466322"/>
                <a:ext cx="164118" cy="165481"/>
              </a:xfrm>
              <a:custGeom>
                <a:avLst/>
                <a:gdLst>
                  <a:gd name="csX0" fmla="*/ 70 w 164118"/>
                  <a:gd name="csY0" fmla="*/ 83061 h 165481"/>
                  <a:gd name="csX1" fmla="*/ 80647 w 164118"/>
                  <a:gd name="csY1" fmla="*/ 1 h 165481"/>
                  <a:gd name="csX2" fmla="*/ 164018 w 164118"/>
                  <a:gd name="csY2" fmla="*/ 78626 h 165481"/>
                  <a:gd name="csX3" fmla="*/ 88940 w 164118"/>
                  <a:gd name="csY3" fmla="*/ 165190 h 165481"/>
                  <a:gd name="csX4" fmla="*/ 70 w 164118"/>
                  <a:gd name="csY4" fmla="*/ 83061 h 165481"/>
                </a:gdLst>
                <a:ahLst/>
                <a:cxnLst>
                  <a:cxn ang="0">
                    <a:pos x="csX0" y="csY0"/>
                  </a:cxn>
                  <a:cxn ang="0">
                    <a:pos x="csX1" y="csY1"/>
                  </a:cxn>
                  <a:cxn ang="0">
                    <a:pos x="csX2" y="csY2"/>
                  </a:cxn>
                  <a:cxn ang="0">
                    <a:pos x="csX3" y="csY3"/>
                  </a:cxn>
                  <a:cxn ang="0">
                    <a:pos x="csX4" y="csY4"/>
                  </a:cxn>
                </a:cxnLst>
                <a:rect l="l" t="t" r="r" b="b"/>
                <a:pathLst>
                  <a:path w="164118" h="165481">
                    <a:moveTo>
                      <a:pt x="70" y="83061"/>
                    </a:moveTo>
                    <a:cubicBezTo>
                      <a:pt x="-1837" y="38715"/>
                      <a:pt x="35414" y="178"/>
                      <a:pt x="80647" y="1"/>
                    </a:cubicBezTo>
                    <a:cubicBezTo>
                      <a:pt x="123929" y="-177"/>
                      <a:pt x="161933" y="34324"/>
                      <a:pt x="164018" y="78626"/>
                    </a:cubicBezTo>
                    <a:cubicBezTo>
                      <a:pt x="166368" y="128515"/>
                      <a:pt x="127343" y="161997"/>
                      <a:pt x="88940" y="165190"/>
                    </a:cubicBezTo>
                    <a:cubicBezTo>
                      <a:pt x="38385" y="169358"/>
                      <a:pt x="-1349" y="128205"/>
                      <a:pt x="70" y="83061"/>
                    </a:cubicBezTo>
                    <a:close/>
                  </a:path>
                </a:pathLst>
              </a:custGeom>
              <a:solidFill>
                <a:srgbClr val="001158"/>
              </a:solidFill>
              <a:ln w="363" cap="flat">
                <a:noFill/>
                <a:prstDash val="solid"/>
                <a:miter/>
              </a:ln>
            </p:spPr>
            <p:txBody>
              <a:bodyPr/>
              <a:lstStyle/>
              <a:p>
                <a:endParaRPr lang="en-US" dirty="0"/>
              </a:p>
            </p:txBody>
          </p:sp>
        </p:grpSp>
        <p:sp>
          <p:nvSpPr>
            <p:cNvPr id="8" name="Ovaal 7">
              <a:extLst>
                <a:ext uri="{FF2B5EF4-FFF2-40B4-BE49-F238E27FC236}">
                  <a16:creationId xmlns:a16="http://schemas.microsoft.com/office/drawing/2014/main" id="{D0BD18C7-1D1E-6983-CD7E-90E91791BF3A}"/>
                </a:ext>
              </a:extLst>
            </p:cNvPr>
            <p:cNvSpPr/>
            <p:nvPr/>
          </p:nvSpPr>
          <p:spPr>
            <a:xfrm>
              <a:off x="522623" y="2130131"/>
              <a:ext cx="1161033" cy="1165901"/>
            </a:xfrm>
            <a:prstGeom prst="ellipse">
              <a:avLst/>
            </a:prstGeom>
            <a:noFill/>
            <a:ln w="285750">
              <a:solidFill>
                <a:schemeClr val="bg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8" name="Graphic 47">
            <a:extLst>
              <a:ext uri="{FF2B5EF4-FFF2-40B4-BE49-F238E27FC236}">
                <a16:creationId xmlns:a16="http://schemas.microsoft.com/office/drawing/2014/main" id="{1C4F5926-98B4-B2E5-3493-2317FD41E82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32130" y="2330046"/>
            <a:ext cx="829401" cy="833970"/>
          </a:xfrm>
          <a:prstGeom prst="rect">
            <a:avLst/>
          </a:prstGeom>
        </p:spPr>
      </p:pic>
      <p:pic>
        <p:nvPicPr>
          <p:cNvPr id="52" name="Graphic 51">
            <a:extLst>
              <a:ext uri="{FF2B5EF4-FFF2-40B4-BE49-F238E27FC236}">
                <a16:creationId xmlns:a16="http://schemas.microsoft.com/office/drawing/2014/main" id="{D58946D5-B12D-748A-8006-2AD919AD2F9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401826" y="2066194"/>
            <a:ext cx="1403498" cy="1403500"/>
          </a:xfrm>
          <a:prstGeom prst="rect">
            <a:avLst/>
          </a:prstGeom>
        </p:spPr>
      </p:pic>
      <p:pic>
        <p:nvPicPr>
          <p:cNvPr id="56" name="Graphic 55">
            <a:extLst>
              <a:ext uri="{FF2B5EF4-FFF2-40B4-BE49-F238E27FC236}">
                <a16:creationId xmlns:a16="http://schemas.microsoft.com/office/drawing/2014/main" id="{0E9DF83D-2AD7-5CD7-E1D3-8E5C5C9BC6D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909272" y="2441912"/>
            <a:ext cx="722452" cy="668206"/>
          </a:xfrm>
          <a:prstGeom prst="rect">
            <a:avLst/>
          </a:prstGeom>
        </p:spPr>
      </p:pic>
    </p:spTree>
    <p:extLst>
      <p:ext uri="{BB962C8B-B14F-4D97-AF65-F5344CB8AC3E}">
        <p14:creationId xmlns:p14="http://schemas.microsoft.com/office/powerpoint/2010/main" val="172046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3EC47E81-0013-AE05-DFA0-5B0DBDE45CA5}"/>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2F0DDE9A-E86D-4854-B5D7-E1D72ED2F471}"/>
              </a:ext>
            </a:extLst>
          </p:cNvPr>
          <p:cNvSpPr>
            <a:spLocks noGrp="1"/>
          </p:cNvSpPr>
          <p:nvPr>
            <p:ph type="ctrTitle"/>
          </p:nvPr>
        </p:nvSpPr>
        <p:spPr>
          <a:xfrm>
            <a:off x="6877050" y="1234184"/>
            <a:ext cx="4981575" cy="965013"/>
          </a:xfrm>
        </p:spPr>
        <p:txBody>
          <a:bodyPr/>
          <a:lstStyle/>
          <a:p>
            <a:r>
              <a:rPr lang="nl-NL" dirty="0"/>
              <a:t>Strategie</a:t>
            </a:r>
            <a:endParaRPr lang="en-US" dirty="0"/>
          </a:p>
        </p:txBody>
      </p:sp>
      <p:sp>
        <p:nvSpPr>
          <p:cNvPr id="9" name="Ondertitel 8">
            <a:extLst>
              <a:ext uri="{FF2B5EF4-FFF2-40B4-BE49-F238E27FC236}">
                <a16:creationId xmlns:a16="http://schemas.microsoft.com/office/drawing/2014/main" id="{1799B5AA-A3F3-BB1A-9FCE-8F72A3BB29E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07289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11522-1469-8D42-0DAB-4136B27F6F15}"/>
            </a:ext>
          </a:extLst>
        </p:cNvPr>
        <p:cNvGrpSpPr/>
        <p:nvPr/>
      </p:nvGrpSpPr>
      <p:grpSpPr>
        <a:xfrm>
          <a:off x="0" y="0"/>
          <a:ext cx="0" cy="0"/>
          <a:chOff x="0" y="0"/>
          <a:chExt cx="0" cy="0"/>
        </a:xfrm>
      </p:grpSpPr>
      <p:grpSp>
        <p:nvGrpSpPr>
          <p:cNvPr id="3" name="Groep 2">
            <a:extLst>
              <a:ext uri="{FF2B5EF4-FFF2-40B4-BE49-F238E27FC236}">
                <a16:creationId xmlns:a16="http://schemas.microsoft.com/office/drawing/2014/main" id="{604DF748-98D3-DCEC-8B65-1477FD9BC84E}"/>
              </a:ext>
            </a:extLst>
          </p:cNvPr>
          <p:cNvGrpSpPr/>
          <p:nvPr/>
        </p:nvGrpSpPr>
        <p:grpSpPr>
          <a:xfrm>
            <a:off x="7037131" y="1720827"/>
            <a:ext cx="4682618" cy="4719202"/>
            <a:chOff x="6587551" y="1690347"/>
            <a:chExt cx="4682618" cy="4719202"/>
          </a:xfrm>
        </p:grpSpPr>
        <p:pic>
          <p:nvPicPr>
            <p:cNvPr id="16" name="Picture 3">
              <a:extLst>
                <a:ext uri="{FF2B5EF4-FFF2-40B4-BE49-F238E27FC236}">
                  <a16:creationId xmlns:a16="http://schemas.microsoft.com/office/drawing/2014/main" id="{03A2742D-BAB7-8B80-47DB-ADF44A72277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587551" y="1690347"/>
              <a:ext cx="4682618" cy="4719202"/>
            </a:xfrm>
            <a:prstGeom prst="rect">
              <a:avLst/>
            </a:prstGeom>
            <a:solidFill>
              <a:schemeClr val="bg1">
                <a:alpha val="0"/>
              </a:schemeClr>
            </a:solidFill>
          </p:spPr>
        </p:pic>
        <p:sp>
          <p:nvSpPr>
            <p:cNvPr id="17" name="Tekstvak 11">
              <a:extLst>
                <a:ext uri="{FF2B5EF4-FFF2-40B4-BE49-F238E27FC236}">
                  <a16:creationId xmlns:a16="http://schemas.microsoft.com/office/drawing/2014/main" id="{4C515BFD-D788-5D4E-18B2-775738D89DA6}"/>
                </a:ext>
              </a:extLst>
            </p:cNvPr>
            <p:cNvSpPr txBox="1">
              <a:spLocks/>
            </p:cNvSpPr>
            <p:nvPr/>
          </p:nvSpPr>
          <p:spPr>
            <a:xfrm>
              <a:off x="8147305" y="2405583"/>
              <a:ext cx="1600200" cy="184666"/>
            </a:xfrm>
            <a:prstGeom prst="rect">
              <a:avLst/>
            </a:prstGeom>
            <a:noFill/>
          </p:spPr>
          <p:txBody>
            <a:bodyPr wrap="square" lIns="0" tIns="0" rIns="0" bIns="0" rtlCol="0">
              <a:spAutoFit/>
            </a:bodyPr>
            <a:lstStyle>
              <a:defPPr>
                <a:defRPr lang="nl-NL"/>
              </a:defPPr>
              <a:lvl1pPr algn="ctr">
                <a:defRPr sz="1200">
                  <a:solidFill>
                    <a:srgbClr val="001158"/>
                  </a:solidFill>
                  <a:latin typeface="Merriweather" panose="00000500000000000000" pitchFamily="2" charset="0"/>
                </a:defRPr>
              </a:lvl1pPr>
            </a:lstStyle>
            <a:p>
              <a:r>
                <a:rPr lang="nl-NL" b="1" dirty="0">
                  <a:solidFill>
                    <a:srgbClr val="002060"/>
                  </a:solidFill>
                </a:rPr>
                <a:t>Verbindend</a:t>
              </a:r>
            </a:p>
          </p:txBody>
        </p:sp>
        <p:sp>
          <p:nvSpPr>
            <p:cNvPr id="18" name="Tekstvak 11">
              <a:extLst>
                <a:ext uri="{FF2B5EF4-FFF2-40B4-BE49-F238E27FC236}">
                  <a16:creationId xmlns:a16="http://schemas.microsoft.com/office/drawing/2014/main" id="{D1703413-7698-5577-AE0B-2CC0C594A0F5}"/>
                </a:ext>
              </a:extLst>
            </p:cNvPr>
            <p:cNvSpPr txBox="1">
              <a:spLocks/>
            </p:cNvSpPr>
            <p:nvPr/>
          </p:nvSpPr>
          <p:spPr>
            <a:xfrm>
              <a:off x="6684264" y="3898954"/>
              <a:ext cx="1527048" cy="184666"/>
            </a:xfrm>
            <a:prstGeom prst="rect">
              <a:avLst/>
            </a:prstGeom>
            <a:noFill/>
          </p:spPr>
          <p:txBody>
            <a:bodyPr wrap="square" lIns="0" tIns="0" rIns="0" bIns="0" rtlCol="0">
              <a:spAutoFit/>
            </a:bodyPr>
            <a:lstStyle>
              <a:defPPr>
                <a:defRPr lang="nl-NL"/>
              </a:defPPr>
              <a:lvl1pPr algn="ctr">
                <a:defRPr sz="1200">
                  <a:solidFill>
                    <a:srgbClr val="001158"/>
                  </a:solidFill>
                  <a:latin typeface="Merriweather" panose="00000500000000000000" pitchFamily="2" charset="0"/>
                </a:defRPr>
              </a:lvl1pPr>
            </a:lstStyle>
            <a:p>
              <a:r>
                <a:rPr lang="nl-NL" b="1" dirty="0">
                  <a:solidFill>
                    <a:srgbClr val="002060"/>
                  </a:solidFill>
                </a:rPr>
                <a:t>Vernieuwend</a:t>
              </a:r>
            </a:p>
          </p:txBody>
        </p:sp>
        <p:sp>
          <p:nvSpPr>
            <p:cNvPr id="25" name="Tekstvak 11">
              <a:extLst>
                <a:ext uri="{FF2B5EF4-FFF2-40B4-BE49-F238E27FC236}">
                  <a16:creationId xmlns:a16="http://schemas.microsoft.com/office/drawing/2014/main" id="{10B7599D-E16C-6187-DE10-C1F28FA3CAAA}"/>
                </a:ext>
              </a:extLst>
            </p:cNvPr>
            <p:cNvSpPr txBox="1">
              <a:spLocks/>
            </p:cNvSpPr>
            <p:nvPr/>
          </p:nvSpPr>
          <p:spPr>
            <a:xfrm>
              <a:off x="8147305" y="5410678"/>
              <a:ext cx="1527048" cy="184666"/>
            </a:xfrm>
            <a:prstGeom prst="rect">
              <a:avLst/>
            </a:prstGeom>
            <a:noFill/>
          </p:spPr>
          <p:txBody>
            <a:bodyPr wrap="square" lIns="0" tIns="0" rIns="0" bIns="0" rtlCol="0">
              <a:spAutoFit/>
            </a:bodyPr>
            <a:lstStyle>
              <a:defPPr>
                <a:defRPr lang="nl-NL"/>
              </a:defPPr>
              <a:lvl1pPr algn="ctr">
                <a:defRPr sz="1200">
                  <a:solidFill>
                    <a:srgbClr val="001158"/>
                  </a:solidFill>
                  <a:latin typeface="Merriweather" panose="00000500000000000000" pitchFamily="2" charset="0"/>
                </a:defRPr>
              </a:lvl1pPr>
            </a:lstStyle>
            <a:p>
              <a:r>
                <a:rPr lang="nl-NL" b="1" dirty="0">
                  <a:solidFill>
                    <a:srgbClr val="002060"/>
                  </a:solidFill>
                </a:rPr>
                <a:t>Vrij</a:t>
              </a:r>
            </a:p>
          </p:txBody>
        </p:sp>
        <p:sp>
          <p:nvSpPr>
            <p:cNvPr id="26" name="Tekstvak 11">
              <a:extLst>
                <a:ext uri="{FF2B5EF4-FFF2-40B4-BE49-F238E27FC236}">
                  <a16:creationId xmlns:a16="http://schemas.microsoft.com/office/drawing/2014/main" id="{E5013F33-1F9D-7B57-96FE-F72C03CAB99A}"/>
                </a:ext>
              </a:extLst>
            </p:cNvPr>
            <p:cNvSpPr txBox="1">
              <a:spLocks/>
            </p:cNvSpPr>
            <p:nvPr/>
          </p:nvSpPr>
          <p:spPr>
            <a:xfrm>
              <a:off x="9592057" y="3898800"/>
              <a:ext cx="1600200" cy="184666"/>
            </a:xfrm>
            <a:prstGeom prst="rect">
              <a:avLst/>
            </a:prstGeom>
            <a:noFill/>
          </p:spPr>
          <p:txBody>
            <a:bodyPr wrap="square" lIns="0" tIns="0" rIns="0" bIns="0" rtlCol="0">
              <a:spAutoFit/>
            </a:bodyPr>
            <a:lstStyle>
              <a:defPPr>
                <a:defRPr lang="nl-NL"/>
              </a:defPPr>
              <a:lvl1pPr algn="ctr">
                <a:defRPr sz="1200">
                  <a:solidFill>
                    <a:srgbClr val="001158"/>
                  </a:solidFill>
                  <a:latin typeface="Merriweather" panose="00000500000000000000" pitchFamily="2" charset="0"/>
                </a:defRPr>
              </a:lvl1pPr>
            </a:lstStyle>
            <a:p>
              <a:r>
                <a:rPr lang="nl-NL" b="1" dirty="0">
                  <a:solidFill>
                    <a:srgbClr val="002060"/>
                  </a:solidFill>
                </a:rPr>
                <a:t>Verantwoordelijk</a:t>
              </a:r>
            </a:p>
          </p:txBody>
        </p:sp>
      </p:grpSp>
      <p:sp>
        <p:nvSpPr>
          <p:cNvPr id="38" name="Rechthoek 37">
            <a:extLst>
              <a:ext uri="{FF2B5EF4-FFF2-40B4-BE49-F238E27FC236}">
                <a16:creationId xmlns:a16="http://schemas.microsoft.com/office/drawing/2014/main" id="{5849AEA6-486C-9069-A91B-4BEFDC4C7099}"/>
              </a:ext>
            </a:extLst>
          </p:cNvPr>
          <p:cNvSpPr>
            <a:spLocks noChangeAspect="1"/>
          </p:cNvSpPr>
          <p:nvPr/>
        </p:nvSpPr>
        <p:spPr>
          <a:xfrm>
            <a:off x="3752073" y="4963648"/>
            <a:ext cx="2670251" cy="1330017"/>
          </a:xfrm>
          <a:prstGeom prst="rect">
            <a:avLst/>
          </a:prstGeom>
          <a:blipFill dpi="0" rotWithShape="1">
            <a:blip>
              <a:extLst>
                <a:ext uri="{96DAC541-7B7A-43D3-8B79-37D633B846F1}">
                  <asvg:svgBlip xmlns:asvg="http://schemas.microsoft.com/office/drawing/2016/SVG/main" r:embed="rId4"/>
                </a:ext>
              </a:extLst>
            </a:blip>
            <a:srcRect/>
            <a:stretch>
              <a:fillRect l="1" r="54327"/>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368000" tIns="180000" rIns="0" bIns="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l-NL" sz="1300" b="0" i="0" u="none" strike="noStrike" kern="1200" cap="none" spc="0" normalizeH="0" baseline="0" noProof="0" dirty="0">
                <a:ln>
                  <a:noFill/>
                </a:ln>
                <a:solidFill>
                  <a:srgbClr val="001158"/>
                </a:solidFill>
                <a:effectLst/>
                <a:uLnTx/>
                <a:uFillTx/>
                <a:latin typeface="Vestula Pro" panose="020B0A03060302020204" pitchFamily="34" charset="0"/>
              </a:rPr>
              <a:t>Ruim baan voor talent en ontplooiing</a:t>
            </a:r>
            <a:endParaRPr kumimoji="0" lang="en-US" sz="1300" b="0" i="0" u="none" strike="noStrike" kern="1200" cap="none" spc="0" normalizeH="0" baseline="0" noProof="0" dirty="0">
              <a:ln>
                <a:noFill/>
              </a:ln>
              <a:solidFill>
                <a:srgbClr val="001158"/>
              </a:solidFill>
              <a:effectLst/>
              <a:uLnTx/>
              <a:uFillTx/>
              <a:latin typeface="Vestula Pro" panose="020B0A03060302020204" pitchFamily="34" charset="0"/>
            </a:endParaRPr>
          </a:p>
        </p:txBody>
      </p:sp>
      <p:sp>
        <p:nvSpPr>
          <p:cNvPr id="39" name="Rechthoek 38">
            <a:extLst>
              <a:ext uri="{FF2B5EF4-FFF2-40B4-BE49-F238E27FC236}">
                <a16:creationId xmlns:a16="http://schemas.microsoft.com/office/drawing/2014/main" id="{62879529-F6A7-3D13-94B6-5DFCF100965B}"/>
              </a:ext>
            </a:extLst>
          </p:cNvPr>
          <p:cNvSpPr>
            <a:spLocks noChangeAspect="1"/>
          </p:cNvSpPr>
          <p:nvPr/>
        </p:nvSpPr>
        <p:spPr>
          <a:xfrm>
            <a:off x="737053" y="4975680"/>
            <a:ext cx="2618239" cy="1330017"/>
          </a:xfrm>
          <a:prstGeom prst="rect">
            <a:avLst/>
          </a:prstGeom>
          <a:blipFill dpi="0" rotWithShape="1">
            <a:blip>
              <a:extLst>
                <a:ext uri="{96DAC541-7B7A-43D3-8B79-37D633B846F1}">
                  <asvg:svgBlip xmlns:asvg="http://schemas.microsoft.com/office/drawing/2016/SVG/main" r:embed="rId5"/>
                </a:ext>
              </a:extLst>
            </a:blip>
            <a:srcRect/>
            <a:stretch>
              <a:fillRect l="-128" r="53342"/>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332000" tIns="180000" rIns="0" bIns="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l-NL" sz="1300" b="0" i="0" u="none" strike="noStrike" kern="1200" cap="none" spc="0" normalizeH="0" baseline="0" noProof="0" dirty="0">
                <a:ln>
                  <a:noFill/>
                </a:ln>
                <a:solidFill>
                  <a:srgbClr val="001158"/>
                </a:solidFill>
                <a:effectLst/>
                <a:uLnTx/>
                <a:uFillTx/>
                <a:latin typeface="Vestula Pro" panose="020B0A03060302020204" pitchFamily="34" charset="0"/>
              </a:rPr>
              <a:t>Meer waarde via strategische samenwerking</a:t>
            </a:r>
          </a:p>
        </p:txBody>
      </p:sp>
      <p:sp>
        <p:nvSpPr>
          <p:cNvPr id="40" name="Rechthoek 39">
            <a:extLst>
              <a:ext uri="{FF2B5EF4-FFF2-40B4-BE49-F238E27FC236}">
                <a16:creationId xmlns:a16="http://schemas.microsoft.com/office/drawing/2014/main" id="{6EE37B89-64D2-FFDB-31FC-F7178F73E48F}"/>
              </a:ext>
            </a:extLst>
          </p:cNvPr>
          <p:cNvSpPr>
            <a:spLocks noChangeAspect="1"/>
          </p:cNvSpPr>
          <p:nvPr/>
        </p:nvSpPr>
        <p:spPr>
          <a:xfrm>
            <a:off x="780970" y="1751361"/>
            <a:ext cx="2371848" cy="1204855"/>
          </a:xfrm>
          <a:prstGeom prst="rect">
            <a:avLst/>
          </a:prstGeom>
          <a:blipFill dpi="0" rotWithShape="1">
            <a:blip>
              <a:extLst>
                <a:ext uri="{96DAC541-7B7A-43D3-8B79-37D633B846F1}">
                  <asvg:svgBlip xmlns:asvg="http://schemas.microsoft.com/office/drawing/2016/SVG/main" r:embed="rId6"/>
                </a:ext>
              </a:extLst>
            </a:blip>
            <a:srcRect/>
            <a:stretch>
              <a:fillRect l="-128" r="53342"/>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188000" tIns="108000" rIns="0" bIns="0" rtlCol="0" anchor="ctr"/>
          <a:lstStyle/>
          <a:p>
            <a:pPr>
              <a:lnSpc>
                <a:spcPct val="90000"/>
              </a:lnSpc>
            </a:pPr>
            <a:r>
              <a:rPr lang="nl-NL" sz="1300" dirty="0">
                <a:solidFill>
                  <a:srgbClr val="001158"/>
                </a:solidFill>
                <a:latin typeface="Vestula Pro" panose="020B0A03060302020204" pitchFamily="34" charset="0"/>
              </a:rPr>
              <a:t>Ruimte voor vernieuwing</a:t>
            </a:r>
            <a:endParaRPr lang="en-US" sz="1300" dirty="0">
              <a:solidFill>
                <a:srgbClr val="001158"/>
              </a:solidFill>
              <a:latin typeface="Vestula Pro" panose="020B0A03060302020204" pitchFamily="34" charset="0"/>
            </a:endParaRPr>
          </a:p>
        </p:txBody>
      </p:sp>
      <p:sp>
        <p:nvSpPr>
          <p:cNvPr id="41" name="Rechthoek 40">
            <a:extLst>
              <a:ext uri="{FF2B5EF4-FFF2-40B4-BE49-F238E27FC236}">
                <a16:creationId xmlns:a16="http://schemas.microsoft.com/office/drawing/2014/main" id="{771292A6-D5CB-76D7-51ED-6DECCDED7470}"/>
              </a:ext>
            </a:extLst>
          </p:cNvPr>
          <p:cNvSpPr>
            <a:spLocks noChangeAspect="1"/>
          </p:cNvSpPr>
          <p:nvPr/>
        </p:nvSpPr>
        <p:spPr>
          <a:xfrm>
            <a:off x="3846780" y="1731055"/>
            <a:ext cx="2575545" cy="1225162"/>
          </a:xfrm>
          <a:prstGeom prst="rect">
            <a:avLst/>
          </a:prstGeom>
          <a:blipFill dpi="0" rotWithShape="1">
            <a:blip>
              <a:extLst>
                <a:ext uri="{96DAC541-7B7A-43D3-8B79-37D633B846F1}">
                  <asvg:svgBlip xmlns:asvg="http://schemas.microsoft.com/office/drawing/2016/SVG/main" r:embed="rId7"/>
                </a:ext>
              </a:extLst>
            </a:blip>
            <a:srcRect/>
            <a:stretch>
              <a:fillRect l="-128" r="53342"/>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260000" tIns="36000" rIns="0" bIns="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l-NL" sz="1300" b="0" i="0" u="none" strike="noStrike" kern="1200" cap="none" spc="0" normalizeH="0" baseline="0" noProof="0" dirty="0">
                <a:ln>
                  <a:noFill/>
                </a:ln>
                <a:solidFill>
                  <a:srgbClr val="001158"/>
                </a:solidFill>
                <a:effectLst/>
                <a:uLnTx/>
                <a:uFillTx/>
                <a:latin typeface="Vestula Pro" panose="020B0A03060302020204" pitchFamily="34" charset="0"/>
              </a:rPr>
              <a:t>Toonaangevend interdisciplinair onderzoek en onderwijs</a:t>
            </a:r>
          </a:p>
        </p:txBody>
      </p:sp>
      <p:sp>
        <p:nvSpPr>
          <p:cNvPr id="42" name="Rechthoek 41">
            <a:extLst>
              <a:ext uri="{FF2B5EF4-FFF2-40B4-BE49-F238E27FC236}">
                <a16:creationId xmlns:a16="http://schemas.microsoft.com/office/drawing/2014/main" id="{4C82A659-5C29-1169-E198-B19CC9E5184A}"/>
              </a:ext>
            </a:extLst>
          </p:cNvPr>
          <p:cNvSpPr>
            <a:spLocks noChangeAspect="1"/>
          </p:cNvSpPr>
          <p:nvPr/>
        </p:nvSpPr>
        <p:spPr>
          <a:xfrm>
            <a:off x="679978" y="3358996"/>
            <a:ext cx="2896070" cy="1330016"/>
          </a:xfrm>
          <a:prstGeom prst="rect">
            <a:avLst/>
          </a:prstGeom>
          <a:blipFill dpi="0" rotWithShape="1">
            <a:blip>
              <a:alphaModFix/>
              <a:extLst>
                <a:ext uri="{96DAC541-7B7A-43D3-8B79-37D633B846F1}">
                  <asvg:svgBlip xmlns:asvg="http://schemas.microsoft.com/office/drawing/2016/SVG/main" r:embed="rId8"/>
                </a:ext>
              </a:extLst>
            </a:blip>
            <a:srcRect/>
            <a:stretch>
              <a:fillRect l="1362" r="54832"/>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332000" tIns="108000" rIns="0" bIns="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l-NL" sz="1300" b="0" i="0" u="none" strike="noStrike" kern="1200" cap="none" spc="0" normalizeH="0" baseline="0" noProof="0" dirty="0">
                <a:ln>
                  <a:noFill/>
                </a:ln>
                <a:solidFill>
                  <a:srgbClr val="001158"/>
                </a:solidFill>
                <a:effectLst/>
                <a:uLnTx/>
                <a:uFillTx/>
                <a:latin typeface="Vestula Pro" panose="020B0A03060302020204" pitchFamily="34" charset="0"/>
              </a:rPr>
              <a:t>Toekomstgerichte ontwikkeling van studenten</a:t>
            </a:r>
          </a:p>
        </p:txBody>
      </p:sp>
      <p:sp>
        <p:nvSpPr>
          <p:cNvPr id="43" name="Rechthoek 42">
            <a:extLst>
              <a:ext uri="{FF2B5EF4-FFF2-40B4-BE49-F238E27FC236}">
                <a16:creationId xmlns:a16="http://schemas.microsoft.com/office/drawing/2014/main" id="{275D01E2-2D3A-21E0-2F45-C92D8E2C6CBF}"/>
              </a:ext>
            </a:extLst>
          </p:cNvPr>
          <p:cNvSpPr>
            <a:spLocks noChangeAspect="1"/>
          </p:cNvSpPr>
          <p:nvPr/>
        </p:nvSpPr>
        <p:spPr>
          <a:xfrm>
            <a:off x="3743836" y="3337878"/>
            <a:ext cx="2618239" cy="1330017"/>
          </a:xfrm>
          <a:prstGeom prst="rect">
            <a:avLst/>
          </a:prstGeom>
          <a:blipFill dpi="0" rotWithShape="1">
            <a:blip>
              <a:extLst>
                <a:ext uri="{96DAC541-7B7A-43D3-8B79-37D633B846F1}">
                  <asvg:svgBlip xmlns:asvg="http://schemas.microsoft.com/office/drawing/2016/SVG/main" r:embed="rId9"/>
                </a:ext>
              </a:extLst>
            </a:blip>
            <a:srcRect/>
            <a:stretch>
              <a:fillRect l="-128" r="53342"/>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368000" tIns="180000" rIns="0" bIns="0" rtlCol="0" anchor="ctr"/>
          <a:lstStyle/>
          <a:p>
            <a:pPr>
              <a:lnSpc>
                <a:spcPct val="90000"/>
              </a:lnSpc>
            </a:pPr>
            <a:r>
              <a:rPr lang="nl-NL" sz="1300" dirty="0">
                <a:solidFill>
                  <a:srgbClr val="001158"/>
                </a:solidFill>
                <a:latin typeface="Vestula Pro" panose="020B0A03060302020204" pitchFamily="34" charset="0"/>
              </a:rPr>
              <a:t>Een gezonde, betrokken en lerende gemeenschap</a:t>
            </a:r>
          </a:p>
        </p:txBody>
      </p:sp>
      <p:sp>
        <p:nvSpPr>
          <p:cNvPr id="2" name="Titel 1">
            <a:extLst>
              <a:ext uri="{FF2B5EF4-FFF2-40B4-BE49-F238E27FC236}">
                <a16:creationId xmlns:a16="http://schemas.microsoft.com/office/drawing/2014/main" id="{C15E840C-3EB1-140A-8C6F-5BF0A9DB9707}"/>
              </a:ext>
            </a:extLst>
          </p:cNvPr>
          <p:cNvSpPr>
            <a:spLocks noGrp="1"/>
          </p:cNvSpPr>
          <p:nvPr>
            <p:ph type="title"/>
          </p:nvPr>
        </p:nvSpPr>
        <p:spPr>
          <a:xfrm>
            <a:off x="647700" y="269875"/>
            <a:ext cx="10515600" cy="1325563"/>
          </a:xfrm>
        </p:spPr>
        <p:txBody>
          <a:bodyPr>
            <a:noAutofit/>
          </a:bodyPr>
          <a:lstStyle/>
          <a:p>
            <a:pPr>
              <a:lnSpc>
                <a:spcPct val="120000"/>
              </a:lnSpc>
            </a:pPr>
            <a:r>
              <a:rPr lang="nl-NL" dirty="0">
                <a:latin typeface="Merriweather" panose="00000500000000000000" pitchFamily="2" charset="0"/>
              </a:rPr>
              <a:t>Vernieuwen en verbinden</a:t>
            </a:r>
            <a:br>
              <a:rPr lang="nl-NL" dirty="0">
                <a:latin typeface="Merriweather" panose="00000500000000000000" pitchFamily="2" charset="0"/>
              </a:rPr>
            </a:br>
            <a:r>
              <a:rPr lang="nl-NL" sz="2800" dirty="0">
                <a:solidFill>
                  <a:srgbClr val="B27F2A"/>
                </a:solidFill>
                <a:latin typeface="Merriweather" panose="00000500000000000000" pitchFamily="2" charset="0"/>
              </a:rPr>
              <a:t>Strategisch plan 2022-2027</a:t>
            </a:r>
            <a:endParaRPr lang="en-US" dirty="0"/>
          </a:p>
        </p:txBody>
      </p:sp>
    </p:spTree>
    <p:extLst>
      <p:ext uri="{BB962C8B-B14F-4D97-AF65-F5344CB8AC3E}">
        <p14:creationId xmlns:p14="http://schemas.microsoft.com/office/powerpoint/2010/main" val="310518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2327A-61F3-BD77-953C-B62F6AFDD724}"/>
            </a:ext>
          </a:extLst>
        </p:cNvPr>
        <p:cNvGrpSpPr/>
        <p:nvPr/>
      </p:nvGrpSpPr>
      <p:grpSpPr>
        <a:xfrm>
          <a:off x="0" y="0"/>
          <a:ext cx="0" cy="0"/>
          <a:chOff x="0" y="0"/>
          <a:chExt cx="0" cy="0"/>
        </a:xfrm>
      </p:grpSpPr>
      <p:sp>
        <p:nvSpPr>
          <p:cNvPr id="8" name="Titel 7">
            <a:extLst>
              <a:ext uri="{FF2B5EF4-FFF2-40B4-BE49-F238E27FC236}">
                <a16:creationId xmlns:a16="http://schemas.microsoft.com/office/drawing/2014/main" id="{3ED62D45-A27C-F318-7885-5E9FCEE06E14}"/>
              </a:ext>
            </a:extLst>
          </p:cNvPr>
          <p:cNvSpPr>
            <a:spLocks noGrp="1"/>
          </p:cNvSpPr>
          <p:nvPr>
            <p:ph type="title"/>
          </p:nvPr>
        </p:nvSpPr>
        <p:spPr>
          <a:xfrm>
            <a:off x="3007086" y="360000"/>
            <a:ext cx="8346713" cy="1325563"/>
          </a:xfrm>
        </p:spPr>
        <p:txBody>
          <a:bodyPr/>
          <a:lstStyle/>
          <a:p>
            <a:r>
              <a:rPr lang="nl-NL" dirty="0"/>
              <a:t>Doorlopende strategische thema’s</a:t>
            </a:r>
            <a:endParaRPr lang="en-US" dirty="0"/>
          </a:p>
        </p:txBody>
      </p:sp>
      <p:sp>
        <p:nvSpPr>
          <p:cNvPr id="6" name="Tijdelijke aanduiding voor tekst 5">
            <a:extLst>
              <a:ext uri="{FF2B5EF4-FFF2-40B4-BE49-F238E27FC236}">
                <a16:creationId xmlns:a16="http://schemas.microsoft.com/office/drawing/2014/main" id="{493EDBEF-2F75-B5FD-EE9A-72F035FB9CA7}"/>
              </a:ext>
            </a:extLst>
          </p:cNvPr>
          <p:cNvSpPr>
            <a:spLocks noGrp="1"/>
          </p:cNvSpPr>
          <p:nvPr>
            <p:ph type="body" sz="quarter" idx="14"/>
          </p:nvPr>
        </p:nvSpPr>
        <p:spPr>
          <a:xfrm>
            <a:off x="3006725" y="2036763"/>
            <a:ext cx="8347075" cy="2605842"/>
          </a:xfrm>
        </p:spPr>
        <p:txBody>
          <a:bodyPr vert="horz" lIns="91440" tIns="45720" rIns="91440" bIns="45720" rtlCol="0">
            <a:noAutofit/>
          </a:bodyPr>
          <a:lstStyle/>
          <a:p>
            <a:pPr marL="228600" indent="-228600">
              <a:lnSpc>
                <a:spcPct val="120000"/>
              </a:lnSpc>
              <a:spcBef>
                <a:spcPts val="0"/>
              </a:spcBef>
              <a:buChar char="•"/>
            </a:pPr>
            <a:r>
              <a:rPr lang="nl-NL" dirty="0"/>
              <a:t>Digitalisering</a:t>
            </a:r>
          </a:p>
          <a:p>
            <a:pPr marL="228600" indent="-228600">
              <a:lnSpc>
                <a:spcPct val="120000"/>
              </a:lnSpc>
              <a:spcBef>
                <a:spcPts val="0"/>
              </a:spcBef>
              <a:buChar char="•"/>
            </a:pPr>
            <a:r>
              <a:rPr lang="nl-NL" dirty="0"/>
              <a:t>Duurzaamheid</a:t>
            </a:r>
          </a:p>
          <a:p>
            <a:pPr marL="228600" indent="-228600">
              <a:lnSpc>
                <a:spcPct val="120000"/>
              </a:lnSpc>
              <a:spcBef>
                <a:spcPts val="0"/>
              </a:spcBef>
              <a:buChar char="•"/>
            </a:pPr>
            <a:r>
              <a:rPr lang="nl-NL" dirty="0"/>
              <a:t>Diversiteit en inclusie</a:t>
            </a:r>
          </a:p>
          <a:p>
            <a:pPr marL="228600" indent="-228600">
              <a:lnSpc>
                <a:spcPct val="120000"/>
              </a:lnSpc>
              <a:spcBef>
                <a:spcPts val="0"/>
              </a:spcBef>
              <a:buChar char="•"/>
            </a:pPr>
            <a:r>
              <a:rPr lang="nl-NL" dirty="0"/>
              <a:t>Internationalisering</a:t>
            </a:r>
          </a:p>
          <a:p>
            <a:pPr marL="228600" indent="-228600">
              <a:lnSpc>
                <a:spcPct val="120000"/>
              </a:lnSpc>
              <a:spcBef>
                <a:spcPts val="0"/>
              </a:spcBef>
              <a:buChar char="•"/>
            </a:pPr>
            <a:r>
              <a:rPr lang="nl-NL" dirty="0"/>
              <a:t>Campus van de toekomst</a:t>
            </a:r>
            <a:endParaRPr lang="en-US" dirty="0"/>
          </a:p>
        </p:txBody>
      </p:sp>
      <p:sp>
        <p:nvSpPr>
          <p:cNvPr id="5" name="Tijdelijke aanduiding voor afbeelding 4">
            <a:extLst>
              <a:ext uri="{FF2B5EF4-FFF2-40B4-BE49-F238E27FC236}">
                <a16:creationId xmlns:a16="http://schemas.microsoft.com/office/drawing/2014/main" id="{7E2DF9B7-A3B4-E2A9-0FC6-8B4AC376E0C3}"/>
              </a:ext>
            </a:extLst>
          </p:cNvPr>
          <p:cNvSpPr>
            <a:spLocks noGrp="1"/>
          </p:cNvSpPr>
          <p:nvPr>
            <p:ph type="pic" sz="quarter" idx="16"/>
          </p:nvPr>
        </p:nvSpPr>
        <p:spPr/>
        <p:txBody>
          <a:bodyPr/>
          <a:lstStyle/>
          <a:p>
            <a:endParaRPr lang="en-US"/>
          </a:p>
        </p:txBody>
      </p:sp>
    </p:spTree>
    <p:extLst>
      <p:ext uri="{BB962C8B-B14F-4D97-AF65-F5344CB8AC3E}">
        <p14:creationId xmlns:p14="http://schemas.microsoft.com/office/powerpoint/2010/main" val="80446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1FD14-E032-8E4E-B5F9-D6A713A68081}"/>
            </a:ext>
          </a:extLst>
        </p:cNvPr>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B97863F4-81A8-8F98-449C-62BF01349E10}"/>
              </a:ext>
            </a:extLst>
          </p:cNvPr>
          <p:cNvSpPr>
            <a:spLocks noGrp="1"/>
          </p:cNvSpPr>
          <p:nvPr>
            <p:ph type="body" sz="quarter" idx="14"/>
          </p:nvPr>
        </p:nvSpPr>
        <p:spPr>
          <a:xfrm>
            <a:off x="652463" y="2038350"/>
            <a:ext cx="5397500" cy="3036857"/>
          </a:xfrm>
        </p:spPr>
        <p:txBody>
          <a:bodyPr vert="horz" lIns="91440" tIns="45720" rIns="91440" bIns="45720" rtlCol="0">
            <a:noAutofit/>
          </a:bodyPr>
          <a:lstStyle/>
          <a:p>
            <a:pPr marL="228600" indent="-228600">
              <a:spcAft>
                <a:spcPts val="1200"/>
              </a:spcAft>
              <a:buChar char="•"/>
            </a:pPr>
            <a:r>
              <a:rPr lang="nl-NL" dirty="0">
                <a:solidFill>
                  <a:srgbClr val="0C2577"/>
                </a:solidFill>
              </a:rPr>
              <a:t>Duurzaamheidsvisie 2030</a:t>
            </a:r>
          </a:p>
          <a:p>
            <a:pPr marL="228600" indent="-228600">
              <a:spcAft>
                <a:spcPts val="1200"/>
              </a:spcAft>
              <a:buChar char="•"/>
            </a:pPr>
            <a:r>
              <a:rPr lang="nl-NL" dirty="0">
                <a:solidFill>
                  <a:srgbClr val="0C2577"/>
                </a:solidFill>
              </a:rPr>
              <a:t>Duurzaamheid in onderzoek en onderwijs</a:t>
            </a:r>
          </a:p>
          <a:p>
            <a:pPr marL="228600" indent="-228600">
              <a:spcAft>
                <a:spcPts val="1200"/>
              </a:spcAft>
              <a:buChar char="•"/>
            </a:pPr>
            <a:r>
              <a:rPr lang="nl-NL" dirty="0">
                <a:solidFill>
                  <a:srgbClr val="0C2577"/>
                </a:solidFill>
              </a:rPr>
              <a:t>Bewustwording en betrokkenheid</a:t>
            </a:r>
          </a:p>
          <a:p>
            <a:pPr marL="228600" indent="-228600">
              <a:spcAft>
                <a:spcPts val="1200"/>
              </a:spcAft>
              <a:buChar char="•"/>
            </a:pPr>
            <a:r>
              <a:rPr lang="nl-NL" dirty="0">
                <a:solidFill>
                  <a:srgbClr val="0C2577"/>
                </a:solidFill>
              </a:rPr>
              <a:t>Klimaatneutraal in 2050</a:t>
            </a:r>
          </a:p>
          <a:p>
            <a:pPr marL="228600" indent="-228600">
              <a:spcAft>
                <a:spcPts val="1200"/>
              </a:spcAft>
              <a:buChar char="•"/>
            </a:pPr>
            <a:r>
              <a:rPr lang="nl-NL" dirty="0">
                <a:solidFill>
                  <a:srgbClr val="0C2577"/>
                </a:solidFill>
              </a:rPr>
              <a:t>Circulariteit</a:t>
            </a:r>
          </a:p>
          <a:p>
            <a:pPr marL="228600" indent="-228600">
              <a:spcAft>
                <a:spcPts val="1200"/>
              </a:spcAft>
              <a:buChar char="•"/>
            </a:pPr>
            <a:r>
              <a:rPr lang="nl-NL" dirty="0">
                <a:solidFill>
                  <a:srgbClr val="0C2577"/>
                </a:solidFill>
              </a:rPr>
              <a:t>Duurzame leefomgeving</a:t>
            </a:r>
          </a:p>
        </p:txBody>
      </p:sp>
      <p:sp>
        <p:nvSpPr>
          <p:cNvPr id="5" name="Titel 4">
            <a:extLst>
              <a:ext uri="{FF2B5EF4-FFF2-40B4-BE49-F238E27FC236}">
                <a16:creationId xmlns:a16="http://schemas.microsoft.com/office/drawing/2014/main" id="{BCD6BEE6-8C4E-D23E-5CD5-A1958DAF7E51}"/>
              </a:ext>
            </a:extLst>
          </p:cNvPr>
          <p:cNvSpPr>
            <a:spLocks noGrp="1"/>
          </p:cNvSpPr>
          <p:nvPr>
            <p:ph type="title"/>
          </p:nvPr>
        </p:nvSpPr>
        <p:spPr>
          <a:xfrm>
            <a:off x="698400" y="360000"/>
            <a:ext cx="5397600" cy="1325563"/>
          </a:xfrm>
        </p:spPr>
        <p:txBody>
          <a:bodyPr>
            <a:noAutofit/>
          </a:bodyPr>
          <a:lstStyle/>
          <a:p>
            <a:r>
              <a:rPr lang="nl-NL" dirty="0"/>
              <a:t>Duurzaamheid</a:t>
            </a:r>
            <a:endParaRPr lang="en-US" dirty="0"/>
          </a:p>
        </p:txBody>
      </p:sp>
      <p:pic>
        <p:nvPicPr>
          <p:cNvPr id="2" name="Tijdelijke aanduiding voor afbeelding 8">
            <a:extLst>
              <a:ext uri="{FF2B5EF4-FFF2-40B4-BE49-F238E27FC236}">
                <a16:creationId xmlns:a16="http://schemas.microsoft.com/office/drawing/2014/main" id="{7CE09D0E-F2A4-282C-36D6-69F4ECCF645A}"/>
              </a:ext>
            </a:extLst>
          </p:cNvPr>
          <p:cNvPicPr>
            <a:picLocks noGrp="1" noChangeAspect="1"/>
          </p:cNvPicPr>
          <p:nvPr>
            <p:ph type="pic" sz="quarter" idx="16"/>
          </p:nvPr>
        </p:nvPicPr>
        <p:blipFill>
          <a:blip r:embed="rId3"/>
          <a:srcRect l="20594" r="20594"/>
          <a:stretch/>
        </p:blipFill>
        <p:spPr>
          <a:xfrm>
            <a:off x="6142038" y="0"/>
            <a:ext cx="6049962" cy="6858000"/>
          </a:xfrm>
        </p:spPr>
      </p:pic>
    </p:spTree>
    <p:extLst>
      <p:ext uri="{BB962C8B-B14F-4D97-AF65-F5344CB8AC3E}">
        <p14:creationId xmlns:p14="http://schemas.microsoft.com/office/powerpoint/2010/main" val="147714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ED09C-DFEC-8508-60CE-19AA5C70E807}"/>
            </a:ext>
          </a:extLst>
        </p:cNvPr>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653180B5-D19E-CDA6-F105-C8321D144D3D}"/>
              </a:ext>
            </a:extLst>
          </p:cNvPr>
          <p:cNvSpPr>
            <a:spLocks noGrp="1"/>
          </p:cNvSpPr>
          <p:nvPr>
            <p:ph type="body" sz="quarter" idx="14"/>
          </p:nvPr>
        </p:nvSpPr>
        <p:spPr/>
        <p:txBody>
          <a:bodyPr vert="horz" lIns="91440" tIns="45720" rIns="91440" bIns="45720" rtlCol="0">
            <a:noAutofit/>
          </a:bodyPr>
          <a:lstStyle/>
          <a:p>
            <a:r>
              <a:rPr lang="nl-NL" dirty="0"/>
              <a:t>Diversiteit en inclusie is essentieel voor de kwaliteit van onderzoek en onderwijs</a:t>
            </a:r>
          </a:p>
          <a:p>
            <a:r>
              <a:rPr lang="nl-NL" dirty="0"/>
              <a:t>We willen dat iedere medewerker, student en bezoeker zich welkom en gewaardeerd voelt</a:t>
            </a:r>
          </a:p>
          <a:p>
            <a:r>
              <a:rPr lang="nl-NL" dirty="0"/>
              <a:t>Beleid, HR en verbinding met netwerken </a:t>
            </a:r>
          </a:p>
          <a:p>
            <a:r>
              <a:rPr lang="nl-NL" dirty="0"/>
              <a:t>Evenementen en jaarlijks symposium</a:t>
            </a:r>
          </a:p>
        </p:txBody>
      </p:sp>
      <p:sp>
        <p:nvSpPr>
          <p:cNvPr id="5" name="Titel 4">
            <a:extLst>
              <a:ext uri="{FF2B5EF4-FFF2-40B4-BE49-F238E27FC236}">
                <a16:creationId xmlns:a16="http://schemas.microsoft.com/office/drawing/2014/main" id="{657286F1-ADD0-80D7-F1DD-266BB24495BA}"/>
              </a:ext>
            </a:extLst>
          </p:cNvPr>
          <p:cNvSpPr>
            <a:spLocks noGrp="1"/>
          </p:cNvSpPr>
          <p:nvPr>
            <p:ph type="title"/>
          </p:nvPr>
        </p:nvSpPr>
        <p:spPr/>
        <p:txBody>
          <a:bodyPr>
            <a:noAutofit/>
          </a:bodyPr>
          <a:lstStyle/>
          <a:p>
            <a:r>
              <a:rPr lang="nl-NL" dirty="0"/>
              <a:t>Diversiteit en inclusie</a:t>
            </a:r>
            <a:endParaRPr lang="en-US" dirty="0"/>
          </a:p>
        </p:txBody>
      </p:sp>
      <p:pic>
        <p:nvPicPr>
          <p:cNvPr id="20" name="Tijdelijke aanduiding voor afbeelding 19">
            <a:extLst>
              <a:ext uri="{FF2B5EF4-FFF2-40B4-BE49-F238E27FC236}">
                <a16:creationId xmlns:a16="http://schemas.microsoft.com/office/drawing/2014/main" id="{D56EAFC0-A298-0E6E-00C7-19D9695C94E8}"/>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val="0"/>
              </a:ext>
            </a:extLst>
          </a:blip>
          <a:srcRect/>
          <a:stretch>
            <a:fillRect/>
          </a:stretch>
        </p:blipFill>
        <p:spPr>
          <a:xfrm>
            <a:off x="0" y="0"/>
            <a:ext cx="6049964" cy="6858000"/>
          </a:xfrm>
          <a:custGeom>
            <a:avLst/>
            <a:gdLst>
              <a:gd name="csX0" fmla="*/ 5413072 w 6049964"/>
              <a:gd name="csY0" fmla="*/ 0 h 6858000"/>
              <a:gd name="csX1" fmla="*/ 5842952 w 6049964"/>
              <a:gd name="csY1" fmla="*/ 0 h 6858000"/>
              <a:gd name="csX2" fmla="*/ 5839388 w 6049964"/>
              <a:gd name="csY2" fmla="*/ 6153 h 6858000"/>
              <a:gd name="csX3" fmla="*/ 5886964 w 6049964"/>
              <a:gd name="csY3" fmla="*/ 6581852 h 6858000"/>
              <a:gd name="csX4" fmla="*/ 6049964 w 6049964"/>
              <a:gd name="csY4" fmla="*/ 6858000 h 6858000"/>
              <a:gd name="csX5" fmla="*/ 5620084 w 6049964"/>
              <a:gd name="csY5" fmla="*/ 6858000 h 6858000"/>
              <a:gd name="csX6" fmla="*/ 5457083 w 6049964"/>
              <a:gd name="csY6" fmla="*/ 6581852 h 6858000"/>
              <a:gd name="csX7" fmla="*/ 5409508 w 6049964"/>
              <a:gd name="csY7" fmla="*/ 6153 h 6858000"/>
              <a:gd name="csX8" fmla="*/ 0 w 6049964"/>
              <a:gd name="csY8" fmla="*/ 0 h 6858000"/>
              <a:gd name="csX9" fmla="*/ 5403860 w 6049964"/>
              <a:gd name="csY9" fmla="*/ 0 h 6858000"/>
              <a:gd name="csX10" fmla="*/ 5400296 w 6049964"/>
              <a:gd name="csY10" fmla="*/ 6153 h 6858000"/>
              <a:gd name="csX11" fmla="*/ 5447872 w 6049964"/>
              <a:gd name="csY11" fmla="*/ 6581852 h 6858000"/>
              <a:gd name="csX12" fmla="*/ 5610873 w 6049964"/>
              <a:gd name="csY12" fmla="*/ 6858000 h 6858000"/>
              <a:gd name="csX13" fmla="*/ 0 w 6049964"/>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6049964" h="6858000">
                <a:moveTo>
                  <a:pt x="5413072" y="0"/>
                </a:moveTo>
                <a:lnTo>
                  <a:pt x="5842952" y="0"/>
                </a:lnTo>
                <a:lnTo>
                  <a:pt x="5839388" y="6153"/>
                </a:lnTo>
                <a:cubicBezTo>
                  <a:pt x="5173058" y="1188468"/>
                  <a:pt x="4300621" y="3761764"/>
                  <a:pt x="5886964" y="6581852"/>
                </a:cubicBezTo>
                <a:lnTo>
                  <a:pt x="6049964" y="6858000"/>
                </a:lnTo>
                <a:lnTo>
                  <a:pt x="5620084" y="6858000"/>
                </a:lnTo>
                <a:lnTo>
                  <a:pt x="5457083" y="6581852"/>
                </a:lnTo>
                <a:cubicBezTo>
                  <a:pt x="3870740" y="3761764"/>
                  <a:pt x="4743178" y="1188468"/>
                  <a:pt x="5409508" y="6153"/>
                </a:cubicBezTo>
                <a:close/>
                <a:moveTo>
                  <a:pt x="0" y="0"/>
                </a:moveTo>
                <a:lnTo>
                  <a:pt x="5403860" y="0"/>
                </a:lnTo>
                <a:lnTo>
                  <a:pt x="5400296" y="6153"/>
                </a:lnTo>
                <a:cubicBezTo>
                  <a:pt x="4733967" y="1188468"/>
                  <a:pt x="3861529" y="3761764"/>
                  <a:pt x="5447872" y="6581852"/>
                </a:cubicBezTo>
                <a:lnTo>
                  <a:pt x="5610873" y="6858000"/>
                </a:lnTo>
                <a:lnTo>
                  <a:pt x="0" y="6858000"/>
                </a:lnTo>
                <a:close/>
              </a:path>
            </a:pathLst>
          </a:custGeom>
          <a:solidFill>
            <a:srgbClr val="BCD2FF"/>
          </a:solidFill>
        </p:spPr>
      </p:pic>
    </p:spTree>
    <p:extLst>
      <p:ext uri="{BB962C8B-B14F-4D97-AF65-F5344CB8AC3E}">
        <p14:creationId xmlns:p14="http://schemas.microsoft.com/office/powerpoint/2010/main" val="387974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858407C-8E78-F716-6BBD-718E4E1FDB9B}"/>
            </a:ext>
          </a:extLst>
        </p:cNvPr>
        <p:cNvGrpSpPr/>
        <p:nvPr/>
      </p:nvGrpSpPr>
      <p:grpSpPr>
        <a:xfrm>
          <a:off x="0" y="0"/>
          <a:ext cx="0" cy="0"/>
          <a:chOff x="0" y="0"/>
          <a:chExt cx="0" cy="0"/>
        </a:xfrm>
      </p:grpSpPr>
      <p:sp>
        <p:nvSpPr>
          <p:cNvPr id="5" name="Ondertitel 4">
            <a:extLst>
              <a:ext uri="{FF2B5EF4-FFF2-40B4-BE49-F238E27FC236}">
                <a16:creationId xmlns:a16="http://schemas.microsoft.com/office/drawing/2014/main" id="{76ADAB2D-63C5-8881-6013-82EC60732F8E}"/>
              </a:ext>
            </a:extLst>
          </p:cNvPr>
          <p:cNvSpPr>
            <a:spLocks noGrp="1"/>
          </p:cNvSpPr>
          <p:nvPr>
            <p:ph type="subTitle" idx="1"/>
          </p:nvPr>
        </p:nvSpPr>
        <p:spPr/>
        <p:txBody>
          <a:bodyPr/>
          <a:lstStyle/>
          <a:p>
            <a:endParaRPr lang="en-US"/>
          </a:p>
        </p:txBody>
      </p:sp>
      <p:sp>
        <p:nvSpPr>
          <p:cNvPr id="2" name="Titel 1">
            <a:extLst>
              <a:ext uri="{FF2B5EF4-FFF2-40B4-BE49-F238E27FC236}">
                <a16:creationId xmlns:a16="http://schemas.microsoft.com/office/drawing/2014/main" id="{F0BA344A-DA18-8C20-056C-E483A610A619}"/>
              </a:ext>
            </a:extLst>
          </p:cNvPr>
          <p:cNvSpPr>
            <a:spLocks noGrp="1"/>
          </p:cNvSpPr>
          <p:nvPr>
            <p:ph type="ctrTitle"/>
          </p:nvPr>
        </p:nvSpPr>
        <p:spPr>
          <a:xfrm>
            <a:off x="6877050" y="1234184"/>
            <a:ext cx="4981575" cy="965013"/>
          </a:xfrm>
        </p:spPr>
        <p:txBody>
          <a:bodyPr/>
          <a:lstStyle/>
          <a:p>
            <a:r>
              <a:rPr lang="nl-NL" dirty="0"/>
              <a:t>Onderzoek</a:t>
            </a:r>
            <a:endParaRPr lang="en-US" dirty="0"/>
          </a:p>
        </p:txBody>
      </p:sp>
    </p:spTree>
    <p:extLst>
      <p:ext uri="{BB962C8B-B14F-4D97-AF65-F5344CB8AC3E}">
        <p14:creationId xmlns:p14="http://schemas.microsoft.com/office/powerpoint/2010/main" val="267071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8FA88-633B-F4A5-16A2-A628FA55B655}"/>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5625FFAA-FC7A-D3E5-3E07-33E910834191}"/>
              </a:ext>
            </a:extLst>
          </p:cNvPr>
          <p:cNvSpPr>
            <a:spLocks noGrp="1"/>
          </p:cNvSpPr>
          <p:nvPr>
            <p:ph type="title"/>
          </p:nvPr>
        </p:nvSpPr>
        <p:spPr/>
        <p:txBody>
          <a:bodyPr/>
          <a:lstStyle/>
          <a:p>
            <a:r>
              <a:rPr lang="nl-NL" dirty="0"/>
              <a:t>Onderzoek in cijfers</a:t>
            </a:r>
            <a:endParaRPr lang="en-US" dirty="0"/>
          </a:p>
        </p:txBody>
      </p:sp>
      <p:sp>
        <p:nvSpPr>
          <p:cNvPr id="4" name="Tijdelijke aanduiding voor afbeelding 3">
            <a:extLst>
              <a:ext uri="{FF2B5EF4-FFF2-40B4-BE49-F238E27FC236}">
                <a16:creationId xmlns:a16="http://schemas.microsoft.com/office/drawing/2014/main" id="{C4EB40B4-0AB5-E936-D324-D847360241EE}"/>
              </a:ext>
            </a:extLst>
          </p:cNvPr>
          <p:cNvSpPr>
            <a:spLocks noGrp="1"/>
          </p:cNvSpPr>
          <p:nvPr>
            <p:ph type="pic" sz="quarter" idx="16"/>
          </p:nvPr>
        </p:nvSpPr>
        <p:spPr/>
        <p:txBody>
          <a:bodyPr/>
          <a:lstStyle/>
          <a:p>
            <a:endParaRPr lang="en-US"/>
          </a:p>
        </p:txBody>
      </p:sp>
      <p:sp>
        <p:nvSpPr>
          <p:cNvPr id="44" name="Rechthoek 43">
            <a:extLst>
              <a:ext uri="{FF2B5EF4-FFF2-40B4-BE49-F238E27FC236}">
                <a16:creationId xmlns:a16="http://schemas.microsoft.com/office/drawing/2014/main" id="{B2176F79-5894-11D7-D132-AD2160E238FD}"/>
              </a:ext>
            </a:extLst>
          </p:cNvPr>
          <p:cNvSpPr>
            <a:spLocks noChangeAspect="1"/>
          </p:cNvSpPr>
          <p:nvPr/>
        </p:nvSpPr>
        <p:spPr>
          <a:xfrm>
            <a:off x="2966550" y="2335213"/>
            <a:ext cx="540000" cy="540000"/>
          </a:xfrm>
          <a:prstGeom prst="rect">
            <a:avLst/>
          </a:prstGeom>
          <a:blipFill>
            <a:blip>
              <a:extLst>
                <a:ext uri="{96DAC541-7B7A-43D3-8B79-37D633B846F1}">
                  <asvg:svgBlip xmlns:asvg="http://schemas.microsoft.com/office/drawing/2016/SVG/main" r:embed="rId3"/>
                </a:ext>
              </a:extLst>
            </a:blip>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6.245</a:t>
            </a:r>
          </a:p>
          <a:p>
            <a:pPr>
              <a:lnSpc>
                <a:spcPts val="2400"/>
              </a:lnSpc>
            </a:pPr>
            <a:r>
              <a:rPr lang="nl-NL" sz="1600" dirty="0">
                <a:solidFill>
                  <a:srgbClr val="001158"/>
                </a:solidFill>
                <a:latin typeface="Merriweather" panose="00000500000000000000" pitchFamily="2" charset="0"/>
              </a:rPr>
              <a:t>publicaties</a:t>
            </a:r>
            <a:endParaRPr lang="en-US" dirty="0">
              <a:solidFill>
                <a:srgbClr val="001158"/>
              </a:solidFill>
              <a:latin typeface="Merriweather" panose="00000500000000000000" pitchFamily="2" charset="0"/>
            </a:endParaRPr>
          </a:p>
        </p:txBody>
      </p:sp>
      <p:sp>
        <p:nvSpPr>
          <p:cNvPr id="2" name="Rechthoek 1">
            <a:extLst>
              <a:ext uri="{FF2B5EF4-FFF2-40B4-BE49-F238E27FC236}">
                <a16:creationId xmlns:a16="http://schemas.microsoft.com/office/drawing/2014/main" id="{5EDD9AF0-0C32-0977-8066-A8568CEE3D11}"/>
              </a:ext>
            </a:extLst>
          </p:cNvPr>
          <p:cNvSpPr>
            <a:spLocks noChangeAspect="1"/>
          </p:cNvSpPr>
          <p:nvPr/>
        </p:nvSpPr>
        <p:spPr>
          <a:xfrm>
            <a:off x="6048994" y="2335213"/>
            <a:ext cx="540000" cy="540000"/>
          </a:xfrm>
          <a:prstGeom prst="rect">
            <a:avLst/>
          </a:prstGeom>
          <a:blipFill dpi="0" rotWithShape="1">
            <a:blip>
              <a:extLst>
                <a:ext uri="{96DAC541-7B7A-43D3-8B79-37D633B846F1}">
                  <asvg:svgBlip xmlns:asvg="http://schemas.microsoft.com/office/drawing/2016/SVG/main" r:embed="rId4"/>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557</a:t>
            </a:r>
          </a:p>
          <a:p>
            <a:pPr>
              <a:lnSpc>
                <a:spcPts val="2400"/>
              </a:lnSpc>
            </a:pPr>
            <a:r>
              <a:rPr lang="nl-NL" sz="1600" dirty="0">
                <a:solidFill>
                  <a:srgbClr val="001158"/>
                </a:solidFill>
                <a:latin typeface="Merriweather" panose="00000500000000000000" pitchFamily="2" charset="0"/>
              </a:rPr>
              <a:t>promoties</a:t>
            </a:r>
            <a:endParaRPr lang="en-US" sz="1600" dirty="0">
              <a:solidFill>
                <a:srgbClr val="001158"/>
              </a:solidFill>
              <a:latin typeface="Merriweather" panose="00000500000000000000" pitchFamily="2" charset="0"/>
            </a:endParaRPr>
          </a:p>
        </p:txBody>
      </p:sp>
      <p:sp>
        <p:nvSpPr>
          <p:cNvPr id="5" name="Rechthoek 4">
            <a:extLst>
              <a:ext uri="{FF2B5EF4-FFF2-40B4-BE49-F238E27FC236}">
                <a16:creationId xmlns:a16="http://schemas.microsoft.com/office/drawing/2014/main" id="{ADF4C9F8-0879-B38C-D190-251F1479213B}"/>
              </a:ext>
            </a:extLst>
          </p:cNvPr>
          <p:cNvSpPr>
            <a:spLocks noChangeAspect="1"/>
          </p:cNvSpPr>
          <p:nvPr/>
        </p:nvSpPr>
        <p:spPr>
          <a:xfrm>
            <a:off x="2966549" y="4394602"/>
            <a:ext cx="648000" cy="648000"/>
          </a:xfrm>
          <a:prstGeom prst="rect">
            <a:avLst/>
          </a:prstGeom>
          <a:blipFill dpi="0" rotWithShape="1">
            <a:blip>
              <a:extLst>
                <a:ext uri="{96DAC541-7B7A-43D3-8B79-37D633B846F1}">
                  <asvg:svgBlip xmlns:asvg="http://schemas.microsoft.com/office/drawing/2016/SVG/main" r:embed="rId5"/>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339</a:t>
            </a:r>
            <a:endParaRPr lang="nl-NL" sz="28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hoogleraren</a:t>
            </a:r>
          </a:p>
          <a:p>
            <a:pPr>
              <a:lnSpc>
                <a:spcPts val="2400"/>
              </a:lnSpc>
            </a:pPr>
            <a:r>
              <a:rPr lang="nl-NL" sz="1600" dirty="0">
                <a:solidFill>
                  <a:srgbClr val="001158"/>
                </a:solidFill>
                <a:latin typeface="Merriweather" panose="00000500000000000000" pitchFamily="2" charset="0"/>
              </a:rPr>
              <a:t>36% vrouw</a:t>
            </a:r>
            <a:endParaRPr lang="en-US" dirty="0">
              <a:solidFill>
                <a:srgbClr val="001158"/>
              </a:solidFill>
              <a:latin typeface="Merriweather" panose="00000500000000000000" pitchFamily="2" charset="0"/>
            </a:endParaRPr>
          </a:p>
        </p:txBody>
      </p:sp>
      <p:sp>
        <p:nvSpPr>
          <p:cNvPr id="6" name="Rechthoek 5">
            <a:extLst>
              <a:ext uri="{FF2B5EF4-FFF2-40B4-BE49-F238E27FC236}">
                <a16:creationId xmlns:a16="http://schemas.microsoft.com/office/drawing/2014/main" id="{3AC8636B-A906-3AD0-454F-CE7DD846187A}"/>
              </a:ext>
            </a:extLst>
          </p:cNvPr>
          <p:cNvSpPr>
            <a:spLocks noChangeAspect="1"/>
          </p:cNvSpPr>
          <p:nvPr/>
        </p:nvSpPr>
        <p:spPr>
          <a:xfrm>
            <a:off x="9218640" y="2332575"/>
            <a:ext cx="540000" cy="540000"/>
          </a:xfrm>
          <a:prstGeom prst="rect">
            <a:avLst/>
          </a:prstGeom>
          <a:blipFill dpi="0" rotWithShape="1">
            <a:blip>
              <a:extLst>
                <a:ext uri="{96DAC541-7B7A-43D3-8B79-37D633B846F1}">
                  <asvg:svgBlip xmlns:asvg="http://schemas.microsoft.com/office/drawing/2016/SVG/main" r:embed="rId6"/>
                </a:ext>
              </a:extLst>
            </a:blip>
            <a:srcRect/>
            <a:stretch>
              <a:fillRect t="6000" b="-6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468000" rIns="0" bIns="0" rtlCol="0" anchor="ctr"/>
          <a:lstStyle/>
          <a:p>
            <a:pPr>
              <a:lnSpc>
                <a:spcPts val="2400"/>
              </a:lnSpc>
            </a:pPr>
            <a:r>
              <a:rPr lang="nl-NL" sz="3200" b="1" dirty="0">
                <a:solidFill>
                  <a:srgbClr val="B27F2A"/>
                </a:solidFill>
                <a:latin typeface="Merriweather" panose="00000500000000000000" pitchFamily="2" charset="0"/>
              </a:rPr>
              <a:t>29</a:t>
            </a:r>
          </a:p>
          <a:p>
            <a:pPr>
              <a:lnSpc>
                <a:spcPts val="2000"/>
              </a:lnSpc>
            </a:pPr>
            <a:r>
              <a:rPr lang="nl-NL" sz="1600" dirty="0">
                <a:solidFill>
                  <a:srgbClr val="001158"/>
                </a:solidFill>
                <a:latin typeface="Merriweather" panose="00000500000000000000" pitchFamily="2" charset="0"/>
              </a:rPr>
              <a:t>Spinozapremies</a:t>
            </a:r>
          </a:p>
          <a:p>
            <a:pPr>
              <a:lnSpc>
                <a:spcPts val="2000"/>
              </a:lnSpc>
            </a:pPr>
            <a:r>
              <a:rPr lang="nl-NL" sz="1200" dirty="0">
                <a:solidFill>
                  <a:srgbClr val="001158"/>
                </a:solidFill>
                <a:latin typeface="Merriweather" panose="00000500000000000000" pitchFamily="2" charset="0"/>
              </a:rPr>
              <a:t>tot nu toe</a:t>
            </a:r>
            <a:endParaRPr lang="en-US" sz="1400" dirty="0">
              <a:solidFill>
                <a:srgbClr val="001158"/>
              </a:solidFill>
              <a:latin typeface="Merriweather" panose="00000500000000000000" pitchFamily="2" charset="0"/>
            </a:endParaRPr>
          </a:p>
        </p:txBody>
      </p:sp>
      <p:sp>
        <p:nvSpPr>
          <p:cNvPr id="34" name="Rechthoek 33">
            <a:extLst>
              <a:ext uri="{FF2B5EF4-FFF2-40B4-BE49-F238E27FC236}">
                <a16:creationId xmlns:a16="http://schemas.microsoft.com/office/drawing/2014/main" id="{34A72ED2-A1AB-3025-51F9-2BD70B3F3222}"/>
              </a:ext>
            </a:extLst>
          </p:cNvPr>
          <p:cNvSpPr>
            <a:spLocks noChangeAspect="1"/>
          </p:cNvSpPr>
          <p:nvPr/>
        </p:nvSpPr>
        <p:spPr>
          <a:xfrm>
            <a:off x="6019358" y="4180793"/>
            <a:ext cx="828000" cy="828000"/>
          </a:xfrm>
          <a:prstGeom prst="rect">
            <a:avLst/>
          </a:prstGeom>
          <a:blipFill dpi="0" rotWithShape="1">
            <a:blip>
              <a:extLst>
                <a:ext uri="{96DAC541-7B7A-43D3-8B79-37D633B846F1}">
                  <asvg:svgBlip xmlns:asvg="http://schemas.microsoft.com/office/drawing/2016/SVG/main" r:embed="rId7"/>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56000" tIns="180000" rIns="0" bIns="0" rtlCol="0" anchor="ctr"/>
          <a:lstStyle/>
          <a:p>
            <a:pPr>
              <a:lnSpc>
                <a:spcPts val="2400"/>
              </a:lnSpc>
            </a:pPr>
            <a:r>
              <a:rPr lang="nl-NL" sz="3200" b="1" dirty="0">
                <a:solidFill>
                  <a:srgbClr val="B27F2A"/>
                </a:solidFill>
                <a:latin typeface="Merriweather" panose="00000500000000000000" pitchFamily="2" charset="0"/>
              </a:rPr>
              <a:t>97</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NWO-subsidies</a:t>
            </a:r>
            <a:endParaRPr lang="en-US" dirty="0">
              <a:solidFill>
                <a:srgbClr val="001158"/>
              </a:solidFill>
              <a:latin typeface="Merriweather" panose="00000500000000000000" pitchFamily="2" charset="0"/>
            </a:endParaRPr>
          </a:p>
        </p:txBody>
      </p:sp>
      <p:sp>
        <p:nvSpPr>
          <p:cNvPr id="35" name="Rechthoek 34">
            <a:extLst>
              <a:ext uri="{FF2B5EF4-FFF2-40B4-BE49-F238E27FC236}">
                <a16:creationId xmlns:a16="http://schemas.microsoft.com/office/drawing/2014/main" id="{5ADADC45-11E9-EA3B-28F2-3340C2A86847}"/>
              </a:ext>
            </a:extLst>
          </p:cNvPr>
          <p:cNvSpPr>
            <a:spLocks noChangeAspect="1"/>
          </p:cNvSpPr>
          <p:nvPr/>
        </p:nvSpPr>
        <p:spPr>
          <a:xfrm>
            <a:off x="9162778" y="4233899"/>
            <a:ext cx="684000" cy="684000"/>
          </a:xfrm>
          <a:prstGeom prst="rect">
            <a:avLst/>
          </a:prstGeom>
          <a:blipFill dpi="0" rotWithShape="1">
            <a:blip>
              <a:extLst>
                <a:ext uri="{96DAC541-7B7A-43D3-8B79-37D633B846F1}">
                  <asvg:svgBlip xmlns:asvg="http://schemas.microsoft.com/office/drawing/2016/SVG/main" r:embed="rId8"/>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15</a:t>
            </a:r>
          </a:p>
          <a:p>
            <a:pPr>
              <a:lnSpc>
                <a:spcPts val="2400"/>
              </a:lnSpc>
            </a:pPr>
            <a:r>
              <a:rPr lang="nl-NL" sz="1600" dirty="0">
                <a:solidFill>
                  <a:srgbClr val="001158"/>
                </a:solidFill>
                <a:latin typeface="Merriweather" panose="00000500000000000000" pitchFamily="2" charset="0"/>
              </a:rPr>
              <a:t>ERC Grants</a:t>
            </a:r>
            <a:endParaRPr lang="en-US" sz="1600" dirty="0">
              <a:solidFill>
                <a:srgbClr val="001158"/>
              </a:solidFill>
              <a:latin typeface="Merriweather" panose="00000500000000000000" pitchFamily="2" charset="0"/>
            </a:endParaRPr>
          </a:p>
        </p:txBody>
      </p:sp>
    </p:spTree>
    <p:extLst>
      <p:ext uri="{BB962C8B-B14F-4D97-AF65-F5344CB8AC3E}">
        <p14:creationId xmlns:p14="http://schemas.microsoft.com/office/powerpoint/2010/main" val="213198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4A348DCA-7FC9-EA43-0BDF-15E719ACBC90}"/>
            </a:ext>
          </a:extLst>
        </p:cNvPr>
        <p:cNvGrpSpPr/>
        <p:nvPr/>
      </p:nvGrpSpPr>
      <p:grpSpPr>
        <a:xfrm>
          <a:off x="0" y="0"/>
          <a:ext cx="0" cy="0"/>
          <a:chOff x="0" y="0"/>
          <a:chExt cx="0" cy="0"/>
        </a:xfrm>
      </p:grpSpPr>
      <p:sp>
        <p:nvSpPr>
          <p:cNvPr id="8" name="Titel 7">
            <a:extLst>
              <a:ext uri="{FF2B5EF4-FFF2-40B4-BE49-F238E27FC236}">
                <a16:creationId xmlns:a16="http://schemas.microsoft.com/office/drawing/2014/main" id="{DCCCBFCA-1ED1-F08F-A13D-0F6B2D0D5908}"/>
              </a:ext>
            </a:extLst>
          </p:cNvPr>
          <p:cNvSpPr>
            <a:spLocks noGrp="1"/>
          </p:cNvSpPr>
          <p:nvPr>
            <p:ph type="ctrTitle"/>
          </p:nvPr>
        </p:nvSpPr>
        <p:spPr>
          <a:xfrm>
            <a:off x="6877050" y="1234184"/>
            <a:ext cx="4981575" cy="965013"/>
          </a:xfrm>
        </p:spPr>
        <p:txBody>
          <a:bodyPr/>
          <a:lstStyle/>
          <a:p>
            <a:r>
              <a:rPr lang="nl-NL" dirty="0"/>
              <a:t>Onderwijs</a:t>
            </a:r>
            <a:endParaRPr lang="en-US" dirty="0"/>
          </a:p>
        </p:txBody>
      </p:sp>
      <p:sp>
        <p:nvSpPr>
          <p:cNvPr id="12" name="Ondertitel 11">
            <a:extLst>
              <a:ext uri="{FF2B5EF4-FFF2-40B4-BE49-F238E27FC236}">
                <a16:creationId xmlns:a16="http://schemas.microsoft.com/office/drawing/2014/main" id="{FF42E073-DCB4-DE66-CED7-E0E16BCDE70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197938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a:extLst>
              <a:ext uri="{FF2B5EF4-FFF2-40B4-BE49-F238E27FC236}">
                <a16:creationId xmlns:a16="http://schemas.microsoft.com/office/drawing/2014/main" id="{BFEB8DF6-229B-A242-E4E8-2866D342517A}"/>
              </a:ext>
            </a:extLst>
          </p:cNvPr>
          <p:cNvSpPr>
            <a:spLocks noGrp="1"/>
          </p:cNvSpPr>
          <p:nvPr>
            <p:ph type="body" sz="quarter" idx="14"/>
          </p:nvPr>
        </p:nvSpPr>
        <p:spPr>
          <a:xfrm>
            <a:off x="698500" y="2038350"/>
            <a:ext cx="5397500" cy="2449004"/>
          </a:xfr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001158"/>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158"/>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1158"/>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200"/>
              </a:spcAft>
              <a:buNone/>
            </a:pPr>
            <a:r>
              <a:rPr lang="nl-NL" dirty="0"/>
              <a:t>Opgericht in 1575 door Willem van Oranje</a:t>
            </a:r>
          </a:p>
          <a:p>
            <a:pPr marL="0" indent="0">
              <a:lnSpc>
                <a:spcPct val="120000"/>
              </a:lnSpc>
              <a:spcBef>
                <a:spcPts val="0"/>
              </a:spcBef>
              <a:spcAft>
                <a:spcPts val="1200"/>
              </a:spcAft>
              <a:buNone/>
            </a:pPr>
            <a:endParaRPr lang="nl-NL" dirty="0"/>
          </a:p>
          <a:p>
            <a:pPr marL="0" indent="0">
              <a:lnSpc>
                <a:spcPct val="120000"/>
              </a:lnSpc>
              <a:spcBef>
                <a:spcPts val="0"/>
              </a:spcBef>
              <a:spcAft>
                <a:spcPts val="1200"/>
              </a:spcAft>
              <a:buNone/>
            </a:pPr>
            <a:r>
              <a:rPr lang="nl-NL" sz="2400" b="1" dirty="0"/>
              <a:t>Ons motto</a:t>
            </a:r>
          </a:p>
          <a:p>
            <a:pPr marL="0" indent="0">
              <a:lnSpc>
                <a:spcPct val="120000"/>
              </a:lnSpc>
              <a:spcBef>
                <a:spcPts val="0"/>
              </a:spcBef>
              <a:spcAft>
                <a:spcPts val="1200"/>
              </a:spcAft>
              <a:buNone/>
            </a:pPr>
            <a:r>
              <a:rPr lang="nl-NL" dirty="0" err="1"/>
              <a:t>Praesidium</a:t>
            </a:r>
            <a:r>
              <a:rPr lang="nl-NL" dirty="0"/>
              <a:t> </a:t>
            </a:r>
            <a:r>
              <a:rPr lang="nl-NL" dirty="0" err="1"/>
              <a:t>Libertatis</a:t>
            </a:r>
            <a:r>
              <a:rPr lang="nl-NL" dirty="0"/>
              <a:t>: Bolwerk van Vrijheid</a:t>
            </a:r>
          </a:p>
        </p:txBody>
      </p:sp>
      <p:sp>
        <p:nvSpPr>
          <p:cNvPr id="3" name="Titel 2">
            <a:extLst>
              <a:ext uri="{FF2B5EF4-FFF2-40B4-BE49-F238E27FC236}">
                <a16:creationId xmlns:a16="http://schemas.microsoft.com/office/drawing/2014/main" id="{E34E7549-2CB1-AAC4-8D6E-8E44D325E548}"/>
              </a:ext>
            </a:extLst>
          </p:cNvPr>
          <p:cNvSpPr>
            <a:spLocks noGrp="1"/>
          </p:cNvSpPr>
          <p:nvPr>
            <p:ph type="title"/>
          </p:nvPr>
        </p:nvSpPr>
        <p:spPr>
          <a:xfrm>
            <a:off x="698400" y="360000"/>
            <a:ext cx="5397600" cy="1325563"/>
          </a:xfrm>
        </p:spPr>
        <p:txBody>
          <a:bodyPr>
            <a:noAutofit/>
          </a:bodyPr>
          <a:lstStyle/>
          <a:p>
            <a:r>
              <a:rPr lang="nl-NL"/>
              <a:t>Eerste universiteit van Nederland</a:t>
            </a:r>
            <a:endParaRPr lang="en-US" dirty="0"/>
          </a:p>
        </p:txBody>
      </p:sp>
      <p:pic>
        <p:nvPicPr>
          <p:cNvPr id="5" name="Tijdelijke aanduiding voor afbeelding 4">
            <a:extLst>
              <a:ext uri="{FF2B5EF4-FFF2-40B4-BE49-F238E27FC236}">
                <a16:creationId xmlns:a16="http://schemas.microsoft.com/office/drawing/2014/main" id="{C17E4889-1F0F-151F-8276-2721C646E009}"/>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val="0"/>
              </a:ext>
            </a:extLst>
          </a:blip>
          <a:srcRect/>
          <a:stretch>
            <a:fillRect/>
          </a:stretch>
        </p:blipFill>
        <p:spPr>
          <a:xfrm>
            <a:off x="6142038" y="0"/>
            <a:ext cx="6049962" cy="6858000"/>
          </a:xfrm>
          <a:solidFill>
            <a:srgbClr val="BCD2FF"/>
          </a:solidFill>
        </p:spPr>
      </p:pic>
    </p:spTree>
    <p:extLst>
      <p:ext uri="{BB962C8B-B14F-4D97-AF65-F5344CB8AC3E}">
        <p14:creationId xmlns:p14="http://schemas.microsoft.com/office/powerpoint/2010/main" val="318795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D6F1F-8CF9-AF43-01E3-43EA874EE1D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5A01BBB-B6DC-C16C-76E9-0BEFFD984DF0}"/>
              </a:ext>
            </a:extLst>
          </p:cNvPr>
          <p:cNvSpPr>
            <a:spLocks noGrp="1"/>
          </p:cNvSpPr>
          <p:nvPr>
            <p:ph type="title"/>
          </p:nvPr>
        </p:nvSpPr>
        <p:spPr/>
        <p:txBody>
          <a:bodyPr lIns="0"/>
          <a:lstStyle/>
          <a:p>
            <a:r>
              <a:rPr lang="nl-NL"/>
              <a:t>Onderwijs in cijfers</a:t>
            </a:r>
            <a:endParaRPr lang="en-US" dirty="0"/>
          </a:p>
        </p:txBody>
      </p:sp>
      <p:sp>
        <p:nvSpPr>
          <p:cNvPr id="14" name="Tijdelijke aanduiding voor afbeelding 13">
            <a:extLst>
              <a:ext uri="{FF2B5EF4-FFF2-40B4-BE49-F238E27FC236}">
                <a16:creationId xmlns:a16="http://schemas.microsoft.com/office/drawing/2014/main" id="{03A2901E-9315-C4BC-EAEC-8B1472A03B02}"/>
              </a:ext>
            </a:extLst>
          </p:cNvPr>
          <p:cNvSpPr>
            <a:spLocks noGrp="1"/>
          </p:cNvSpPr>
          <p:nvPr>
            <p:ph type="pic" sz="quarter" idx="16"/>
          </p:nvPr>
        </p:nvSpPr>
        <p:spPr/>
        <p:txBody>
          <a:bodyPr/>
          <a:lstStyle/>
          <a:p>
            <a:endParaRPr lang="en-US"/>
          </a:p>
        </p:txBody>
      </p:sp>
      <p:sp>
        <p:nvSpPr>
          <p:cNvPr id="12" name="Stroomdiagram: Verbindingslijn 11">
            <a:extLst>
              <a:ext uri="{FF2B5EF4-FFF2-40B4-BE49-F238E27FC236}">
                <a16:creationId xmlns:a16="http://schemas.microsoft.com/office/drawing/2014/main" id="{9F4BB57D-416C-627F-8E80-B2A84A2511F5}"/>
              </a:ext>
            </a:extLst>
          </p:cNvPr>
          <p:cNvSpPr>
            <a:spLocks noChangeAspect="1"/>
          </p:cNvSpPr>
          <p:nvPr/>
        </p:nvSpPr>
        <p:spPr>
          <a:xfrm>
            <a:off x="3248610" y="2360204"/>
            <a:ext cx="540000" cy="540000"/>
          </a:xfrm>
          <a:prstGeom prst="flowChartConnector">
            <a:avLst/>
          </a:prstGeom>
          <a:blipFill dpi="0" rotWithShape="1">
            <a:blip>
              <a:extLst>
                <a:ext uri="{96DAC541-7B7A-43D3-8B79-37D633B846F1}">
                  <asvg:svgBlip xmlns:asvg="http://schemas.microsoft.com/office/drawing/2016/SVG/main" r:embed="rId3"/>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0" rIns="0" bIns="0" rtlCol="0" anchor="ctr"/>
          <a:lstStyle/>
          <a:p>
            <a:pPr>
              <a:lnSpc>
                <a:spcPts val="2400"/>
              </a:lnSpc>
            </a:pPr>
            <a:r>
              <a:rPr lang="nl-NL" sz="3200" b="1" dirty="0">
                <a:solidFill>
                  <a:srgbClr val="B27F2A"/>
                </a:solidFill>
                <a:latin typeface="Merriweather" panose="00000500000000000000" pitchFamily="2" charset="0"/>
              </a:rPr>
              <a:t>33.500</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studenten</a:t>
            </a:r>
            <a:endParaRPr lang="en-US" dirty="0">
              <a:solidFill>
                <a:srgbClr val="001158"/>
              </a:solidFill>
              <a:latin typeface="Merriweather" panose="00000500000000000000" pitchFamily="2" charset="0"/>
            </a:endParaRPr>
          </a:p>
        </p:txBody>
      </p:sp>
      <p:sp>
        <p:nvSpPr>
          <p:cNvPr id="16" name="Stroomdiagram: Verbindingslijn 15">
            <a:extLst>
              <a:ext uri="{FF2B5EF4-FFF2-40B4-BE49-F238E27FC236}">
                <a16:creationId xmlns:a16="http://schemas.microsoft.com/office/drawing/2014/main" id="{EC079A9A-3938-F7D3-04B1-3CABA48AD6C4}"/>
              </a:ext>
            </a:extLst>
          </p:cNvPr>
          <p:cNvSpPr>
            <a:spLocks noChangeAspect="1"/>
          </p:cNvSpPr>
          <p:nvPr/>
        </p:nvSpPr>
        <p:spPr>
          <a:xfrm>
            <a:off x="3107271" y="4913426"/>
            <a:ext cx="720000" cy="720000"/>
          </a:xfrm>
          <a:prstGeom prst="flowChartConnector">
            <a:avLst/>
          </a:prstGeom>
          <a:blipFill dpi="0" rotWithShape="1">
            <a:blip>
              <a:extLst>
                <a:ext uri="{96DAC541-7B7A-43D3-8B79-37D633B846F1}">
                  <asvg:svgBlip xmlns:asvg="http://schemas.microsoft.com/office/drawing/2016/SVG/main" r:embed="rId4"/>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900000" tIns="0" rIns="0" bIns="0" rtlCol="0" anchor="ctr"/>
          <a:lstStyle/>
          <a:p>
            <a:pPr>
              <a:lnSpc>
                <a:spcPts val="2400"/>
              </a:lnSpc>
            </a:pPr>
            <a:r>
              <a:rPr lang="nl-NL" sz="3200" b="1" dirty="0">
                <a:solidFill>
                  <a:srgbClr val="B27F2A"/>
                </a:solidFill>
                <a:latin typeface="Merriweather" panose="00000500000000000000" pitchFamily="2" charset="0"/>
              </a:rPr>
              <a:t>22%</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internationale studenten</a:t>
            </a:r>
            <a:endParaRPr lang="en-US" dirty="0">
              <a:solidFill>
                <a:srgbClr val="001158"/>
              </a:solidFill>
              <a:latin typeface="Merriweather" panose="00000500000000000000" pitchFamily="2" charset="0"/>
            </a:endParaRPr>
          </a:p>
        </p:txBody>
      </p:sp>
      <p:sp>
        <p:nvSpPr>
          <p:cNvPr id="19" name="Stroomdiagram: Verbindingslijn 18">
            <a:extLst>
              <a:ext uri="{FF2B5EF4-FFF2-40B4-BE49-F238E27FC236}">
                <a16:creationId xmlns:a16="http://schemas.microsoft.com/office/drawing/2014/main" id="{CEE08954-1F92-1401-89BA-0C209EE1704F}"/>
              </a:ext>
            </a:extLst>
          </p:cNvPr>
          <p:cNvSpPr>
            <a:spLocks noChangeAspect="1"/>
          </p:cNvSpPr>
          <p:nvPr/>
        </p:nvSpPr>
        <p:spPr>
          <a:xfrm>
            <a:off x="7574987" y="2360204"/>
            <a:ext cx="540000" cy="540000"/>
          </a:xfrm>
          <a:prstGeom prst="flowChartConnector">
            <a:avLst/>
          </a:prstGeom>
          <a:blipFill dpi="0" rotWithShape="1">
            <a:blip>
              <a:extLst>
                <a:ext uri="{96DAC541-7B7A-43D3-8B79-37D633B846F1}">
                  <asvg:svgBlip xmlns:asvg="http://schemas.microsoft.com/office/drawing/2016/SVG/main" r:embed="rId5"/>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0" rIns="0" bIns="0" rtlCol="0" anchor="ctr"/>
          <a:lstStyle/>
          <a:p>
            <a:pPr>
              <a:lnSpc>
                <a:spcPts val="2400"/>
              </a:lnSpc>
            </a:pPr>
            <a:r>
              <a:rPr lang="nl-NL" sz="3200" b="1" dirty="0">
                <a:solidFill>
                  <a:srgbClr val="B27F2A"/>
                </a:solidFill>
                <a:latin typeface="Merriweather" panose="00000500000000000000" pitchFamily="2" charset="0"/>
              </a:rPr>
              <a:t>10.000</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afgestudeerden per jaar</a:t>
            </a:r>
            <a:endParaRPr lang="en-US" dirty="0">
              <a:solidFill>
                <a:srgbClr val="001158"/>
              </a:solidFill>
              <a:latin typeface="Merriweather" panose="00000500000000000000" pitchFamily="2" charset="0"/>
            </a:endParaRPr>
          </a:p>
        </p:txBody>
      </p:sp>
      <p:sp>
        <p:nvSpPr>
          <p:cNvPr id="3" name="Rechthoek 2">
            <a:extLst>
              <a:ext uri="{FF2B5EF4-FFF2-40B4-BE49-F238E27FC236}">
                <a16:creationId xmlns:a16="http://schemas.microsoft.com/office/drawing/2014/main" id="{DD61177C-2925-32C7-EDBB-A51BF72EF561}"/>
              </a:ext>
            </a:extLst>
          </p:cNvPr>
          <p:cNvSpPr>
            <a:spLocks noChangeAspect="1"/>
          </p:cNvSpPr>
          <p:nvPr/>
        </p:nvSpPr>
        <p:spPr>
          <a:xfrm>
            <a:off x="3209949" y="3667295"/>
            <a:ext cx="540000" cy="540000"/>
          </a:xfrm>
          <a:prstGeom prst="rect">
            <a:avLst/>
          </a:prstGeom>
          <a:blipFill dpi="0" rotWithShape="1">
            <a:blip>
              <a:extLst>
                <a:ext uri="{96DAC541-7B7A-43D3-8B79-37D633B846F1}">
                  <asvg:svgBlip xmlns:asvg="http://schemas.microsoft.com/office/drawing/2016/SVG/main" r:embed="rId6"/>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92000" tIns="0" rIns="0" bIns="0" rtlCol="0" anchor="ctr"/>
          <a:lstStyle/>
          <a:p>
            <a:pPr>
              <a:lnSpc>
                <a:spcPts val="2400"/>
              </a:lnSpc>
            </a:pPr>
            <a:r>
              <a:rPr lang="nl-NL" sz="3200" b="1" dirty="0">
                <a:solidFill>
                  <a:srgbClr val="B27F2A"/>
                </a:solidFill>
                <a:latin typeface="Merriweather" panose="00000500000000000000" pitchFamily="2" charset="0"/>
              </a:rPr>
              <a:t>51</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bacheloropleidingen</a:t>
            </a:r>
            <a:endParaRPr lang="en-US" dirty="0">
              <a:solidFill>
                <a:srgbClr val="001158"/>
              </a:solidFill>
              <a:latin typeface="Merriweather" panose="00000500000000000000" pitchFamily="2" charset="0"/>
            </a:endParaRPr>
          </a:p>
        </p:txBody>
      </p:sp>
      <p:sp>
        <p:nvSpPr>
          <p:cNvPr id="4" name="Rechthoek 3">
            <a:extLst>
              <a:ext uri="{FF2B5EF4-FFF2-40B4-BE49-F238E27FC236}">
                <a16:creationId xmlns:a16="http://schemas.microsoft.com/office/drawing/2014/main" id="{1434DCCB-A139-B5E5-1D99-0D87EA058A1E}"/>
              </a:ext>
            </a:extLst>
          </p:cNvPr>
          <p:cNvSpPr>
            <a:spLocks noChangeAspect="1"/>
          </p:cNvSpPr>
          <p:nvPr/>
        </p:nvSpPr>
        <p:spPr>
          <a:xfrm>
            <a:off x="7574987" y="3670141"/>
            <a:ext cx="540000" cy="540000"/>
          </a:xfrm>
          <a:prstGeom prst="rect">
            <a:avLst/>
          </a:prstGeom>
          <a:blipFill dpi="0" rotWithShape="1">
            <a:blip>
              <a:extLst>
                <a:ext uri="{96DAC541-7B7A-43D3-8B79-37D633B846F1}">
                  <asvg:svgBlip xmlns:asvg="http://schemas.microsoft.com/office/drawing/2016/SVG/main" r:embed="rId7"/>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0" rIns="0" bIns="0" rtlCol="0" anchor="ctr"/>
          <a:lstStyle/>
          <a:p>
            <a:pPr>
              <a:lnSpc>
                <a:spcPts val="2400"/>
              </a:lnSpc>
            </a:pPr>
            <a:r>
              <a:rPr lang="nl-NL" sz="3200" b="1" dirty="0">
                <a:solidFill>
                  <a:srgbClr val="B27F2A"/>
                </a:solidFill>
                <a:latin typeface="Merriweather" panose="00000500000000000000" pitchFamily="2" charset="0"/>
              </a:rPr>
              <a:t>83</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masteropleidingen</a:t>
            </a:r>
            <a:endParaRPr lang="en-US" dirty="0">
              <a:solidFill>
                <a:srgbClr val="001158"/>
              </a:solidFill>
              <a:latin typeface="Merriweather" panose="00000500000000000000" pitchFamily="2" charset="0"/>
            </a:endParaRPr>
          </a:p>
        </p:txBody>
      </p:sp>
      <p:sp>
        <p:nvSpPr>
          <p:cNvPr id="5" name="Rechthoek 4">
            <a:extLst>
              <a:ext uri="{FF2B5EF4-FFF2-40B4-BE49-F238E27FC236}">
                <a16:creationId xmlns:a16="http://schemas.microsoft.com/office/drawing/2014/main" id="{BE6F4C22-41B5-F770-681C-2A6D4E28D953}"/>
              </a:ext>
            </a:extLst>
          </p:cNvPr>
          <p:cNvSpPr>
            <a:spLocks noChangeAspect="1"/>
          </p:cNvSpPr>
          <p:nvPr/>
        </p:nvSpPr>
        <p:spPr>
          <a:xfrm>
            <a:off x="7574987" y="5003426"/>
            <a:ext cx="540000" cy="540000"/>
          </a:xfrm>
          <a:prstGeom prst="rect">
            <a:avLst/>
          </a:prstGeom>
          <a:blipFill dpi="0" rotWithShape="1">
            <a:blip>
              <a:extLst>
                <a:ext uri="{96DAC541-7B7A-43D3-8B79-37D633B846F1}">
                  <asvg:svgBlip xmlns:asvg="http://schemas.microsoft.com/office/drawing/2016/SVG/main" r:embed="rId8"/>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0" rIns="0" bIns="0" rtlCol="0" anchor="ctr"/>
          <a:lstStyle/>
          <a:p>
            <a:pPr>
              <a:lnSpc>
                <a:spcPts val="2400"/>
              </a:lnSpc>
            </a:pPr>
            <a:r>
              <a:rPr lang="nl-NL" sz="3200" b="1" dirty="0">
                <a:solidFill>
                  <a:srgbClr val="B27F2A"/>
                </a:solidFill>
                <a:latin typeface="Merriweather" panose="00000500000000000000" pitchFamily="2" charset="0"/>
              </a:rPr>
              <a:t>100+</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o</a:t>
            </a:r>
            <a:r>
              <a:rPr lang="nl-NL" sz="1600">
                <a:solidFill>
                  <a:srgbClr val="001158"/>
                </a:solidFill>
                <a:latin typeface="Merriweather" panose="00000500000000000000" pitchFamily="2" charset="0"/>
              </a:rPr>
              <a:t>pleidingen </a:t>
            </a:r>
            <a:r>
              <a:rPr lang="nl-NL" sz="1600" dirty="0">
                <a:solidFill>
                  <a:srgbClr val="001158"/>
                </a:solidFill>
                <a:latin typeface="Merriweather" panose="00000500000000000000" pitchFamily="2" charset="0"/>
              </a:rPr>
              <a:t>voor professionals</a:t>
            </a:r>
            <a:endParaRPr lang="en-US" dirty="0">
              <a:solidFill>
                <a:srgbClr val="001158"/>
              </a:solidFill>
              <a:latin typeface="Merriweather" panose="00000500000000000000" pitchFamily="2" charset="0"/>
            </a:endParaRPr>
          </a:p>
        </p:txBody>
      </p:sp>
    </p:spTree>
    <p:extLst>
      <p:ext uri="{BB962C8B-B14F-4D97-AF65-F5344CB8AC3E}">
        <p14:creationId xmlns:p14="http://schemas.microsoft.com/office/powerpoint/2010/main" val="258688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5B7AF86B-B6F9-8AC0-466D-3628085954CB}"/>
              </a:ext>
            </a:extLst>
          </p:cNvPr>
          <p:cNvSpPr>
            <a:spLocks noGrp="1"/>
          </p:cNvSpPr>
          <p:nvPr>
            <p:ph type="body" sz="quarter" idx="14"/>
          </p:nvPr>
        </p:nvSpPr>
        <p:spPr>
          <a:xfrm>
            <a:off x="698400" y="2037600"/>
            <a:ext cx="8348400" cy="4046537"/>
          </a:xfrm>
        </p:spPr>
        <p:txBody>
          <a:bodyPr vert="horz" lIns="91440" tIns="45720" rIns="91440" bIns="45720" rtlCol="0">
            <a:spAutoFit/>
          </a:bodyPr>
          <a:lstStyle/>
          <a:p>
            <a:pPr marL="228600" indent="-228600">
              <a:lnSpc>
                <a:spcPct val="120000"/>
              </a:lnSpc>
              <a:spcBef>
                <a:spcPts val="0"/>
              </a:spcBef>
              <a:spcAft>
                <a:spcPts val="1200"/>
              </a:spcAft>
              <a:buChar char="•"/>
            </a:pPr>
            <a:r>
              <a:rPr lang="nl-NL" dirty="0">
                <a:solidFill>
                  <a:srgbClr val="0C2577"/>
                </a:solidFill>
              </a:rPr>
              <a:t>Verwevenheid onderzoek en onderwijs</a:t>
            </a:r>
          </a:p>
          <a:p>
            <a:pPr marL="228600" indent="-228600">
              <a:lnSpc>
                <a:spcPct val="120000"/>
              </a:lnSpc>
              <a:spcBef>
                <a:spcPts val="0"/>
              </a:spcBef>
              <a:spcAft>
                <a:spcPts val="1200"/>
              </a:spcAft>
              <a:buChar char="•"/>
            </a:pPr>
            <a:r>
              <a:rPr lang="nl-NL" dirty="0">
                <a:solidFill>
                  <a:srgbClr val="0C2577"/>
                </a:solidFill>
              </a:rPr>
              <a:t>Opleiden tot academische professionals en betrokken burgers</a:t>
            </a:r>
          </a:p>
          <a:p>
            <a:pPr marL="228600" indent="-228600">
              <a:lnSpc>
                <a:spcPct val="120000"/>
              </a:lnSpc>
              <a:spcBef>
                <a:spcPts val="0"/>
              </a:spcBef>
              <a:spcAft>
                <a:spcPts val="1200"/>
              </a:spcAft>
              <a:buChar char="•"/>
            </a:pPr>
            <a:r>
              <a:rPr lang="nl-NL" dirty="0">
                <a:solidFill>
                  <a:srgbClr val="0C2577"/>
                </a:solidFill>
              </a:rPr>
              <a:t>Ontwikkeling van vaardigheden</a:t>
            </a:r>
          </a:p>
          <a:p>
            <a:pPr marL="228600" indent="-228600">
              <a:lnSpc>
                <a:spcPct val="120000"/>
              </a:lnSpc>
              <a:spcBef>
                <a:spcPts val="0"/>
              </a:spcBef>
              <a:spcAft>
                <a:spcPts val="1200"/>
              </a:spcAft>
              <a:buChar char="•"/>
            </a:pPr>
            <a:r>
              <a:rPr lang="nl-NL" dirty="0">
                <a:solidFill>
                  <a:srgbClr val="0C2577"/>
                </a:solidFill>
              </a:rPr>
              <a:t>Aandacht voor maatschappelijke vraagstukken</a:t>
            </a:r>
          </a:p>
          <a:p>
            <a:pPr marL="228600" indent="-228600">
              <a:lnSpc>
                <a:spcPct val="120000"/>
              </a:lnSpc>
              <a:spcBef>
                <a:spcPts val="0"/>
              </a:spcBef>
              <a:spcAft>
                <a:spcPts val="1200"/>
              </a:spcAft>
              <a:buChar char="•"/>
            </a:pPr>
            <a:r>
              <a:rPr lang="nl-NL" dirty="0">
                <a:solidFill>
                  <a:srgbClr val="0C2577"/>
                </a:solidFill>
              </a:rPr>
              <a:t>Voorbereiden op de arbeidsmarkt</a:t>
            </a:r>
          </a:p>
          <a:p>
            <a:pPr marL="228600" indent="-228600">
              <a:lnSpc>
                <a:spcPct val="120000"/>
              </a:lnSpc>
              <a:spcBef>
                <a:spcPts val="0"/>
              </a:spcBef>
              <a:spcAft>
                <a:spcPts val="1200"/>
              </a:spcAft>
              <a:buChar char="•"/>
            </a:pPr>
            <a:r>
              <a:rPr lang="nl-NL" dirty="0">
                <a:solidFill>
                  <a:srgbClr val="0C2577"/>
                </a:solidFill>
              </a:rPr>
              <a:t>Activerend onderwijs met flexibele leerroutes, digitaal als dat meerwaarde biedt​</a:t>
            </a:r>
          </a:p>
          <a:p>
            <a:pPr marL="228600" indent="-228600">
              <a:lnSpc>
                <a:spcPct val="120000"/>
              </a:lnSpc>
              <a:spcBef>
                <a:spcPts val="0"/>
              </a:spcBef>
              <a:spcAft>
                <a:spcPts val="1200"/>
              </a:spcAft>
              <a:buChar char="•"/>
            </a:pPr>
            <a:r>
              <a:rPr lang="nl-NL" dirty="0">
                <a:solidFill>
                  <a:srgbClr val="0C2577"/>
                </a:solidFill>
              </a:rPr>
              <a:t>Internationale en diverse universitaire gemeenschap​</a:t>
            </a:r>
          </a:p>
        </p:txBody>
      </p:sp>
      <p:sp>
        <p:nvSpPr>
          <p:cNvPr id="9" name="Titel 8">
            <a:extLst>
              <a:ext uri="{FF2B5EF4-FFF2-40B4-BE49-F238E27FC236}">
                <a16:creationId xmlns:a16="http://schemas.microsoft.com/office/drawing/2014/main" id="{39DC4E3A-568A-A29A-EBC9-CBBF8189E585}"/>
              </a:ext>
            </a:extLst>
          </p:cNvPr>
          <p:cNvSpPr>
            <a:spLocks noGrp="1"/>
          </p:cNvSpPr>
          <p:nvPr>
            <p:ph type="title"/>
          </p:nvPr>
        </p:nvSpPr>
        <p:spPr>
          <a:xfrm>
            <a:off x="698400" y="360000"/>
            <a:ext cx="8348400" cy="1325563"/>
          </a:xfrm>
        </p:spPr>
        <p:txBody>
          <a:bodyPr>
            <a:noAutofit/>
          </a:bodyPr>
          <a:lstStyle/>
          <a:p>
            <a:r>
              <a:rPr lang="nl-NL" dirty="0" err="1"/>
              <a:t>Learning@LeidenUniversity</a:t>
            </a:r>
            <a:endParaRPr lang="en-US" dirty="0"/>
          </a:p>
        </p:txBody>
      </p:sp>
      <p:sp>
        <p:nvSpPr>
          <p:cNvPr id="4" name="Tijdelijke aanduiding voor afbeelding 3">
            <a:extLst>
              <a:ext uri="{FF2B5EF4-FFF2-40B4-BE49-F238E27FC236}">
                <a16:creationId xmlns:a16="http://schemas.microsoft.com/office/drawing/2014/main" id="{F0E0E807-B5CF-67BE-3684-F971646F08D0}"/>
              </a:ext>
            </a:extLst>
          </p:cNvPr>
          <p:cNvSpPr>
            <a:spLocks noGrp="1"/>
          </p:cNvSpPr>
          <p:nvPr>
            <p:ph type="pic" sz="quarter" idx="16"/>
          </p:nvPr>
        </p:nvSpPr>
        <p:spPr/>
        <p:txBody>
          <a:bodyPr/>
          <a:lstStyle/>
          <a:p>
            <a:endParaRPr lang="en-US"/>
          </a:p>
        </p:txBody>
      </p:sp>
    </p:spTree>
    <p:extLst>
      <p:ext uri="{BB962C8B-B14F-4D97-AF65-F5344CB8AC3E}">
        <p14:creationId xmlns:p14="http://schemas.microsoft.com/office/powerpoint/2010/main" val="181930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555D9C1-F073-4572-D64D-CE6F297688FD}"/>
              </a:ext>
            </a:extLst>
          </p:cNvPr>
          <p:cNvSpPr>
            <a:spLocks noGrp="1"/>
          </p:cNvSpPr>
          <p:nvPr>
            <p:ph type="body" sz="quarter" idx="14"/>
          </p:nvPr>
        </p:nvSpPr>
        <p:spPr>
          <a:xfrm>
            <a:off x="698400" y="2037600"/>
            <a:ext cx="5397600" cy="2375137"/>
          </a:xfrm>
        </p:spPr>
        <p:txBody>
          <a:bodyPr vert="horz" lIns="91440" tIns="45720" rIns="91440" bIns="45720" rtlCol="0">
            <a:spAutoFit/>
          </a:bodyPr>
          <a:lstStyle/>
          <a:p>
            <a:pPr marL="228600" indent="-228600">
              <a:spcAft>
                <a:spcPts val="1200"/>
              </a:spcAft>
              <a:buChar char="•"/>
            </a:pPr>
            <a:r>
              <a:rPr lang="nl-NL" dirty="0">
                <a:solidFill>
                  <a:srgbClr val="0C2577"/>
                </a:solidFill>
              </a:rPr>
              <a:t>Leiden Learning and Innovation Centre (LLINC)​</a:t>
            </a:r>
          </a:p>
          <a:p>
            <a:pPr marL="228600" indent="-228600">
              <a:spcAft>
                <a:spcPts val="1200"/>
              </a:spcAft>
              <a:buChar char="•"/>
            </a:pPr>
            <a:r>
              <a:rPr lang="nl-NL" dirty="0">
                <a:solidFill>
                  <a:srgbClr val="0C2577"/>
                </a:solidFill>
              </a:rPr>
              <a:t>Leiden Teachers’ Academy​</a:t>
            </a:r>
          </a:p>
          <a:p>
            <a:pPr marL="228600" indent="-228600">
              <a:spcAft>
                <a:spcPts val="1200"/>
              </a:spcAft>
              <a:buChar char="•"/>
            </a:pPr>
            <a:r>
              <a:rPr lang="nl-NL" dirty="0">
                <a:solidFill>
                  <a:srgbClr val="0C2577"/>
                </a:solidFill>
              </a:rPr>
              <a:t>Grassfieldsubsidie</a:t>
            </a:r>
          </a:p>
          <a:p>
            <a:pPr marL="228600" indent="-228600">
              <a:spcAft>
                <a:spcPts val="1200"/>
              </a:spcAft>
              <a:buChar char="•"/>
            </a:pPr>
            <a:r>
              <a:rPr lang="nl-NL" dirty="0">
                <a:solidFill>
                  <a:srgbClr val="0C2577"/>
                </a:solidFill>
              </a:rPr>
              <a:t>Leiden University Academy </a:t>
            </a:r>
            <a:endParaRPr lang="en-US" dirty="0">
              <a:solidFill>
                <a:srgbClr val="0C2577"/>
              </a:solidFill>
            </a:endParaRPr>
          </a:p>
        </p:txBody>
      </p:sp>
      <p:sp>
        <p:nvSpPr>
          <p:cNvPr id="3" name="Titel 2">
            <a:extLst>
              <a:ext uri="{FF2B5EF4-FFF2-40B4-BE49-F238E27FC236}">
                <a16:creationId xmlns:a16="http://schemas.microsoft.com/office/drawing/2014/main" id="{2979DE08-3653-A7E6-BF9E-8CD696CE8197}"/>
              </a:ext>
            </a:extLst>
          </p:cNvPr>
          <p:cNvSpPr>
            <a:spLocks noGrp="1"/>
          </p:cNvSpPr>
          <p:nvPr>
            <p:ph type="title"/>
          </p:nvPr>
        </p:nvSpPr>
        <p:spPr/>
        <p:txBody>
          <a:bodyPr>
            <a:noAutofit/>
          </a:bodyPr>
          <a:lstStyle/>
          <a:p>
            <a:r>
              <a:rPr lang="en-US" b="1" dirty="0" err="1"/>
              <a:t>Innovatief</a:t>
            </a:r>
            <a:r>
              <a:rPr lang="en-US" b="1" dirty="0"/>
              <a:t> </a:t>
            </a:r>
            <a:r>
              <a:rPr lang="en-US" b="1" dirty="0" err="1"/>
              <a:t>onderwijs</a:t>
            </a:r>
            <a:endParaRPr lang="en-US" b="1" dirty="0"/>
          </a:p>
        </p:txBody>
      </p:sp>
      <p:pic>
        <p:nvPicPr>
          <p:cNvPr id="4" name="Tijdelijke aanduiding voor afbeelding 14" descr="Afbeelding met kleding, persoon, jeans, person&#10;&#10;Door AI gegenereerde inhoud is mogelijk onjuist.">
            <a:extLst>
              <a:ext uri="{FF2B5EF4-FFF2-40B4-BE49-F238E27FC236}">
                <a16:creationId xmlns:a16="http://schemas.microsoft.com/office/drawing/2014/main" id="{E6D8BBDA-11B3-6522-F568-7904CD54E7A6}"/>
              </a:ext>
            </a:extLst>
          </p:cNvPr>
          <p:cNvPicPr>
            <a:picLocks noGrp="1" noChangeAspect="1"/>
          </p:cNvPicPr>
          <p:nvPr>
            <p:ph type="pic" sz="quarter" idx="16"/>
          </p:nvPr>
        </p:nvPicPr>
        <p:blipFill>
          <a:blip r:embed="rId3"/>
          <a:srcRect t="2239" b="2239"/>
          <a:stretch>
            <a:fillRect/>
          </a:stretch>
        </p:blipFill>
        <p:spPr>
          <a:xfrm>
            <a:off x="6142038" y="0"/>
            <a:ext cx="6049962" cy="6858000"/>
          </a:xfrm>
        </p:spPr>
      </p:pic>
    </p:spTree>
    <p:extLst>
      <p:ext uri="{BB962C8B-B14F-4D97-AF65-F5344CB8AC3E}">
        <p14:creationId xmlns:p14="http://schemas.microsoft.com/office/powerpoint/2010/main" val="97349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23EA4-508D-439C-7EE3-B6E1D1C55642}"/>
            </a:ext>
          </a:extLst>
        </p:cNvPr>
        <p:cNvGrpSpPr/>
        <p:nvPr/>
      </p:nvGrpSpPr>
      <p:grpSpPr>
        <a:xfrm>
          <a:off x="0" y="0"/>
          <a:ext cx="0" cy="0"/>
          <a:chOff x="0" y="0"/>
          <a:chExt cx="0" cy="0"/>
        </a:xfrm>
      </p:grpSpPr>
      <p:sp>
        <p:nvSpPr>
          <p:cNvPr id="8" name="Tijdelijke aanduiding voor tekst 13">
            <a:extLst>
              <a:ext uri="{FF2B5EF4-FFF2-40B4-BE49-F238E27FC236}">
                <a16:creationId xmlns:a16="http://schemas.microsoft.com/office/drawing/2014/main" id="{BB5C02EA-5565-30CD-DFF8-99FDEC3914A5}"/>
              </a:ext>
            </a:extLst>
          </p:cNvPr>
          <p:cNvSpPr>
            <a:spLocks noGrp="1"/>
          </p:cNvSpPr>
          <p:nvPr>
            <p:ph type="body" sz="quarter" idx="14"/>
          </p:nvPr>
        </p:nvSpPr>
        <p:spPr>
          <a:xfrm>
            <a:off x="698500" y="2038350"/>
            <a:ext cx="5397500" cy="3421578"/>
          </a:xfrm>
        </p:spPr>
        <p:txBody>
          <a:bodyPr vert="horz" lIns="91440" tIns="45720" rIns="91440" bIns="45720" rtlCol="0">
            <a:spAutoFit/>
          </a:bodyPr>
          <a:lstStyle/>
          <a:p>
            <a:pPr marL="228600" indent="-228600">
              <a:spcAft>
                <a:spcPts val="1200"/>
              </a:spcAft>
              <a:buChar char="•"/>
            </a:pPr>
            <a:r>
              <a:rPr lang="nl-NL" dirty="0">
                <a:solidFill>
                  <a:srgbClr val="0C2577"/>
                </a:solidFill>
              </a:rPr>
              <a:t>Onderwijs voor professionals</a:t>
            </a:r>
          </a:p>
          <a:p>
            <a:pPr marL="228600" indent="-228600">
              <a:spcAft>
                <a:spcPts val="1200"/>
              </a:spcAft>
              <a:buChar char="•"/>
            </a:pPr>
            <a:r>
              <a:rPr lang="nl-NL" dirty="0">
                <a:solidFill>
                  <a:srgbClr val="0C2577"/>
                </a:solidFill>
              </a:rPr>
              <a:t>Contract-, aanschuif- en à la carte onderwijs</a:t>
            </a:r>
          </a:p>
          <a:p>
            <a:pPr marL="228600" indent="-228600">
              <a:spcAft>
                <a:spcPts val="1200"/>
              </a:spcAft>
              <a:buChar char="•"/>
            </a:pPr>
            <a:r>
              <a:rPr lang="nl-NL" dirty="0">
                <a:solidFill>
                  <a:srgbClr val="0C2577"/>
                </a:solidFill>
              </a:rPr>
              <a:t>Hoger Onderwijs voor Ouderen</a:t>
            </a:r>
          </a:p>
          <a:p>
            <a:pPr marL="228600" indent="-228600">
              <a:spcAft>
                <a:spcPts val="1200"/>
              </a:spcAft>
              <a:buChar char="•"/>
            </a:pPr>
            <a:r>
              <a:rPr lang="nl-NL" dirty="0">
                <a:solidFill>
                  <a:srgbClr val="0C2577"/>
                </a:solidFill>
              </a:rPr>
              <a:t>Onderwijs voor vluchtelingen</a:t>
            </a:r>
          </a:p>
          <a:p>
            <a:pPr marL="228600" indent="-228600">
              <a:spcAft>
                <a:spcPts val="1200"/>
              </a:spcAft>
              <a:buChar char="•"/>
            </a:pPr>
            <a:r>
              <a:rPr lang="nl-NL" dirty="0">
                <a:solidFill>
                  <a:srgbClr val="0C2577"/>
                </a:solidFill>
              </a:rPr>
              <a:t>Studie in het buitenland</a:t>
            </a:r>
          </a:p>
          <a:p>
            <a:pPr marL="228600" indent="-228600">
              <a:spcAft>
                <a:spcPts val="1200"/>
              </a:spcAft>
              <a:buChar char="•"/>
            </a:pPr>
            <a:r>
              <a:rPr lang="nl-NL" dirty="0">
                <a:solidFill>
                  <a:srgbClr val="0C2577"/>
                </a:solidFill>
              </a:rPr>
              <a:t>Summer Schools</a:t>
            </a:r>
          </a:p>
        </p:txBody>
      </p:sp>
      <p:sp>
        <p:nvSpPr>
          <p:cNvPr id="3" name="Titel 2">
            <a:extLst>
              <a:ext uri="{FF2B5EF4-FFF2-40B4-BE49-F238E27FC236}">
                <a16:creationId xmlns:a16="http://schemas.microsoft.com/office/drawing/2014/main" id="{DD9093A0-1FFC-167A-3107-8DC477C91906}"/>
              </a:ext>
            </a:extLst>
          </p:cNvPr>
          <p:cNvSpPr>
            <a:spLocks noGrp="1"/>
          </p:cNvSpPr>
          <p:nvPr>
            <p:ph type="title"/>
          </p:nvPr>
        </p:nvSpPr>
        <p:spPr>
          <a:xfrm>
            <a:off x="698400" y="360000"/>
            <a:ext cx="5397600" cy="1325563"/>
          </a:xfrm>
        </p:spPr>
        <p:txBody>
          <a:bodyPr>
            <a:noAutofit/>
          </a:bodyPr>
          <a:lstStyle/>
          <a:p>
            <a:r>
              <a:rPr lang="nl-NL" dirty="0"/>
              <a:t>Een leven lang leren</a:t>
            </a:r>
            <a:endParaRPr lang="en-US" dirty="0"/>
          </a:p>
        </p:txBody>
      </p:sp>
      <p:pic>
        <p:nvPicPr>
          <p:cNvPr id="2" name="Tijdelijke aanduiding voor afbeelding 10">
            <a:extLst>
              <a:ext uri="{FF2B5EF4-FFF2-40B4-BE49-F238E27FC236}">
                <a16:creationId xmlns:a16="http://schemas.microsoft.com/office/drawing/2014/main" id="{E4C86603-6F8F-73B2-7C1E-AC0B4F63D742}"/>
              </a:ext>
            </a:extLst>
          </p:cNvPr>
          <p:cNvPicPr>
            <a:picLocks noGrp="1" noChangeAspect="1"/>
          </p:cNvPicPr>
          <p:nvPr>
            <p:ph type="pic" sz="quarter" idx="16"/>
          </p:nvPr>
        </p:nvPicPr>
        <p:blipFill>
          <a:blip r:embed="rId3"/>
          <a:srcRect l="35976" r="5212"/>
          <a:stretch>
            <a:fillRect/>
          </a:stretch>
        </p:blipFill>
        <p:spPr>
          <a:xfrm>
            <a:off x="6142038" y="0"/>
            <a:ext cx="6049962" cy="6858000"/>
          </a:xfrm>
          <a:solidFill>
            <a:srgbClr val="001158"/>
          </a:solidFill>
        </p:spPr>
      </p:pic>
    </p:spTree>
    <p:extLst>
      <p:ext uri="{BB962C8B-B14F-4D97-AF65-F5344CB8AC3E}">
        <p14:creationId xmlns:p14="http://schemas.microsoft.com/office/powerpoint/2010/main" val="341559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3BC75D9D-3DFE-1BA9-A8A7-B55F4C457FF8}"/>
              </a:ext>
            </a:extLst>
          </p:cNvPr>
          <p:cNvSpPr>
            <a:spLocks noGrp="1"/>
          </p:cNvSpPr>
          <p:nvPr>
            <p:ph type="body" sz="quarter" idx="14"/>
          </p:nvPr>
        </p:nvSpPr>
        <p:spPr>
          <a:xfrm>
            <a:off x="5893161" y="1805651"/>
            <a:ext cx="5511438" cy="4046537"/>
          </a:xfrm>
        </p:spPr>
        <p:txBody>
          <a:bodyPr vert="horz" lIns="91440" tIns="45720" rIns="91440" bIns="45720" rtlCol="0">
            <a:spAutoFit/>
          </a:bodyPr>
          <a:lstStyle/>
          <a:p>
            <a:pPr marL="0" indent="0">
              <a:lnSpc>
                <a:spcPct val="120000"/>
              </a:lnSpc>
              <a:spcBef>
                <a:spcPts val="0"/>
              </a:spcBef>
              <a:spcAft>
                <a:spcPts val="1200"/>
              </a:spcAft>
              <a:buNone/>
            </a:pPr>
            <a:r>
              <a:rPr lang="nl-NL" dirty="0">
                <a:solidFill>
                  <a:srgbClr val="0C2577"/>
                </a:solidFill>
              </a:rPr>
              <a:t>Grootste Life </a:t>
            </a:r>
            <a:r>
              <a:rPr lang="nl-NL" dirty="0" err="1">
                <a:solidFill>
                  <a:srgbClr val="0C2577"/>
                </a:solidFill>
              </a:rPr>
              <a:t>Science</a:t>
            </a:r>
            <a:r>
              <a:rPr lang="nl-NL" dirty="0">
                <a:solidFill>
                  <a:srgbClr val="0C2577"/>
                </a:solidFill>
              </a:rPr>
              <a:t> &amp; Health-cluster in Nederland.</a:t>
            </a:r>
            <a:endParaRPr lang="en-US" dirty="0">
              <a:solidFill>
                <a:srgbClr val="0C2577"/>
              </a:solidFill>
            </a:endParaRPr>
          </a:p>
          <a:p>
            <a:pPr marL="228600" indent="-228600">
              <a:lnSpc>
                <a:spcPct val="120000"/>
              </a:lnSpc>
              <a:spcBef>
                <a:spcPts val="0"/>
              </a:spcBef>
              <a:spcAft>
                <a:spcPts val="1200"/>
              </a:spcAft>
            </a:pPr>
            <a:endParaRPr lang="nl-NL" dirty="0">
              <a:solidFill>
                <a:srgbClr val="0C2577"/>
              </a:solidFill>
            </a:endParaRPr>
          </a:p>
          <a:p>
            <a:pPr marL="228600" indent="-228600">
              <a:lnSpc>
                <a:spcPct val="120000"/>
              </a:lnSpc>
              <a:spcBef>
                <a:spcPts val="0"/>
              </a:spcBef>
              <a:spcAft>
                <a:spcPts val="1200"/>
              </a:spcAft>
            </a:pPr>
            <a:r>
              <a:rPr lang="nl-NL" dirty="0">
                <a:solidFill>
                  <a:srgbClr val="0C2577"/>
                </a:solidFill>
              </a:rPr>
              <a:t>519 organisaties en bedrijven</a:t>
            </a:r>
          </a:p>
          <a:p>
            <a:pPr marL="228600" indent="-228600">
              <a:lnSpc>
                <a:spcPct val="120000"/>
              </a:lnSpc>
              <a:spcBef>
                <a:spcPts val="0"/>
              </a:spcBef>
              <a:spcAft>
                <a:spcPts val="1200"/>
              </a:spcAft>
            </a:pPr>
            <a:r>
              <a:rPr lang="nl-NL" dirty="0">
                <a:solidFill>
                  <a:srgbClr val="0C2577"/>
                </a:solidFill>
              </a:rPr>
              <a:t>27.000 studenten</a:t>
            </a:r>
          </a:p>
          <a:p>
            <a:pPr marL="228600" indent="-228600">
              <a:lnSpc>
                <a:spcPct val="120000"/>
              </a:lnSpc>
              <a:spcBef>
                <a:spcPts val="0"/>
              </a:spcBef>
              <a:spcAft>
                <a:spcPts val="1200"/>
              </a:spcAft>
            </a:pPr>
            <a:r>
              <a:rPr lang="nl-NL" dirty="0">
                <a:solidFill>
                  <a:srgbClr val="0C2577"/>
                </a:solidFill>
              </a:rPr>
              <a:t>26.000 medewerkers</a:t>
            </a:r>
          </a:p>
          <a:p>
            <a:pPr marL="228600" indent="-228600">
              <a:lnSpc>
                <a:spcPct val="120000"/>
              </a:lnSpc>
              <a:spcBef>
                <a:spcPts val="0"/>
              </a:spcBef>
              <a:spcAft>
                <a:spcPts val="1200"/>
              </a:spcAft>
            </a:pPr>
            <a:r>
              <a:rPr lang="nl-NL" dirty="0">
                <a:solidFill>
                  <a:srgbClr val="0C2577"/>
                </a:solidFill>
              </a:rPr>
              <a:t>86 spin-offs</a:t>
            </a:r>
          </a:p>
          <a:p>
            <a:pPr marL="228600" indent="-228600">
              <a:lnSpc>
                <a:spcPct val="120000"/>
              </a:lnSpc>
              <a:spcBef>
                <a:spcPts val="0"/>
              </a:spcBef>
              <a:spcAft>
                <a:spcPts val="1200"/>
              </a:spcAft>
            </a:pPr>
            <a:r>
              <a:rPr lang="nl-NL" dirty="0">
                <a:solidFill>
                  <a:srgbClr val="0C2577"/>
                </a:solidFill>
              </a:rPr>
              <a:t>92 </a:t>
            </a:r>
            <a:r>
              <a:rPr lang="nl-NL" dirty="0" err="1">
                <a:solidFill>
                  <a:srgbClr val="0C2577"/>
                </a:solidFill>
              </a:rPr>
              <a:t>start-ups</a:t>
            </a:r>
            <a:endParaRPr lang="nl-NL" dirty="0">
              <a:solidFill>
                <a:srgbClr val="0C2577"/>
              </a:solidFill>
            </a:endParaRPr>
          </a:p>
        </p:txBody>
      </p:sp>
      <p:sp>
        <p:nvSpPr>
          <p:cNvPr id="3" name="Titel 2">
            <a:extLst>
              <a:ext uri="{FF2B5EF4-FFF2-40B4-BE49-F238E27FC236}">
                <a16:creationId xmlns:a16="http://schemas.microsoft.com/office/drawing/2014/main" id="{DA5A18B0-8867-0256-F20C-7DAABA7378CF}"/>
              </a:ext>
            </a:extLst>
          </p:cNvPr>
          <p:cNvSpPr>
            <a:spLocks noGrp="1"/>
          </p:cNvSpPr>
          <p:nvPr>
            <p:ph type="title"/>
          </p:nvPr>
        </p:nvSpPr>
        <p:spPr/>
        <p:txBody>
          <a:bodyPr/>
          <a:lstStyle/>
          <a:p>
            <a:r>
              <a:rPr lang="nl-NL" b="1" dirty="0"/>
              <a:t>Leiden Bio </a:t>
            </a:r>
            <a:r>
              <a:rPr lang="nl-NL" b="1" dirty="0" err="1"/>
              <a:t>Science</a:t>
            </a:r>
            <a:r>
              <a:rPr lang="nl-NL" b="1" dirty="0"/>
              <a:t> Park</a:t>
            </a:r>
            <a:endParaRPr lang="en-US" b="1" dirty="0"/>
          </a:p>
        </p:txBody>
      </p:sp>
      <p:pic>
        <p:nvPicPr>
          <p:cNvPr id="2" name="Tijdelijke aanduiding voor afbeelding 6">
            <a:extLst>
              <a:ext uri="{FF2B5EF4-FFF2-40B4-BE49-F238E27FC236}">
                <a16:creationId xmlns:a16="http://schemas.microsoft.com/office/drawing/2014/main" id="{3EAA5497-4A46-0AB2-E922-5803D810DB98}"/>
              </a:ext>
            </a:extLst>
          </p:cNvPr>
          <p:cNvPicPr>
            <a:picLocks noGrp="1" noChangeAspect="1"/>
          </p:cNvPicPr>
          <p:nvPr>
            <p:ph type="pic" sz="quarter" idx="15"/>
          </p:nvPr>
        </p:nvPicPr>
        <p:blipFill>
          <a:blip r:embed="rId3"/>
          <a:srcRect t="6603" b="6603"/>
          <a:stretch/>
        </p:blipFill>
        <p:spPr>
          <a:xfrm>
            <a:off x="0" y="0"/>
            <a:ext cx="6049963" cy="6858000"/>
          </a:xfrm>
        </p:spPr>
      </p:pic>
    </p:spTree>
    <p:extLst>
      <p:ext uri="{BB962C8B-B14F-4D97-AF65-F5344CB8AC3E}">
        <p14:creationId xmlns:p14="http://schemas.microsoft.com/office/powerpoint/2010/main" val="84508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7EFBE-15AC-3E03-28D8-80A8445D9844}"/>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A3E52F3E-E98C-C809-3C07-71E4343AC521}"/>
              </a:ext>
            </a:extLst>
          </p:cNvPr>
          <p:cNvSpPr>
            <a:spLocks noGrp="1"/>
          </p:cNvSpPr>
          <p:nvPr>
            <p:ph type="body" sz="quarter" idx="14"/>
          </p:nvPr>
        </p:nvSpPr>
        <p:spPr>
          <a:xfrm>
            <a:off x="698400" y="2037600"/>
            <a:ext cx="5397600" cy="3113673"/>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001158"/>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158"/>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1158"/>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2400"/>
              </a:spcAft>
              <a:buNone/>
            </a:pPr>
            <a:r>
              <a:rPr lang="nl-NL" dirty="0">
                <a:solidFill>
                  <a:srgbClr val="0C2577"/>
                </a:solidFill>
              </a:rPr>
              <a:t>Samenwerkingsovereenkomst met 3 hoofdthema’s:</a:t>
            </a:r>
          </a:p>
          <a:p>
            <a:pPr>
              <a:lnSpc>
                <a:spcPct val="120000"/>
              </a:lnSpc>
              <a:spcBef>
                <a:spcPts val="0"/>
              </a:spcBef>
              <a:spcAft>
                <a:spcPts val="1200"/>
              </a:spcAft>
            </a:pPr>
            <a:r>
              <a:rPr lang="nl-NL" dirty="0">
                <a:solidFill>
                  <a:srgbClr val="0C2577"/>
                </a:solidFill>
              </a:rPr>
              <a:t>Gezondheid en welzijn</a:t>
            </a:r>
          </a:p>
          <a:p>
            <a:pPr>
              <a:lnSpc>
                <a:spcPct val="120000"/>
              </a:lnSpc>
              <a:spcBef>
                <a:spcPts val="0"/>
              </a:spcBef>
              <a:spcAft>
                <a:spcPts val="1200"/>
              </a:spcAft>
            </a:pPr>
            <a:r>
              <a:rPr lang="nl-NL" dirty="0">
                <a:solidFill>
                  <a:srgbClr val="0C2577"/>
                </a:solidFill>
              </a:rPr>
              <a:t>Biodiversiteit en duurzaamheid</a:t>
            </a:r>
          </a:p>
          <a:p>
            <a:pPr>
              <a:lnSpc>
                <a:spcPct val="120000"/>
              </a:lnSpc>
              <a:spcBef>
                <a:spcPts val="0"/>
              </a:spcBef>
              <a:spcAft>
                <a:spcPts val="1200"/>
              </a:spcAft>
            </a:pPr>
            <a:r>
              <a:rPr lang="nl-NL" dirty="0">
                <a:solidFill>
                  <a:srgbClr val="0C2577"/>
                </a:solidFill>
              </a:rPr>
              <a:t>Cultureel erfgoed</a:t>
            </a:r>
          </a:p>
          <a:p>
            <a:pPr>
              <a:spcAft>
                <a:spcPts val="1200"/>
              </a:spcAft>
              <a:buNone/>
            </a:pPr>
            <a:endParaRPr lang="nl-NL" dirty="0">
              <a:solidFill>
                <a:srgbClr val="0C2577"/>
              </a:solidFill>
            </a:endParaRPr>
          </a:p>
        </p:txBody>
      </p:sp>
      <p:sp>
        <p:nvSpPr>
          <p:cNvPr id="3" name="Titel 2">
            <a:extLst>
              <a:ext uri="{FF2B5EF4-FFF2-40B4-BE49-F238E27FC236}">
                <a16:creationId xmlns:a16="http://schemas.microsoft.com/office/drawing/2014/main" id="{467194BD-1407-A656-80F3-92FC372912A0}"/>
              </a:ext>
            </a:extLst>
          </p:cNvPr>
          <p:cNvSpPr>
            <a:spLocks noGrp="1"/>
          </p:cNvSpPr>
          <p:nvPr>
            <p:ph type="title"/>
          </p:nvPr>
        </p:nvSpPr>
        <p:spPr/>
        <p:txBody>
          <a:bodyPr lIns="90000">
            <a:noAutofit/>
          </a:bodyPr>
          <a:lstStyle/>
          <a:p>
            <a:r>
              <a:rPr lang="nl-NL" b="1" dirty="0"/>
              <a:t>Leiden Kennisstad</a:t>
            </a:r>
            <a:endParaRPr lang="en-US" b="1" dirty="0"/>
          </a:p>
        </p:txBody>
      </p:sp>
      <p:sp>
        <p:nvSpPr>
          <p:cNvPr id="5" name="Tijdelijke aanduiding voor dianummer 4">
            <a:extLst>
              <a:ext uri="{FF2B5EF4-FFF2-40B4-BE49-F238E27FC236}">
                <a16:creationId xmlns:a16="http://schemas.microsoft.com/office/drawing/2014/main" id="{CAC306DE-E69D-4464-3659-2FBE7AFE7B82}"/>
              </a:ext>
            </a:extLst>
          </p:cNvPr>
          <p:cNvSpPr>
            <a:spLocks noGrp="1"/>
          </p:cNvSpPr>
          <p:nvPr>
            <p:ph type="sldNum" sz="quarter" idx="4294967295"/>
          </p:nvPr>
        </p:nvSpPr>
        <p:spPr>
          <a:xfrm>
            <a:off x="11774488" y="6356350"/>
            <a:ext cx="417512" cy="365125"/>
          </a:xfrm>
          <a:prstGeom prst="rect">
            <a:avLst/>
          </a:prstGeom>
        </p:spPr>
        <p:txBody>
          <a:bodyPr/>
          <a:lstStyle/>
          <a:p>
            <a:fld id="{63A6096C-3B80-FF40-9992-21B857607083}" type="slidenum">
              <a:rPr lang="nl-NL" smtClean="0"/>
              <a:pPr/>
              <a:t>25</a:t>
            </a:fld>
            <a:endParaRPr lang="nl-NL" dirty="0"/>
          </a:p>
        </p:txBody>
      </p:sp>
      <p:pic>
        <p:nvPicPr>
          <p:cNvPr id="2" name="Tijdelijke aanduiding voor afbeelding 10">
            <a:extLst>
              <a:ext uri="{FF2B5EF4-FFF2-40B4-BE49-F238E27FC236}">
                <a16:creationId xmlns:a16="http://schemas.microsoft.com/office/drawing/2014/main" id="{FA082DA1-BA2E-73C7-62D2-64A6C07AD200}"/>
              </a:ext>
            </a:extLst>
          </p:cNvPr>
          <p:cNvPicPr>
            <a:picLocks noGrp="1" noChangeAspect="1"/>
          </p:cNvPicPr>
          <p:nvPr>
            <p:ph type="pic" sz="quarter" idx="16"/>
          </p:nvPr>
        </p:nvPicPr>
        <p:blipFill>
          <a:blip r:embed="rId3"/>
          <a:srcRect l="41172"/>
          <a:stretch>
            <a:fillRect/>
          </a:stretch>
        </p:blipFill>
        <p:spPr>
          <a:xfrm>
            <a:off x="6142038" y="0"/>
            <a:ext cx="6049962" cy="6858000"/>
          </a:xfrm>
        </p:spPr>
      </p:pic>
    </p:spTree>
    <p:extLst>
      <p:ext uri="{BB962C8B-B14F-4D97-AF65-F5344CB8AC3E}">
        <p14:creationId xmlns:p14="http://schemas.microsoft.com/office/powerpoint/2010/main" val="164511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1158"/>
        </a:solidFill>
        <a:effectLst/>
      </p:bgPr>
    </p:bg>
    <p:spTree>
      <p:nvGrpSpPr>
        <p:cNvPr id="1" name=""/>
        <p:cNvGrpSpPr/>
        <p:nvPr/>
      </p:nvGrpSpPr>
      <p:grpSpPr>
        <a:xfrm>
          <a:off x="0" y="0"/>
          <a:ext cx="0" cy="0"/>
          <a:chOff x="0" y="0"/>
          <a:chExt cx="0" cy="0"/>
        </a:xfrm>
      </p:grpSpPr>
      <p:pic>
        <p:nvPicPr>
          <p:cNvPr id="16" name="Tijdelijke aanduiding voor afbeelding 15">
            <a:extLst>
              <a:ext uri="{FF2B5EF4-FFF2-40B4-BE49-F238E27FC236}">
                <a16:creationId xmlns:a16="http://schemas.microsoft.com/office/drawing/2014/main" id="{52A68561-615D-C7AB-ADF8-2EC93D91A53B}"/>
              </a:ext>
            </a:extLst>
          </p:cNvPr>
          <p:cNvPicPr>
            <a:picLocks noGrp="1" noChangeAspect="1"/>
          </p:cNvPicPr>
          <p:nvPr>
            <p:ph type="pic" sz="quarter" idx="13"/>
          </p:nvPr>
        </p:nvPicPr>
        <p:blipFill rotWithShape="1">
          <a:blip>
            <a:extLst>
              <a:ext uri="{96DAC541-7B7A-43D3-8B79-37D633B846F1}">
                <asvg:svgBlip xmlns:asvg="http://schemas.microsoft.com/office/drawing/2016/SVG/main" r:embed="rId3"/>
              </a:ext>
            </a:extLst>
          </a:blip>
          <a:srcRect t="-52832" b="-52832"/>
          <a:stretch>
            <a:fillRect/>
          </a:stretch>
        </p:blipFill>
        <p:spPr>
          <a:xfrm>
            <a:off x="8013700" y="4799107"/>
            <a:ext cx="3084934" cy="1870604"/>
          </a:xfrm>
          <a:prstGeom prst="rect">
            <a:avLst/>
          </a:prstGeom>
        </p:spPr>
      </p:pic>
      <p:pic>
        <p:nvPicPr>
          <p:cNvPr id="14" name="Tijdelijke aanduiding voor afbeelding 13">
            <a:extLst>
              <a:ext uri="{FF2B5EF4-FFF2-40B4-BE49-F238E27FC236}">
                <a16:creationId xmlns:a16="http://schemas.microsoft.com/office/drawing/2014/main" id="{FAEAE4B4-E3D7-27BE-A7F6-C6F0DC66F0B6}"/>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val="0"/>
              </a:ext>
            </a:extLst>
          </a:blip>
          <a:srcRect l="3540" r="3540"/>
          <a:stretch/>
        </p:blipFill>
        <p:spPr>
          <a:xfrm>
            <a:off x="4655016" y="4939289"/>
            <a:ext cx="2487600" cy="1508400"/>
          </a:xfrm>
          <a:prstGeom prst="rect">
            <a:avLst/>
          </a:prstGeom>
        </p:spPr>
      </p:pic>
      <p:sp>
        <p:nvSpPr>
          <p:cNvPr id="17" name="Ondertitel 16">
            <a:extLst>
              <a:ext uri="{FF2B5EF4-FFF2-40B4-BE49-F238E27FC236}">
                <a16:creationId xmlns:a16="http://schemas.microsoft.com/office/drawing/2014/main" id="{AE69D278-59DC-373A-17C2-98575D8F0AD1}"/>
              </a:ext>
            </a:extLst>
          </p:cNvPr>
          <p:cNvSpPr>
            <a:spLocks noGrp="1"/>
          </p:cNvSpPr>
          <p:nvPr>
            <p:ph type="subTitle" idx="1"/>
          </p:nvPr>
        </p:nvSpPr>
        <p:spPr/>
        <p:txBody>
          <a:bodyPr/>
          <a:lstStyle/>
          <a:p>
            <a:pPr algn="ctr"/>
            <a:endParaRPr lang="en-US" dirty="0"/>
          </a:p>
        </p:txBody>
      </p:sp>
      <p:sp>
        <p:nvSpPr>
          <p:cNvPr id="2" name="Titel 1">
            <a:extLst>
              <a:ext uri="{FF2B5EF4-FFF2-40B4-BE49-F238E27FC236}">
                <a16:creationId xmlns:a16="http://schemas.microsoft.com/office/drawing/2014/main" id="{8CA69266-F72A-8407-999E-30E6C3645BD5}"/>
              </a:ext>
            </a:extLst>
          </p:cNvPr>
          <p:cNvSpPr>
            <a:spLocks noGrp="1"/>
          </p:cNvSpPr>
          <p:nvPr>
            <p:ph type="ctrTitle"/>
          </p:nvPr>
        </p:nvSpPr>
        <p:spPr>
          <a:solidFill>
            <a:srgbClr val="001158">
              <a:alpha val="0"/>
            </a:srgbClr>
          </a:solidFill>
        </p:spPr>
        <p:txBody>
          <a:bodyPr lIns="360000" rIns="360000" anchor="ctr" anchorCtr="0">
            <a:noAutofit/>
          </a:bodyPr>
          <a:lstStyle/>
          <a:p>
            <a:pPr algn="ctr"/>
            <a:r>
              <a:rPr lang="nl-NL" dirty="0"/>
              <a:t>Leiden-Delft-Erasmus</a:t>
            </a:r>
            <a:br>
              <a:rPr lang="nl-NL" dirty="0"/>
            </a:br>
            <a:r>
              <a:rPr lang="nl-NL" sz="3600" dirty="0" err="1"/>
              <a:t>Universities</a:t>
            </a:r>
            <a:endParaRPr lang="en-US" sz="3600" dirty="0"/>
          </a:p>
        </p:txBody>
      </p:sp>
    </p:spTree>
    <p:extLst>
      <p:ext uri="{BB962C8B-B14F-4D97-AF65-F5344CB8AC3E}">
        <p14:creationId xmlns:p14="http://schemas.microsoft.com/office/powerpoint/2010/main" val="343856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AD2503-FD42-A907-B36F-19462319FA25}"/>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298F1A5C-BAD9-422E-0CB0-4A0D55CAA772}"/>
              </a:ext>
            </a:extLst>
          </p:cNvPr>
          <p:cNvSpPr>
            <a:spLocks noGrp="1"/>
          </p:cNvSpPr>
          <p:nvPr>
            <p:ph type="body" sz="quarter" idx="14"/>
          </p:nvPr>
        </p:nvSpPr>
        <p:spPr>
          <a:xfrm>
            <a:off x="698400" y="0"/>
            <a:ext cx="5397600" cy="6841630"/>
          </a:xfrm>
        </p:spPr>
        <p:txBody>
          <a:bodyPr anchor="ctr" anchorCtr="0">
            <a:noAutofit/>
          </a:bodyPr>
          <a:lstStyle/>
          <a:p>
            <a:pPr lvl="0">
              <a:lnSpc>
                <a:spcPct val="100000"/>
              </a:lnSpc>
              <a:spcBef>
                <a:spcPts val="0"/>
              </a:spcBef>
              <a:spcAft>
                <a:spcPts val="1800"/>
              </a:spcAft>
              <a:buNone/>
              <a:defRPr/>
            </a:pPr>
            <a:r>
              <a:rPr lang="nl-NL" sz="3200" b="1" dirty="0">
                <a:solidFill>
                  <a:srgbClr val="B27F2A"/>
                </a:solidFill>
              </a:rPr>
              <a:t>3</a:t>
            </a:r>
            <a:r>
              <a:rPr lang="nl-NL" sz="3200" b="1" dirty="0"/>
              <a:t> universiteiten</a:t>
            </a:r>
          </a:p>
          <a:p>
            <a:pPr marL="230400" lvl="0" indent="-230400">
              <a:lnSpc>
                <a:spcPct val="100000"/>
              </a:lnSpc>
              <a:spcBef>
                <a:spcPts val="0"/>
              </a:spcBef>
              <a:spcAft>
                <a:spcPts val="1200"/>
              </a:spcAft>
              <a:defRPr/>
            </a:pPr>
            <a:r>
              <a:rPr lang="nl-NL" dirty="0"/>
              <a:t>Universiteit Leiden</a:t>
            </a:r>
          </a:p>
          <a:p>
            <a:pPr marL="230400" lvl="0" indent="-230400">
              <a:lnSpc>
                <a:spcPct val="100000"/>
              </a:lnSpc>
              <a:spcBef>
                <a:spcPts val="0"/>
              </a:spcBef>
              <a:spcAft>
                <a:spcPts val="1200"/>
              </a:spcAft>
              <a:defRPr/>
            </a:pPr>
            <a:r>
              <a:rPr lang="nl-NL" dirty="0"/>
              <a:t>TU Delft</a:t>
            </a:r>
          </a:p>
          <a:p>
            <a:pPr marL="230400" lvl="0" indent="-230400">
              <a:lnSpc>
                <a:spcPct val="100000"/>
              </a:lnSpc>
              <a:spcBef>
                <a:spcPts val="0"/>
              </a:spcBef>
              <a:spcAft>
                <a:spcPts val="1200"/>
              </a:spcAft>
              <a:defRPr/>
            </a:pPr>
            <a:r>
              <a:rPr lang="nl-NL" dirty="0"/>
              <a:t>Erasmus Universiteit Rotterdam</a:t>
            </a:r>
          </a:p>
          <a:p>
            <a:pPr lvl="0">
              <a:spcBef>
                <a:spcPts val="3600"/>
              </a:spcBef>
              <a:spcAft>
                <a:spcPts val="1200"/>
              </a:spcAft>
              <a:buNone/>
              <a:defRPr/>
            </a:pPr>
            <a:r>
              <a:rPr lang="nl-NL" sz="3200" b="1" dirty="0">
                <a:solidFill>
                  <a:srgbClr val="B27F2A"/>
                </a:solidFill>
              </a:rPr>
              <a:t>5</a:t>
            </a:r>
            <a:r>
              <a:rPr lang="nl-NL" sz="3200" b="1" dirty="0"/>
              <a:t> thema’s</a:t>
            </a:r>
          </a:p>
          <a:p>
            <a:pPr marL="230400" indent="-230400">
              <a:lnSpc>
                <a:spcPct val="100000"/>
              </a:lnSpc>
              <a:spcAft>
                <a:spcPts val="1200"/>
              </a:spcAft>
              <a:defRPr/>
            </a:pPr>
            <a:r>
              <a:rPr lang="en-US" dirty="0"/>
              <a:t>Sustainable Futures</a:t>
            </a:r>
          </a:p>
          <a:p>
            <a:pPr marL="230400" indent="-230400">
              <a:lnSpc>
                <a:spcPct val="100000"/>
              </a:lnSpc>
              <a:spcAft>
                <a:spcPts val="1200"/>
              </a:spcAft>
              <a:defRPr/>
            </a:pPr>
            <a:r>
              <a:rPr lang="en-US" dirty="0"/>
              <a:t>Urban Transformations</a:t>
            </a:r>
          </a:p>
          <a:p>
            <a:pPr marL="230400" indent="-230400">
              <a:lnSpc>
                <a:spcPct val="100000"/>
              </a:lnSpc>
              <a:spcAft>
                <a:spcPts val="1200"/>
              </a:spcAft>
              <a:defRPr/>
            </a:pPr>
            <a:r>
              <a:rPr lang="en-US" dirty="0"/>
              <a:t>Technology, Science and Society</a:t>
            </a:r>
          </a:p>
          <a:p>
            <a:pPr marL="230400" indent="-230400">
              <a:lnSpc>
                <a:spcPct val="100000"/>
              </a:lnSpc>
              <a:spcAft>
                <a:spcPts val="1200"/>
              </a:spcAft>
              <a:defRPr/>
            </a:pPr>
            <a:r>
              <a:rPr lang="en-US" dirty="0"/>
              <a:t>Healthy Society</a:t>
            </a:r>
          </a:p>
          <a:p>
            <a:pPr marL="230400" indent="-230400">
              <a:lnSpc>
                <a:spcPct val="100000"/>
              </a:lnSpc>
              <a:spcAft>
                <a:spcPts val="1200"/>
              </a:spcAft>
              <a:defRPr/>
            </a:pPr>
            <a:r>
              <a:rPr lang="en-US" dirty="0"/>
              <a:t>Global Engagement</a:t>
            </a:r>
          </a:p>
        </p:txBody>
      </p:sp>
      <p:pic>
        <p:nvPicPr>
          <p:cNvPr id="21" name="Tijdelijke aanduiding voor afbeelding 20">
            <a:extLst>
              <a:ext uri="{FF2B5EF4-FFF2-40B4-BE49-F238E27FC236}">
                <a16:creationId xmlns:a16="http://schemas.microsoft.com/office/drawing/2014/main" id="{053F8DC8-FB6D-DA47-B097-428438FD1BBC}"/>
              </a:ext>
            </a:extLst>
          </p:cNvPr>
          <p:cNvPicPr>
            <a:picLocks noGrp="1" noChangeAspect="1"/>
          </p:cNvPicPr>
          <p:nvPr>
            <p:ph type="pic" sz="quarter" idx="16"/>
          </p:nvPr>
        </p:nvPicPr>
        <p:blipFill>
          <a:blip>
            <a:extLst>
              <a:ext uri="{96DAC541-7B7A-43D3-8B79-37D633B846F1}">
                <asvg:svgBlip xmlns:asvg="http://schemas.microsoft.com/office/drawing/2016/SVG/main" r:embed="rId3"/>
              </a:ext>
            </a:extLst>
          </a:blip>
          <a:srcRect l="27478" t="44122" r="55645" b="31964"/>
          <a:stretch>
            <a:fillRect/>
          </a:stretch>
        </p:blipFill>
        <p:spPr>
          <a:xfrm>
            <a:off x="6142036" y="0"/>
            <a:ext cx="6049964" cy="6858000"/>
          </a:xfrm>
          <a:custGeom>
            <a:avLst/>
            <a:gdLst>
              <a:gd name="csX0" fmla="*/ 646104 w 6049964"/>
              <a:gd name="csY0" fmla="*/ 0 h 6858000"/>
              <a:gd name="csX1" fmla="*/ 1555750 w 6049964"/>
              <a:gd name="csY1" fmla="*/ 0 h 6858000"/>
              <a:gd name="csX2" fmla="*/ 5892800 w 6049964"/>
              <a:gd name="csY2" fmla="*/ 0 h 6858000"/>
              <a:gd name="csX3" fmla="*/ 6049964 w 6049964"/>
              <a:gd name="csY3" fmla="*/ 0 h 6858000"/>
              <a:gd name="csX4" fmla="*/ 6049964 w 6049964"/>
              <a:gd name="csY4" fmla="*/ 6858000 h 6858000"/>
              <a:gd name="csX5" fmla="*/ 5892800 w 6049964"/>
              <a:gd name="csY5" fmla="*/ 6858000 h 6858000"/>
              <a:gd name="csX6" fmla="*/ 1555750 w 6049964"/>
              <a:gd name="csY6" fmla="*/ 6858000 h 6858000"/>
              <a:gd name="csX7" fmla="*/ 439091 w 6049964"/>
              <a:gd name="csY7" fmla="*/ 6858000 h 6858000"/>
              <a:gd name="csX8" fmla="*/ 602092 w 6049964"/>
              <a:gd name="csY8" fmla="*/ 6581852 h 6858000"/>
              <a:gd name="csX9" fmla="*/ 649668 w 6049964"/>
              <a:gd name="csY9" fmla="*/ 6153 h 6858000"/>
              <a:gd name="csX10" fmla="*/ 207012 w 6049964"/>
              <a:gd name="csY10" fmla="*/ 0 h 6858000"/>
              <a:gd name="csX11" fmla="*/ 636892 w 6049964"/>
              <a:gd name="csY11" fmla="*/ 0 h 6858000"/>
              <a:gd name="csX12" fmla="*/ 640456 w 6049964"/>
              <a:gd name="csY12" fmla="*/ 6153 h 6858000"/>
              <a:gd name="csX13" fmla="*/ 592881 w 6049964"/>
              <a:gd name="csY13" fmla="*/ 6581852 h 6858000"/>
              <a:gd name="csX14" fmla="*/ 429880 w 6049964"/>
              <a:gd name="csY14" fmla="*/ 6858000 h 6858000"/>
              <a:gd name="csX15" fmla="*/ 0 w 6049964"/>
              <a:gd name="csY15" fmla="*/ 6858000 h 6858000"/>
              <a:gd name="csX16" fmla="*/ 163000 w 6049964"/>
              <a:gd name="csY16" fmla="*/ 6581852 h 6858000"/>
              <a:gd name="csX17" fmla="*/ 210576 w 6049964"/>
              <a:gd name="csY17" fmla="*/ 6153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049964" h="6858000">
                <a:moveTo>
                  <a:pt x="646104" y="0"/>
                </a:moveTo>
                <a:lnTo>
                  <a:pt x="1555750" y="0"/>
                </a:lnTo>
                <a:lnTo>
                  <a:pt x="5892800" y="0"/>
                </a:lnTo>
                <a:lnTo>
                  <a:pt x="6049964" y="0"/>
                </a:lnTo>
                <a:lnTo>
                  <a:pt x="6049964" y="6858000"/>
                </a:lnTo>
                <a:lnTo>
                  <a:pt x="5892800" y="6858000"/>
                </a:lnTo>
                <a:lnTo>
                  <a:pt x="1555750" y="6858000"/>
                </a:lnTo>
                <a:lnTo>
                  <a:pt x="439091" y="6858000"/>
                </a:lnTo>
                <a:lnTo>
                  <a:pt x="602092" y="6581852"/>
                </a:lnTo>
                <a:cubicBezTo>
                  <a:pt x="2188435" y="3761764"/>
                  <a:pt x="1315997" y="1188468"/>
                  <a:pt x="649668" y="6153"/>
                </a:cubicBezTo>
                <a:close/>
                <a:moveTo>
                  <a:pt x="207012" y="0"/>
                </a:moveTo>
                <a:lnTo>
                  <a:pt x="636892" y="0"/>
                </a:lnTo>
                <a:lnTo>
                  <a:pt x="640456" y="6153"/>
                </a:lnTo>
                <a:cubicBezTo>
                  <a:pt x="1306786" y="1188468"/>
                  <a:pt x="2179224" y="3761764"/>
                  <a:pt x="592881" y="6581852"/>
                </a:cubicBezTo>
                <a:lnTo>
                  <a:pt x="429880" y="6858000"/>
                </a:lnTo>
                <a:lnTo>
                  <a:pt x="0" y="6858000"/>
                </a:lnTo>
                <a:lnTo>
                  <a:pt x="163000" y="6581852"/>
                </a:lnTo>
                <a:cubicBezTo>
                  <a:pt x="1749343" y="3761764"/>
                  <a:pt x="876906" y="1188468"/>
                  <a:pt x="210576" y="6153"/>
                </a:cubicBezTo>
                <a:close/>
              </a:path>
            </a:pathLst>
          </a:custGeom>
          <a:solidFill>
            <a:srgbClr val="BCD2FF"/>
          </a:solidFill>
        </p:spPr>
      </p:pic>
      <p:sp>
        <p:nvSpPr>
          <p:cNvPr id="14" name="Tekstvak 21">
            <a:extLst>
              <a:ext uri="{FF2B5EF4-FFF2-40B4-BE49-F238E27FC236}">
                <a16:creationId xmlns:a16="http://schemas.microsoft.com/office/drawing/2014/main" id="{99860354-6711-AB6D-1FBF-EE8B8F781ABF}"/>
              </a:ext>
            </a:extLst>
          </p:cNvPr>
          <p:cNvSpPr txBox="1">
            <a:spLocks noChangeAspect="1"/>
          </p:cNvSpPr>
          <p:nvPr/>
        </p:nvSpPr>
        <p:spPr>
          <a:xfrm>
            <a:off x="8574157" y="2364463"/>
            <a:ext cx="826740" cy="828000"/>
          </a:xfrm>
          <a:prstGeom prst="rect">
            <a:avLst/>
          </a:prstGeom>
          <a:blipFill dpi="0" rotWithShape="1">
            <a:blip>
              <a:alphaModFix/>
              <a:extLst>
                <a:ext uri="{96DAC541-7B7A-43D3-8B79-37D633B846F1}">
                  <asvg:svgBlip xmlns:asvg="http://schemas.microsoft.com/office/drawing/2016/SVG/main" r:embed="rId4"/>
                </a:ext>
              </a:extLst>
            </a:blip>
            <a:srcRect/>
            <a:stretch>
              <a:fillRect/>
            </a:stretch>
          </a:blipFill>
          <a:effectLst>
            <a:outerShdw blurRad="50800" dist="38100" dir="2700000" algn="tl" rotWithShape="0">
              <a:prstClr val="black">
                <a:alpha val="40000"/>
              </a:prstClr>
            </a:outerShdw>
          </a:effectLst>
        </p:spPr>
        <p:txBody>
          <a:bodyPr wrap="none" lIns="684000" tIns="0" rIns="0" bIns="0" rtlCol="0" anchor="ctr" anchorCtr="0">
            <a:noAutofit/>
          </a:bodyPr>
          <a:lstStyle>
            <a:defPPr>
              <a:defRPr lang="nl-NL"/>
            </a:defPPr>
            <a:lvl1pPr defTabSz="1435100">
              <a:defRPr sz="1600">
                <a:solidFill>
                  <a:schemeClr val="bg1"/>
                </a:solidFill>
              </a:defRPr>
            </a:lvl1pPr>
          </a:lstStyle>
          <a:p>
            <a:pPr marL="0" marR="0" lvl="0" indent="0" algn="l" defTabSz="14351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effectLst/>
                <a:uLnTx/>
                <a:uFillTx/>
                <a:latin typeface="Vestula Pro" panose="020B0A03060302020204" pitchFamily="34" charset="0"/>
              </a:rPr>
              <a:t>TU Delft</a:t>
            </a:r>
          </a:p>
        </p:txBody>
      </p:sp>
      <p:sp>
        <p:nvSpPr>
          <p:cNvPr id="15" name="Tekstvak 21">
            <a:extLst>
              <a:ext uri="{FF2B5EF4-FFF2-40B4-BE49-F238E27FC236}">
                <a16:creationId xmlns:a16="http://schemas.microsoft.com/office/drawing/2014/main" id="{BE59F48F-27DA-569B-E40D-5A1351CAFBC6}"/>
              </a:ext>
            </a:extLst>
          </p:cNvPr>
          <p:cNvSpPr txBox="1">
            <a:spLocks noChangeAspect="1"/>
          </p:cNvSpPr>
          <p:nvPr/>
        </p:nvSpPr>
        <p:spPr>
          <a:xfrm>
            <a:off x="8874041" y="1363194"/>
            <a:ext cx="826740" cy="828000"/>
          </a:xfrm>
          <a:prstGeom prst="rect">
            <a:avLst/>
          </a:prstGeom>
          <a:blipFill dpi="0" rotWithShape="1">
            <a:blip>
              <a:alphaModFix/>
              <a:extLst>
                <a:ext uri="{96DAC541-7B7A-43D3-8B79-37D633B846F1}">
                  <asvg:svgBlip xmlns:asvg="http://schemas.microsoft.com/office/drawing/2016/SVG/main" r:embed="rId5"/>
                </a:ext>
              </a:extLst>
            </a:blip>
            <a:srcRect/>
            <a:stretch>
              <a:fillRect/>
            </a:stretch>
          </a:blipFill>
          <a:effectLst>
            <a:outerShdw blurRad="50800" dist="38100" dir="2700000" algn="tl" rotWithShape="0">
              <a:prstClr val="black">
                <a:alpha val="40000"/>
              </a:prstClr>
            </a:outerShdw>
          </a:effectLst>
        </p:spPr>
        <p:txBody>
          <a:bodyPr wrap="none" lIns="0" tIns="36000" rIns="684000" bIns="0" rtlCol="0" anchor="ctr" anchorCtr="0">
            <a:noAutofit/>
          </a:bodyPr>
          <a:lstStyle>
            <a:defPPr>
              <a:defRPr lang="nl-NL"/>
            </a:defPPr>
            <a:lvl1pPr defTabSz="1435100">
              <a:defRPr sz="1600">
                <a:solidFill>
                  <a:schemeClr val="bg1"/>
                </a:solidFill>
              </a:defRPr>
            </a:lvl1pPr>
          </a:lstStyle>
          <a:p>
            <a:pPr marL="0" marR="0" lvl="0" indent="0" algn="r" defTabSz="14351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effectLst/>
                <a:uLnTx/>
                <a:uFillTx/>
                <a:latin typeface="Vestula Pro" panose="020B0A03060302020204" pitchFamily="34" charset="0"/>
              </a:rPr>
              <a:t>Universiteit</a:t>
            </a:r>
            <a:br>
              <a:rPr lang="nl-NL" sz="1800" dirty="0">
                <a:latin typeface="Vestula Pro" panose="020B0A03060302020204" pitchFamily="34" charset="0"/>
              </a:rPr>
            </a:br>
            <a:r>
              <a:rPr kumimoji="0" lang="nl-NL" sz="1800" b="0" i="0" u="none" strike="noStrike" kern="1200" cap="none" spc="0" normalizeH="0" baseline="0" noProof="0" dirty="0">
                <a:ln>
                  <a:noFill/>
                </a:ln>
                <a:effectLst/>
                <a:uLnTx/>
                <a:uFillTx/>
                <a:latin typeface="Vestula Pro" panose="020B0A03060302020204" pitchFamily="34" charset="0"/>
              </a:rPr>
              <a:t>Leiden</a:t>
            </a:r>
          </a:p>
        </p:txBody>
      </p:sp>
      <p:sp>
        <p:nvSpPr>
          <p:cNvPr id="16" name="Tekstvak 21">
            <a:extLst>
              <a:ext uri="{FF2B5EF4-FFF2-40B4-BE49-F238E27FC236}">
                <a16:creationId xmlns:a16="http://schemas.microsoft.com/office/drawing/2014/main" id="{BFAD6836-5DFD-475E-F86B-461521F116BC}"/>
              </a:ext>
            </a:extLst>
          </p:cNvPr>
          <p:cNvSpPr txBox="1">
            <a:spLocks noChangeAspect="1"/>
          </p:cNvSpPr>
          <p:nvPr/>
        </p:nvSpPr>
        <p:spPr>
          <a:xfrm>
            <a:off x="8953933" y="2937032"/>
            <a:ext cx="826740" cy="828000"/>
          </a:xfrm>
          <a:prstGeom prst="rect">
            <a:avLst/>
          </a:prstGeom>
          <a:blipFill dpi="0" rotWithShape="1">
            <a:blip>
              <a:alphaModFix/>
              <a:extLst>
                <a:ext uri="{96DAC541-7B7A-43D3-8B79-37D633B846F1}">
                  <asvg:svgBlip xmlns:asvg="http://schemas.microsoft.com/office/drawing/2016/SVG/main" r:embed="rId6"/>
                </a:ext>
              </a:extLst>
            </a:blip>
            <a:srcRect/>
            <a:stretch>
              <a:fillRect/>
            </a:stretch>
          </a:blipFill>
          <a:effectLst>
            <a:outerShdw blurRad="50800" dist="38100" dir="2700000" algn="tl" rotWithShape="0">
              <a:prstClr val="black">
                <a:alpha val="40000"/>
              </a:prstClr>
            </a:outerShdw>
          </a:effectLst>
        </p:spPr>
        <p:txBody>
          <a:bodyPr wrap="none" lIns="648000" tIns="108000" rIns="0" bIns="0" rtlCol="0" anchor="ctr" anchorCtr="0">
            <a:noAutofit/>
          </a:bodyPr>
          <a:lstStyle>
            <a:defPPr>
              <a:defRPr lang="nl-NL"/>
            </a:defPPr>
            <a:lvl1pPr defTabSz="1435100">
              <a:defRPr sz="1600">
                <a:solidFill>
                  <a:schemeClr val="bg1"/>
                </a:solidFill>
              </a:defRPr>
            </a:lvl1pPr>
          </a:lstStyle>
          <a:p>
            <a:pPr marL="0" marR="0" lvl="0" indent="0" defTabSz="1435100" rtl="0" eaLnBrk="1" fontAlgn="auto" latinLnBrk="0" hangingPunct="1">
              <a:lnSpc>
                <a:spcPct val="90000"/>
              </a:lnSpc>
              <a:spcBef>
                <a:spcPts val="0"/>
              </a:spcBef>
              <a:spcAft>
                <a:spcPts val="0"/>
              </a:spcAft>
              <a:buClrTx/>
              <a:buSzTx/>
              <a:buFontTx/>
              <a:buNone/>
              <a:tabLst/>
              <a:defRPr/>
            </a:pPr>
            <a:r>
              <a:rPr kumimoji="0" lang="nl-NL" sz="1800" b="0" i="0" u="none" strike="noStrike" kern="1200" cap="none" spc="0" normalizeH="0" baseline="0" noProof="0" dirty="0">
                <a:ln>
                  <a:noFill/>
                </a:ln>
                <a:effectLst/>
                <a:uLnTx/>
                <a:uFillTx/>
                <a:latin typeface="Vestula Pro" panose="020B0A03060302020204" pitchFamily="34" charset="0"/>
              </a:rPr>
              <a:t>Erasmus Universiteit</a:t>
            </a:r>
            <a:endParaRPr lang="nl-NL" sz="1800" dirty="0">
              <a:latin typeface="Vestula Pro" panose="020B0A03060302020204" pitchFamily="34" charset="0"/>
            </a:endParaRPr>
          </a:p>
          <a:p>
            <a:pPr marL="0" marR="0" lvl="0" indent="0" defTabSz="1435100" rtl="0" eaLnBrk="1" fontAlgn="auto" latinLnBrk="0" hangingPunct="1">
              <a:lnSpc>
                <a:spcPct val="90000"/>
              </a:lnSpc>
              <a:spcBef>
                <a:spcPts val="0"/>
              </a:spcBef>
              <a:spcAft>
                <a:spcPts val="0"/>
              </a:spcAft>
              <a:buClrTx/>
              <a:buSzTx/>
              <a:buFontTx/>
              <a:buNone/>
              <a:tabLst/>
              <a:defRPr/>
            </a:pPr>
            <a:r>
              <a:rPr kumimoji="0" lang="nl-NL" sz="1800" b="0" i="0" u="none" strike="noStrike" kern="1200" cap="none" spc="0" normalizeH="0" baseline="0" noProof="0" dirty="0">
                <a:ln>
                  <a:noFill/>
                </a:ln>
                <a:effectLst/>
                <a:uLnTx/>
                <a:uFillTx/>
                <a:latin typeface="Vestula Pro" panose="020B0A03060302020204" pitchFamily="34" charset="0"/>
              </a:rPr>
              <a:t>Rotterdam</a:t>
            </a:r>
          </a:p>
        </p:txBody>
      </p:sp>
      <p:sp>
        <p:nvSpPr>
          <p:cNvPr id="18" name="Tekstvak 21">
            <a:extLst>
              <a:ext uri="{FF2B5EF4-FFF2-40B4-BE49-F238E27FC236}">
                <a16:creationId xmlns:a16="http://schemas.microsoft.com/office/drawing/2014/main" id="{5907B342-752C-0BE6-AC20-726DEB5B88CD}"/>
              </a:ext>
            </a:extLst>
          </p:cNvPr>
          <p:cNvSpPr txBox="1">
            <a:spLocks noChangeAspect="1"/>
          </p:cNvSpPr>
          <p:nvPr/>
        </p:nvSpPr>
        <p:spPr>
          <a:xfrm>
            <a:off x="8323627" y="1986563"/>
            <a:ext cx="826740" cy="828000"/>
          </a:xfrm>
          <a:prstGeom prst="rect">
            <a:avLst/>
          </a:prstGeom>
          <a:blipFill dpi="0" rotWithShape="1">
            <a:blip>
              <a:alphaModFix/>
              <a:extLst>
                <a:ext uri="{96DAC541-7B7A-43D3-8B79-37D633B846F1}">
                  <asvg:svgBlip xmlns:asvg="http://schemas.microsoft.com/office/drawing/2016/SVG/main" r:embed="rId5"/>
                </a:ext>
              </a:extLst>
            </a:blip>
            <a:srcRect/>
            <a:stretch>
              <a:fillRect/>
            </a:stretch>
          </a:blipFill>
          <a:effectLst>
            <a:outerShdw blurRad="50800" dist="38100" dir="2700000" algn="tl" rotWithShape="0">
              <a:prstClr val="black">
                <a:alpha val="40000"/>
              </a:prstClr>
            </a:outerShdw>
          </a:effectLst>
        </p:spPr>
        <p:txBody>
          <a:bodyPr wrap="none" lIns="0" tIns="108000" rIns="2196000" bIns="0" rtlCol="0" anchor="t" anchorCtr="0">
            <a:noAutofit/>
          </a:bodyPr>
          <a:lstStyle>
            <a:defPPr>
              <a:defRPr lang="nl-NL"/>
            </a:defPPr>
            <a:lvl1pPr defTabSz="1435100">
              <a:defRPr sz="1600">
                <a:solidFill>
                  <a:schemeClr val="bg1"/>
                </a:solidFill>
              </a:defRPr>
            </a:lvl1pPr>
          </a:lstStyle>
          <a:p>
            <a:pPr marL="0" marR="0" lvl="0" indent="0" algn="l" defTabSz="1435100" rtl="0" eaLnBrk="1" fontAlgn="auto" latinLnBrk="0" hangingPunct="1">
              <a:lnSpc>
                <a:spcPct val="100000"/>
              </a:lnSpc>
              <a:spcBef>
                <a:spcPts val="0"/>
              </a:spcBef>
              <a:spcAft>
                <a:spcPts val="0"/>
              </a:spcAft>
              <a:buClrTx/>
              <a:buSzTx/>
              <a:buFontTx/>
              <a:buNone/>
              <a:tabLst/>
              <a:defRPr/>
            </a:pPr>
            <a:endParaRPr kumimoji="0" lang="nl-NL" sz="2000" b="0" i="0" u="sng" strike="noStrike" kern="1200" cap="none" spc="0" normalizeH="0" baseline="0" noProof="0" dirty="0">
              <a:ln>
                <a:noFill/>
              </a:ln>
              <a:effectLst/>
              <a:uLnTx/>
              <a:uFillTx/>
              <a:latin typeface="Merriweather" panose="00000500000000000000" pitchFamily="2" charset="0"/>
              <a:ea typeface="+mn-ea"/>
              <a:cs typeface="+mn-cs"/>
            </a:endParaRPr>
          </a:p>
        </p:txBody>
      </p:sp>
    </p:spTree>
    <p:extLst>
      <p:ext uri="{BB962C8B-B14F-4D97-AF65-F5344CB8AC3E}">
        <p14:creationId xmlns:p14="http://schemas.microsoft.com/office/powerpoint/2010/main" val="215390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232C1-FD33-5023-E0E5-B887F25D835B}"/>
            </a:ext>
          </a:extLst>
        </p:cNvPr>
        <p:cNvGrpSpPr/>
        <p:nvPr/>
      </p:nvGrpSpPr>
      <p:grpSpPr>
        <a:xfrm>
          <a:off x="0" y="0"/>
          <a:ext cx="0" cy="0"/>
          <a:chOff x="0" y="0"/>
          <a:chExt cx="0" cy="0"/>
        </a:xfrm>
      </p:grpSpPr>
      <p:sp>
        <p:nvSpPr>
          <p:cNvPr id="14" name="Onderzoek">
            <a:extLst>
              <a:ext uri="{FF2B5EF4-FFF2-40B4-BE49-F238E27FC236}">
                <a16:creationId xmlns:a16="http://schemas.microsoft.com/office/drawing/2014/main" id="{34DF04D1-4EEB-CECC-EC88-6A85D66C9D63}"/>
              </a:ext>
            </a:extLst>
          </p:cNvPr>
          <p:cNvSpPr>
            <a:spLocks noGrp="1"/>
          </p:cNvSpPr>
          <p:nvPr>
            <p:ph type="title"/>
          </p:nvPr>
        </p:nvSpPr>
        <p:spPr>
          <a:xfrm>
            <a:off x="3324224" y="360000"/>
            <a:ext cx="6454775" cy="1325562"/>
          </a:xfrm>
        </p:spPr>
        <p:txBody>
          <a:bodyPr vert="horz" wrap="square" lIns="91440" tIns="45720" rIns="91440" bIns="45720" rtlCol="0" anchor="ctr">
            <a:noAutofit/>
          </a:bodyPr>
          <a:lstStyle/>
          <a:p>
            <a:pPr marL="0" marR="0" lvl="0" indent="0" defTabSz="914400" rtl="0" eaLnBrk="1" fontAlgn="auto" latinLnBrk="0" hangingPunct="1">
              <a:lnSpc>
                <a:spcPct val="90000"/>
              </a:lnSpc>
              <a:spcBef>
                <a:spcPct val="0"/>
              </a:spcBef>
              <a:spcAft>
                <a:spcPts val="0"/>
              </a:spcAft>
              <a:tabLst/>
              <a:defRPr/>
            </a:pPr>
            <a:r>
              <a:rPr kumimoji="0" lang="nl-NL" sz="3200" b="1" i="0" u="none" strike="noStrike" kern="1200" cap="none" spc="0" normalizeH="0" baseline="0" noProof="0" dirty="0">
                <a:ln>
                  <a:noFill/>
                </a:ln>
                <a:solidFill>
                  <a:srgbClr val="001158"/>
                </a:solidFill>
                <a:effectLst/>
                <a:uLnTx/>
                <a:uFillTx/>
                <a:latin typeface="Merriweather" pitchFamily="2" charset="77"/>
                <a:ea typeface="+mn-ea"/>
                <a:cs typeface="+mn-cs"/>
              </a:rPr>
              <a:t>Samenwerking</a:t>
            </a:r>
            <a:endParaRPr lang="en-US" sz="2400" dirty="0"/>
          </a:p>
        </p:txBody>
      </p:sp>
      <p:sp>
        <p:nvSpPr>
          <p:cNvPr id="8" name="Tijdelijke aanduiding voor tekst 7">
            <a:extLst>
              <a:ext uri="{FF2B5EF4-FFF2-40B4-BE49-F238E27FC236}">
                <a16:creationId xmlns:a16="http://schemas.microsoft.com/office/drawing/2014/main" id="{A3C19688-8C55-9681-1D28-4E59B873BB9A}"/>
              </a:ext>
            </a:extLst>
          </p:cNvPr>
          <p:cNvSpPr>
            <a:spLocks noGrp="1"/>
          </p:cNvSpPr>
          <p:nvPr>
            <p:ph type="body" sz="quarter" idx="14"/>
          </p:nvPr>
        </p:nvSpPr>
        <p:spPr>
          <a:xfrm>
            <a:off x="3324225" y="1898090"/>
            <a:ext cx="7445376" cy="617815"/>
          </a:xfrm>
        </p:spPr>
        <p:txBody>
          <a:bodyPr vert="horz" lIns="91440" tIns="45720" rIns="91440" bIns="45720" numCol="2" spcCol="180000" rtlCol="0">
            <a:noAutofit/>
          </a:bodyPr>
          <a:lstStyle/>
          <a:p>
            <a:pPr>
              <a:spcBef>
                <a:spcPts val="0"/>
              </a:spcBef>
              <a:spcAft>
                <a:spcPts val="1800"/>
              </a:spcAft>
            </a:pPr>
            <a:r>
              <a:rPr kumimoji="0" lang="nl-NL" sz="2400" b="1" i="0" u="none" strike="noStrike" kern="1200" cap="none" spc="0" normalizeH="0" baseline="0" noProof="0" dirty="0">
                <a:ln>
                  <a:noFill/>
                </a:ln>
                <a:solidFill>
                  <a:srgbClr val="001158"/>
                </a:solidFill>
                <a:effectLst/>
                <a:uLnTx/>
                <a:uFillTx/>
                <a:latin typeface="Merriweather" pitchFamily="2" charset="77"/>
                <a:ea typeface="+mj-ea"/>
                <a:cs typeface="+mj-cs"/>
              </a:rPr>
              <a:t>Onderzoek</a:t>
            </a:r>
          </a:p>
          <a:p>
            <a:pPr marL="342900" indent="-342900">
              <a:lnSpc>
                <a:spcPct val="120000"/>
              </a:lnSpc>
              <a:spcBef>
                <a:spcPts val="0"/>
              </a:spcBef>
              <a:buFont typeface="Arial" panose="020B0604020202020204" pitchFamily="34" charset="0"/>
              <a:buChar char="•"/>
            </a:pPr>
            <a:r>
              <a:rPr lang="nl-NL" dirty="0">
                <a:ea typeface="+mj-ea"/>
                <a:cs typeface="+mj-cs"/>
              </a:rPr>
              <a:t>LDE-</a:t>
            </a:r>
            <a:r>
              <a:rPr lang="nl-NL" dirty="0" err="1">
                <a:ea typeface="+mj-ea"/>
                <a:cs typeface="+mj-cs"/>
              </a:rPr>
              <a:t>progamma’s</a:t>
            </a:r>
            <a:endParaRPr lang="nl-NL" dirty="0">
              <a:ea typeface="+mj-ea"/>
              <a:cs typeface="+mj-cs"/>
            </a:endParaRPr>
          </a:p>
          <a:p>
            <a:pPr marL="342900" indent="-342900">
              <a:lnSpc>
                <a:spcPct val="120000"/>
              </a:lnSpc>
              <a:spcBef>
                <a:spcPts val="0"/>
              </a:spcBef>
              <a:buFont typeface="Arial" panose="020B0604020202020204" pitchFamily="34" charset="0"/>
              <a:buChar char="•"/>
            </a:pPr>
            <a:r>
              <a:rPr lang="nl-NL" dirty="0">
                <a:ea typeface="+mj-ea"/>
                <a:cs typeface="+mj-cs"/>
              </a:rPr>
              <a:t>LDE Centers</a:t>
            </a:r>
          </a:p>
          <a:p>
            <a:pPr marL="342900" indent="-342900">
              <a:lnSpc>
                <a:spcPct val="120000"/>
              </a:lnSpc>
              <a:spcBef>
                <a:spcPts val="0"/>
              </a:spcBef>
              <a:buFont typeface="Arial" panose="020B0604020202020204" pitchFamily="34" charset="0"/>
              <a:buChar char="•"/>
            </a:pPr>
            <a:r>
              <a:rPr lang="nl-NL" dirty="0" err="1">
                <a:ea typeface="+mj-ea"/>
                <a:cs typeface="+mj-cs"/>
              </a:rPr>
              <a:t>Medical</a:t>
            </a:r>
            <a:r>
              <a:rPr lang="nl-NL" dirty="0">
                <a:ea typeface="+mj-ea"/>
                <a:cs typeface="+mj-cs"/>
              </a:rPr>
              <a:t> Delta</a:t>
            </a:r>
          </a:p>
          <a:p>
            <a:pPr marL="342900" indent="-342900">
              <a:spcBef>
                <a:spcPts val="0"/>
              </a:spcBef>
              <a:buFont typeface="Arial" panose="020B0604020202020204" pitchFamily="34" charset="0"/>
              <a:buChar char="•"/>
            </a:pPr>
            <a:endParaRPr kumimoji="0" lang="nl-NL" sz="2000" b="0" i="0" u="none" strike="noStrike" kern="1200" cap="none" spc="0" normalizeH="0" baseline="0" noProof="0" dirty="0">
              <a:ln>
                <a:noFill/>
              </a:ln>
              <a:solidFill>
                <a:srgbClr val="0C2577"/>
              </a:solidFill>
              <a:effectLst/>
              <a:uLnTx/>
              <a:uFillTx/>
              <a:latin typeface="Merriweather" pitchFamily="2" charset="77"/>
              <a:ea typeface="+mj-ea"/>
              <a:cs typeface="+mj-cs"/>
            </a:endParaRPr>
          </a:p>
          <a:p>
            <a:pPr marL="342900" indent="-342900">
              <a:spcBef>
                <a:spcPts val="0"/>
              </a:spcBef>
              <a:buFont typeface="Arial" panose="020B0604020202020204" pitchFamily="34" charset="0"/>
              <a:buChar char="•"/>
            </a:pPr>
            <a:endParaRPr lang="nl-NL" dirty="0">
              <a:ea typeface="+mj-ea"/>
              <a:cs typeface="+mj-cs"/>
            </a:endParaRPr>
          </a:p>
          <a:p>
            <a:pPr>
              <a:spcBef>
                <a:spcPts val="0"/>
              </a:spcBef>
            </a:pPr>
            <a:r>
              <a:rPr lang="nl-NL" sz="2400" b="1" dirty="0">
                <a:solidFill>
                  <a:srgbClr val="001158"/>
                </a:solidFill>
                <a:ea typeface="+mj-ea"/>
                <a:cs typeface="+mj-cs"/>
              </a:rPr>
              <a:t>Onderwijs</a:t>
            </a:r>
          </a:p>
          <a:p>
            <a:pPr marL="342900" indent="-342900">
              <a:lnSpc>
                <a:spcPct val="120000"/>
              </a:lnSpc>
              <a:spcBef>
                <a:spcPts val="0"/>
              </a:spcBef>
              <a:buFont typeface="Arial" panose="020B0604020202020204" pitchFamily="34" charset="0"/>
              <a:buChar char="•"/>
            </a:pPr>
            <a:r>
              <a:rPr lang="nl-NL" dirty="0">
                <a:ea typeface="+mj-ea"/>
                <a:cs typeface="+mj-cs"/>
              </a:rPr>
              <a:t>Gezamenlijke bachelors en masters</a:t>
            </a:r>
            <a:endParaRPr lang="en-US" dirty="0">
              <a:ea typeface="+mj-ea"/>
              <a:cs typeface="+mj-cs"/>
            </a:endParaRPr>
          </a:p>
          <a:p>
            <a:pPr marL="342900" indent="-342900">
              <a:lnSpc>
                <a:spcPct val="120000"/>
              </a:lnSpc>
              <a:spcBef>
                <a:spcPts val="0"/>
              </a:spcBef>
              <a:buFont typeface="Arial" panose="020B0604020202020204" pitchFamily="34" charset="0"/>
              <a:buChar char="•"/>
            </a:pPr>
            <a:r>
              <a:rPr lang="nl-NL" dirty="0" err="1">
                <a:ea typeface="+mj-ea"/>
                <a:cs typeface="+mj-cs"/>
              </a:rPr>
              <a:t>Minoren</a:t>
            </a:r>
            <a:endParaRPr lang="en-US" dirty="0">
              <a:ea typeface="+mj-ea"/>
              <a:cs typeface="+mj-cs"/>
            </a:endParaRPr>
          </a:p>
          <a:p>
            <a:pPr marL="342900" indent="-342900">
              <a:lnSpc>
                <a:spcPct val="120000"/>
              </a:lnSpc>
              <a:spcBef>
                <a:spcPts val="0"/>
              </a:spcBef>
              <a:buFont typeface="Arial" panose="020B0604020202020204" pitchFamily="34" charset="0"/>
              <a:buChar char="•"/>
            </a:pPr>
            <a:r>
              <a:rPr lang="nl-NL" dirty="0">
                <a:ea typeface="+mj-ea"/>
                <a:cs typeface="+mj-cs"/>
              </a:rPr>
              <a:t>Post-initieel onderwijs</a:t>
            </a:r>
            <a:endParaRPr lang="en-US" dirty="0">
              <a:ea typeface="+mj-ea"/>
              <a:cs typeface="+mj-cs"/>
            </a:endParaRPr>
          </a:p>
          <a:p>
            <a:endParaRPr lang="en-US" dirty="0"/>
          </a:p>
        </p:txBody>
      </p:sp>
      <p:pic>
        <p:nvPicPr>
          <p:cNvPr id="11" name="Tijdelijke aanduiding voor afbeelding 9" descr="Afbeelding met buitenshuis, touw, recreatie, persoon&#10;&#10;Door AI gegenereerde inhoud is mogelijk onjuist.">
            <a:extLst>
              <a:ext uri="{FF2B5EF4-FFF2-40B4-BE49-F238E27FC236}">
                <a16:creationId xmlns:a16="http://schemas.microsoft.com/office/drawing/2014/main" id="{142F6AA2-E049-5CBB-5D98-F2C541FC84F6}"/>
              </a:ext>
            </a:extLst>
          </p:cNvPr>
          <p:cNvPicPr>
            <a:picLocks noGrp="1" noChangeAspect="1"/>
          </p:cNvPicPr>
          <p:nvPr>
            <p:ph type="pic" sz="quarter" idx="16"/>
          </p:nvPr>
        </p:nvPicPr>
        <p:blipFill>
          <a:blip r:embed="rId3"/>
          <a:srcRect l="33692"/>
          <a:stretch>
            <a:fillRect/>
          </a:stretch>
        </p:blipFill>
        <p:spPr>
          <a:xfrm>
            <a:off x="0" y="0"/>
            <a:ext cx="3324225" cy="6858000"/>
          </a:xfrm>
        </p:spPr>
      </p:pic>
      <p:sp>
        <p:nvSpPr>
          <p:cNvPr id="5" name="Tijdelijke aanduiding voor inhoud 8">
            <a:extLst>
              <a:ext uri="{FF2B5EF4-FFF2-40B4-BE49-F238E27FC236}">
                <a16:creationId xmlns:a16="http://schemas.microsoft.com/office/drawing/2014/main" id="{7CAB5063-2630-00E3-0F5B-6E9736D3AB5E}"/>
              </a:ext>
            </a:extLst>
          </p:cNvPr>
          <p:cNvSpPr txBox="1">
            <a:spLocks/>
          </p:cNvSpPr>
          <p:nvPr/>
        </p:nvSpPr>
        <p:spPr>
          <a:xfrm>
            <a:off x="3324224" y="4430995"/>
            <a:ext cx="4627427" cy="2045816"/>
          </a:xfrm>
          <a:prstGeom prst="rect">
            <a:avLst/>
          </a:prstGeom>
        </p:spPr>
        <p:txBody>
          <a:bodyPr vert="horz" lIns="91440" tIns="45720" rIns="91440" bIns="45720" rtlCol="0">
            <a:spAutoFit/>
          </a:bodyPr>
          <a:lstStyle>
            <a:lvl1pPr marL="228600" indent="-228600">
              <a:lnSpc>
                <a:spcPct val="120000"/>
              </a:lnSpc>
              <a:spcBef>
                <a:spcPts val="0"/>
              </a:spcBef>
              <a:spcAft>
                <a:spcPts val="1200"/>
              </a:spcAft>
              <a:buFont typeface="Arial" panose="020B0604020202020204" pitchFamily="34" charset="0"/>
              <a:buChar char="•"/>
              <a:defRPr lang="en-US" sz="2000" b="0" i="0" dirty="0">
                <a:solidFill>
                  <a:srgbClr val="0C2577"/>
                </a:solidFill>
                <a:latin typeface="Merriweather" pitchFamily="2" charset="77"/>
              </a:defRPr>
            </a:lvl1pPr>
            <a:lvl2pPr indent="0">
              <a:lnSpc>
                <a:spcPct val="90000"/>
              </a:lnSpc>
              <a:spcBef>
                <a:spcPts val="500"/>
              </a:spcBef>
              <a:buFont typeface="Arial" panose="020B0604020202020204" pitchFamily="34" charset="0"/>
              <a:buNone/>
              <a:defRPr lang="nl-NL" b="0" i="0" smtClean="0">
                <a:solidFill>
                  <a:srgbClr val="001158"/>
                </a:solidFill>
                <a:latin typeface="Merriweather" pitchFamily="2" charset="77"/>
              </a:defRPr>
            </a:lvl2pPr>
            <a:lvl3pPr indent="0">
              <a:lnSpc>
                <a:spcPct val="90000"/>
              </a:lnSpc>
              <a:spcBef>
                <a:spcPts val="500"/>
              </a:spcBef>
              <a:buFont typeface="Arial" panose="020B0604020202020204" pitchFamily="34" charset="0"/>
              <a:buNone/>
              <a:defRPr lang="nl-NL" sz="1600" b="0" i="0" smtClean="0">
                <a:solidFill>
                  <a:srgbClr val="001158"/>
                </a:solidFill>
                <a:latin typeface="Merriweather" pitchFamily="2" charset="77"/>
              </a:defRPr>
            </a:lvl3pPr>
            <a:lvl4pPr indent="0">
              <a:lnSpc>
                <a:spcPct val="90000"/>
              </a:lnSpc>
              <a:spcBef>
                <a:spcPts val="500"/>
              </a:spcBef>
              <a:buFont typeface="Arial" panose="020B0604020202020204" pitchFamily="34" charset="0"/>
              <a:buNone/>
              <a:defRPr lang="nl-NL" sz="1400" b="0" i="0" smtClean="0">
                <a:solidFill>
                  <a:srgbClr val="001158"/>
                </a:solidFill>
                <a:latin typeface="Merriweather" pitchFamily="2" charset="77"/>
              </a:defRPr>
            </a:lvl4pPr>
            <a:lvl5pPr indent="0">
              <a:lnSpc>
                <a:spcPct val="90000"/>
              </a:lnSpc>
              <a:spcBef>
                <a:spcPts val="500"/>
              </a:spcBef>
              <a:buFont typeface="Arial" panose="020B0604020202020204" pitchFamily="34" charset="0"/>
              <a:buNone/>
              <a:defRPr lang="en-US" sz="1400" b="0" i="0" smtClean="0">
                <a:solidFill>
                  <a:srgbClr val="001158"/>
                </a:solidFill>
                <a:latin typeface="Merriweather"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ct val="0"/>
              </a:spcBef>
              <a:spcAft>
                <a:spcPts val="1800"/>
              </a:spcAft>
              <a:buClrTx/>
              <a:buSzTx/>
              <a:buFontTx/>
              <a:buNone/>
              <a:tabLst/>
              <a:defRPr/>
            </a:pPr>
            <a:r>
              <a:rPr lang="nl-NL" sz="2400" b="1" dirty="0">
                <a:solidFill>
                  <a:srgbClr val="001158"/>
                </a:solidFill>
                <a:ea typeface="+mj-ea"/>
                <a:cs typeface="+mj-cs"/>
              </a:rPr>
              <a:t>Bedrijfsvoering</a:t>
            </a:r>
          </a:p>
          <a:p>
            <a:pPr marL="342900" marR="0" lvl="0" indent="-342900" fontAlgn="auto">
              <a:buClrTx/>
              <a:buSzTx/>
              <a:tabLst/>
              <a:defRPr/>
            </a:pPr>
            <a:r>
              <a:rPr lang="nl-NL" dirty="0">
                <a:ea typeface="+mj-ea"/>
                <a:cs typeface="+mj-cs"/>
              </a:rPr>
              <a:t>Stimuleren personeelsmobiliteit</a:t>
            </a:r>
          </a:p>
          <a:p>
            <a:pPr marL="342900" marR="0" lvl="0" indent="-342900" fontAlgn="auto">
              <a:buClrTx/>
              <a:buSzTx/>
              <a:tabLst/>
              <a:defRPr/>
            </a:pPr>
            <a:r>
              <a:rPr lang="nl-NL" dirty="0" err="1">
                <a:ea typeface="+mj-ea"/>
                <a:cs typeface="+mj-cs"/>
              </a:rPr>
              <a:t>Traineeships</a:t>
            </a:r>
            <a:endParaRPr lang="nl-NL" dirty="0">
              <a:ea typeface="+mj-ea"/>
              <a:cs typeface="+mj-cs"/>
            </a:endParaRPr>
          </a:p>
          <a:p>
            <a:pPr marL="342900" marR="0" lvl="0" indent="-342900" fontAlgn="auto">
              <a:buClrTx/>
              <a:buSzTx/>
              <a:tabLst/>
              <a:defRPr/>
            </a:pPr>
            <a:r>
              <a:rPr lang="nl-NL" dirty="0">
                <a:ea typeface="+mj-ea"/>
                <a:cs typeface="+mj-cs"/>
              </a:rPr>
              <a:t>Docentprofessionalisering</a:t>
            </a:r>
          </a:p>
        </p:txBody>
      </p:sp>
    </p:spTree>
    <p:extLst>
      <p:ext uri="{BB962C8B-B14F-4D97-AF65-F5344CB8AC3E}">
        <p14:creationId xmlns:p14="http://schemas.microsoft.com/office/powerpoint/2010/main" val="194220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83233-E25A-DCCE-A896-42D7FFEE9156}"/>
            </a:ext>
          </a:extLst>
        </p:cNvPr>
        <p:cNvGrpSpPr/>
        <p:nvPr/>
      </p:nvGrpSpPr>
      <p:grpSpPr>
        <a:xfrm>
          <a:off x="0" y="0"/>
          <a:ext cx="0" cy="0"/>
          <a:chOff x="0" y="0"/>
          <a:chExt cx="0" cy="0"/>
        </a:xfrm>
      </p:grpSpPr>
      <p:sp>
        <p:nvSpPr>
          <p:cNvPr id="8" name="Titel 7">
            <a:extLst>
              <a:ext uri="{FF2B5EF4-FFF2-40B4-BE49-F238E27FC236}">
                <a16:creationId xmlns:a16="http://schemas.microsoft.com/office/drawing/2014/main" id="{DB7CF023-A60F-8E57-ED2A-E466B79984A5}"/>
              </a:ext>
            </a:extLst>
          </p:cNvPr>
          <p:cNvSpPr>
            <a:spLocks noGrp="1"/>
          </p:cNvSpPr>
          <p:nvPr>
            <p:ph type="title"/>
          </p:nvPr>
        </p:nvSpPr>
        <p:spPr>
          <a:xfrm>
            <a:off x="3007086" y="360000"/>
            <a:ext cx="8346713" cy="1325563"/>
          </a:xfrm>
        </p:spPr>
        <p:txBody>
          <a:bodyPr/>
          <a:lstStyle/>
          <a:p>
            <a:r>
              <a:rPr lang="nl-NL"/>
              <a:t>LDE-partners</a:t>
            </a:r>
            <a:endParaRPr lang="en-US" dirty="0"/>
          </a:p>
        </p:txBody>
      </p:sp>
      <p:sp>
        <p:nvSpPr>
          <p:cNvPr id="4" name="Tijdelijke aanduiding voor inhoud 8">
            <a:extLst>
              <a:ext uri="{FF2B5EF4-FFF2-40B4-BE49-F238E27FC236}">
                <a16:creationId xmlns:a16="http://schemas.microsoft.com/office/drawing/2014/main" id="{E2563060-7279-53D9-1AA5-E9A9426C449F}"/>
              </a:ext>
            </a:extLst>
          </p:cNvPr>
          <p:cNvSpPr>
            <a:spLocks noGrp="1"/>
          </p:cNvSpPr>
          <p:nvPr>
            <p:ph type="body" sz="quarter" idx="14"/>
          </p:nvPr>
        </p:nvSpPr>
        <p:spPr>
          <a:xfrm>
            <a:off x="3006725" y="2036763"/>
            <a:ext cx="8347075" cy="1487587"/>
          </a:xfrm>
        </p:spPr>
        <p:txBody>
          <a:bodyPr vert="horz" lIns="91440" tIns="45720" rIns="91440" bIns="45720" rtlCol="0">
            <a:spAutoFit/>
          </a:bodyPr>
          <a:lstStyle/>
          <a:p>
            <a:pPr marL="342900" indent="-342900">
              <a:buFont typeface="Arial" panose="020B0604020202020204" pitchFamily="34" charset="0"/>
              <a:buChar char="•"/>
            </a:pPr>
            <a:r>
              <a:rPr lang="nl-NL"/>
              <a:t>Overheden, bedrijven en maatschappelijke organisaties</a:t>
            </a:r>
          </a:p>
          <a:p>
            <a:pPr marL="342900" indent="-342900">
              <a:buFont typeface="Arial" panose="020B0604020202020204" pitchFamily="34" charset="0"/>
              <a:buChar char="•"/>
            </a:pPr>
            <a:r>
              <a:rPr lang="nl-NL"/>
              <a:t>Alliantiepartner: Medical Delta</a:t>
            </a:r>
          </a:p>
          <a:p>
            <a:pPr marL="342900" indent="-342900">
              <a:buFont typeface="Arial" panose="020B0604020202020204" pitchFamily="34" charset="0"/>
              <a:buChar char="•"/>
            </a:pPr>
            <a:r>
              <a:rPr lang="nl-NL"/>
              <a:t>Strategische partner: LUMC</a:t>
            </a:r>
            <a:endParaRPr lang="nl-NL" dirty="0"/>
          </a:p>
        </p:txBody>
      </p:sp>
      <p:sp>
        <p:nvSpPr>
          <p:cNvPr id="6" name="Tijdelijke aanduiding voor afbeelding 5">
            <a:extLst>
              <a:ext uri="{FF2B5EF4-FFF2-40B4-BE49-F238E27FC236}">
                <a16:creationId xmlns:a16="http://schemas.microsoft.com/office/drawing/2014/main" id="{751C95CC-9841-6266-3EA1-6E82F426418F}"/>
              </a:ext>
            </a:extLst>
          </p:cNvPr>
          <p:cNvSpPr>
            <a:spLocks noGrp="1"/>
          </p:cNvSpPr>
          <p:nvPr>
            <p:ph type="pic" sz="quarter" idx="16"/>
          </p:nvPr>
        </p:nvSpPr>
        <p:spPr/>
        <p:txBody>
          <a:bodyPr/>
          <a:lstStyle/>
          <a:p>
            <a:endParaRPr lang="en-US"/>
          </a:p>
        </p:txBody>
      </p:sp>
    </p:spTree>
    <p:extLst>
      <p:ext uri="{BB962C8B-B14F-4D97-AF65-F5344CB8AC3E}">
        <p14:creationId xmlns:p14="http://schemas.microsoft.com/office/powerpoint/2010/main" val="78234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20354D3C-C324-C54D-9346-6ED1A7886443}"/>
              </a:ext>
            </a:extLst>
          </p:cNvPr>
          <p:cNvSpPr>
            <a:spLocks noGrp="1"/>
          </p:cNvSpPr>
          <p:nvPr>
            <p:ph type="body" sz="quarter" idx="14"/>
          </p:nvPr>
        </p:nvSpPr>
        <p:spPr>
          <a:xfrm>
            <a:off x="5892801" y="2036763"/>
            <a:ext cx="5511438" cy="4046537"/>
          </a:xfr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001158"/>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158"/>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1158"/>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nl-NL" sz="2400" b="1" dirty="0"/>
              <a:t>1940</a:t>
            </a:r>
          </a:p>
          <a:p>
            <a:pPr marL="0" indent="0">
              <a:lnSpc>
                <a:spcPct val="120000"/>
              </a:lnSpc>
              <a:spcBef>
                <a:spcPts val="0"/>
              </a:spcBef>
              <a:buNone/>
            </a:pPr>
            <a:r>
              <a:rPr lang="nl-NL" dirty="0"/>
              <a:t>Protestrede tegen ontslag Joodse hoogleraren</a:t>
            </a:r>
          </a:p>
          <a:p>
            <a:pPr marL="0" indent="0">
              <a:lnSpc>
                <a:spcPct val="100000"/>
              </a:lnSpc>
              <a:spcBef>
                <a:spcPts val="3600"/>
              </a:spcBef>
              <a:buNone/>
            </a:pPr>
            <a:r>
              <a:rPr lang="nl-NL" sz="2400" b="1" dirty="0"/>
              <a:t>Nu</a:t>
            </a:r>
          </a:p>
          <a:p>
            <a:pPr marL="0" indent="0">
              <a:lnSpc>
                <a:spcPct val="120000"/>
              </a:lnSpc>
              <a:spcBef>
                <a:spcPts val="0"/>
              </a:spcBef>
              <a:buNone/>
            </a:pPr>
            <a:r>
              <a:rPr lang="nl-NL" dirty="0"/>
              <a:t>Jaarlijkse </a:t>
            </a:r>
            <a:r>
              <a:rPr lang="nl-NL" dirty="0" err="1"/>
              <a:t>Cleveringa</a:t>
            </a:r>
            <a:r>
              <a:rPr lang="nl-NL" dirty="0"/>
              <a:t>-oratie en bijeenkomsten met alumni</a:t>
            </a:r>
          </a:p>
        </p:txBody>
      </p:sp>
      <p:sp>
        <p:nvSpPr>
          <p:cNvPr id="3" name="Titel 2">
            <a:extLst>
              <a:ext uri="{FF2B5EF4-FFF2-40B4-BE49-F238E27FC236}">
                <a16:creationId xmlns:a16="http://schemas.microsoft.com/office/drawing/2014/main" id="{ED3BDA1F-2D0A-346C-065F-BC58C0675A97}"/>
              </a:ext>
            </a:extLst>
          </p:cNvPr>
          <p:cNvSpPr>
            <a:spLocks noGrp="1"/>
          </p:cNvSpPr>
          <p:nvPr>
            <p:ph type="title"/>
          </p:nvPr>
        </p:nvSpPr>
        <p:spPr>
          <a:xfrm>
            <a:off x="5892800" y="360000"/>
            <a:ext cx="5511437" cy="1325563"/>
          </a:xfrm>
        </p:spPr>
        <p:txBody>
          <a:bodyPr>
            <a:noAutofit/>
          </a:bodyPr>
          <a:lstStyle/>
          <a:p>
            <a:r>
              <a:rPr lang="nl-NL"/>
              <a:t>Rudolph Cleveringa</a:t>
            </a:r>
            <a:endParaRPr lang="en-US" dirty="0"/>
          </a:p>
        </p:txBody>
      </p:sp>
      <p:pic>
        <p:nvPicPr>
          <p:cNvPr id="10" name="Tijdelijke aanduiding voor afbeelding 9">
            <a:extLst>
              <a:ext uri="{FF2B5EF4-FFF2-40B4-BE49-F238E27FC236}">
                <a16:creationId xmlns:a16="http://schemas.microsoft.com/office/drawing/2014/main" id="{1EC86356-B0D6-A1E1-B55E-F8A3601CEE16}"/>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val="0"/>
              </a:ext>
            </a:extLst>
          </a:blip>
          <a:srcRect b="14908"/>
          <a:stretch>
            <a:fillRect/>
          </a:stretch>
        </p:blipFill>
        <p:spPr>
          <a:xfrm>
            <a:off x="0" y="0"/>
            <a:ext cx="6049963" cy="6858000"/>
          </a:xfrm>
          <a:solidFill>
            <a:srgbClr val="001158"/>
          </a:solidFill>
        </p:spPr>
      </p:pic>
    </p:spTree>
    <p:extLst>
      <p:ext uri="{BB962C8B-B14F-4D97-AF65-F5344CB8AC3E}">
        <p14:creationId xmlns:p14="http://schemas.microsoft.com/office/powerpoint/2010/main" val="138071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A112693-02A1-DC83-B983-2F3EA77030C3}"/>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DE65B19B-77DB-4DEC-49B2-366F12E49499}"/>
              </a:ext>
            </a:extLst>
          </p:cNvPr>
          <p:cNvSpPr>
            <a:spLocks noGrp="1"/>
          </p:cNvSpPr>
          <p:nvPr>
            <p:ph type="subTitle" idx="1"/>
          </p:nvPr>
        </p:nvSpPr>
        <p:spPr>
          <a:xfrm>
            <a:off x="6805534" y="2525764"/>
            <a:ext cx="5053091" cy="1352173"/>
          </a:xfrm>
        </p:spPr>
        <p:txBody>
          <a:bodyPr/>
          <a:lstStyle/>
          <a:p>
            <a:endParaRPr lang="en-US"/>
          </a:p>
        </p:txBody>
      </p:sp>
      <p:sp>
        <p:nvSpPr>
          <p:cNvPr id="9" name="Titel 1">
            <a:extLst>
              <a:ext uri="{FF2B5EF4-FFF2-40B4-BE49-F238E27FC236}">
                <a16:creationId xmlns:a16="http://schemas.microsoft.com/office/drawing/2014/main" id="{26CC5E9E-66E7-61B2-6456-D5D6C437F97B}"/>
              </a:ext>
            </a:extLst>
          </p:cNvPr>
          <p:cNvSpPr>
            <a:spLocks noGrp="1"/>
          </p:cNvSpPr>
          <p:nvPr>
            <p:ph type="ctrTitle"/>
          </p:nvPr>
        </p:nvSpPr>
        <p:spPr>
          <a:xfrm>
            <a:off x="6805534" y="1234184"/>
            <a:ext cx="5053091" cy="1493807"/>
          </a:xfrm>
          <a:prstGeom prst="rect">
            <a:avLst/>
          </a:prstGeom>
        </p:spPr>
        <p:txBody>
          <a:bodyPr tIns="396000" anchor="t" anchorCtr="0"/>
          <a:lstStyle/>
          <a:p>
            <a:r>
              <a:rPr lang="nl-NL" sz="3200" dirty="0"/>
              <a:t>Internationalisering</a:t>
            </a:r>
            <a:endParaRPr lang="en-US" sz="3200" dirty="0"/>
          </a:p>
        </p:txBody>
      </p:sp>
    </p:spTree>
    <p:extLst>
      <p:ext uri="{BB962C8B-B14F-4D97-AF65-F5344CB8AC3E}">
        <p14:creationId xmlns:p14="http://schemas.microsoft.com/office/powerpoint/2010/main" val="379659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77A63E5-41EC-93E3-4C34-4CA5E05CCC9F}"/>
              </a:ext>
            </a:extLst>
          </p:cNvPr>
          <p:cNvSpPr>
            <a:spLocks noGrp="1"/>
          </p:cNvSpPr>
          <p:nvPr>
            <p:ph type="title"/>
          </p:nvPr>
        </p:nvSpPr>
        <p:spPr>
          <a:xfrm>
            <a:off x="3007086" y="360000"/>
            <a:ext cx="8346713" cy="1325563"/>
          </a:xfrm>
        </p:spPr>
        <p:txBody>
          <a:bodyPr/>
          <a:lstStyle/>
          <a:p>
            <a:r>
              <a:rPr lang="nl-NL" dirty="0"/>
              <a:t>Visie op internationalisering</a:t>
            </a:r>
            <a:endParaRPr lang="en-US" dirty="0"/>
          </a:p>
        </p:txBody>
      </p:sp>
      <p:sp>
        <p:nvSpPr>
          <p:cNvPr id="7" name="Tijdelijke aanduiding voor tekst 6">
            <a:extLst>
              <a:ext uri="{FF2B5EF4-FFF2-40B4-BE49-F238E27FC236}">
                <a16:creationId xmlns:a16="http://schemas.microsoft.com/office/drawing/2014/main" id="{BEEFEEDB-31E2-0930-74BB-AD1A0731FF36}"/>
              </a:ext>
            </a:extLst>
          </p:cNvPr>
          <p:cNvSpPr>
            <a:spLocks noGrp="1"/>
          </p:cNvSpPr>
          <p:nvPr>
            <p:ph type="body" sz="quarter" idx="14"/>
          </p:nvPr>
        </p:nvSpPr>
        <p:spPr>
          <a:xfrm>
            <a:off x="3006725" y="2036763"/>
            <a:ext cx="8347075" cy="2605842"/>
          </a:xfrm>
        </p:spPr>
        <p:txBody>
          <a:bodyPr vert="horz" lIns="91440" tIns="45720" rIns="91440" bIns="45720" rtlCol="0">
            <a:spAutoFit/>
          </a:bodyPr>
          <a:lstStyle/>
          <a:p>
            <a:pPr marL="342900" indent="-342900">
              <a:buFont typeface="Arial" panose="020B0604020202020204" pitchFamily="34" charset="0"/>
              <a:buChar char="•"/>
            </a:pPr>
            <a:r>
              <a:rPr lang="en-US" dirty="0" err="1"/>
              <a:t>Innovatief</a:t>
            </a:r>
            <a:r>
              <a:rPr lang="en-US" dirty="0"/>
              <a:t> </a:t>
            </a:r>
            <a:r>
              <a:rPr lang="en-US" dirty="0" err="1"/>
              <a:t>en</a:t>
            </a:r>
            <a:r>
              <a:rPr lang="en-US" dirty="0"/>
              <a:t> ‘future-proof’ </a:t>
            </a:r>
            <a:r>
              <a:rPr lang="en-US" dirty="0" err="1"/>
              <a:t>onderwijsportfolio</a:t>
            </a:r>
            <a:endParaRPr lang="en-US" dirty="0"/>
          </a:p>
          <a:p>
            <a:pPr marL="342900" indent="-342900">
              <a:buFont typeface="Arial" panose="020B0604020202020204" pitchFamily="34" charset="0"/>
              <a:buChar char="•"/>
            </a:pPr>
            <a:r>
              <a:rPr lang="en-US" dirty="0" err="1"/>
              <a:t>Interdisciplinair</a:t>
            </a:r>
            <a:r>
              <a:rPr lang="en-US" dirty="0"/>
              <a:t> </a:t>
            </a:r>
            <a:r>
              <a:rPr lang="en-US" dirty="0" err="1"/>
              <a:t>onderzoek</a:t>
            </a:r>
            <a:r>
              <a:rPr lang="en-US" dirty="0"/>
              <a:t> met </a:t>
            </a:r>
            <a:r>
              <a:rPr lang="en-US" dirty="0" err="1"/>
              <a:t>lokale</a:t>
            </a:r>
            <a:r>
              <a:rPr lang="en-US" dirty="0"/>
              <a:t> </a:t>
            </a:r>
            <a:r>
              <a:rPr lang="en-US" dirty="0" err="1"/>
              <a:t>en</a:t>
            </a:r>
            <a:r>
              <a:rPr lang="en-US" dirty="0"/>
              <a:t> </a:t>
            </a:r>
            <a:r>
              <a:rPr lang="en-US" dirty="0" err="1"/>
              <a:t>mondiale</a:t>
            </a:r>
            <a:r>
              <a:rPr lang="en-US" dirty="0"/>
              <a:t> impact</a:t>
            </a:r>
          </a:p>
          <a:p>
            <a:pPr marL="342900" indent="-342900">
              <a:buFont typeface="Arial" panose="020B0604020202020204" pitchFamily="34" charset="0"/>
              <a:buChar char="•"/>
            </a:pPr>
            <a:r>
              <a:rPr lang="en-US" dirty="0" err="1"/>
              <a:t>Wereldwijde</a:t>
            </a:r>
            <a:r>
              <a:rPr lang="en-US" dirty="0"/>
              <a:t> </a:t>
            </a:r>
            <a:r>
              <a:rPr lang="en-US" dirty="0" err="1"/>
              <a:t>positionering</a:t>
            </a:r>
            <a:r>
              <a:rPr lang="en-US" dirty="0"/>
              <a:t> </a:t>
            </a:r>
            <a:r>
              <a:rPr lang="en-US" dirty="0" err="1"/>
              <a:t>en</a:t>
            </a:r>
            <a:r>
              <a:rPr lang="en-US" dirty="0"/>
              <a:t> </a:t>
            </a:r>
            <a:r>
              <a:rPr lang="en-US" dirty="0" err="1"/>
              <a:t>zichtbaarheid</a:t>
            </a:r>
            <a:endParaRPr lang="en-US" dirty="0"/>
          </a:p>
          <a:p>
            <a:pPr marL="342900" indent="-342900">
              <a:buFont typeface="Arial" panose="020B0604020202020204" pitchFamily="34" charset="0"/>
              <a:buChar char="•"/>
            </a:pPr>
            <a:r>
              <a:rPr lang="en-US" dirty="0" err="1"/>
              <a:t>Bevorderen</a:t>
            </a:r>
            <a:r>
              <a:rPr lang="en-US" dirty="0"/>
              <a:t> van </a:t>
            </a:r>
            <a:r>
              <a:rPr lang="en-US" dirty="0" err="1"/>
              <a:t>academische</a:t>
            </a:r>
            <a:r>
              <a:rPr lang="en-US" dirty="0"/>
              <a:t> </a:t>
            </a:r>
            <a:r>
              <a:rPr lang="en-US" dirty="0" err="1"/>
              <a:t>vrijheid</a:t>
            </a:r>
            <a:r>
              <a:rPr lang="en-US" dirty="0"/>
              <a:t> </a:t>
            </a:r>
            <a:r>
              <a:rPr lang="en-US" dirty="0" err="1"/>
              <a:t>en</a:t>
            </a:r>
            <a:r>
              <a:rPr lang="en-US" dirty="0"/>
              <a:t> </a:t>
            </a:r>
            <a:r>
              <a:rPr lang="en-US" dirty="0" err="1"/>
              <a:t>democratie</a:t>
            </a:r>
            <a:endParaRPr lang="en-US" dirty="0"/>
          </a:p>
          <a:p>
            <a:endParaRPr lang="en-US" dirty="0"/>
          </a:p>
        </p:txBody>
      </p:sp>
      <p:sp>
        <p:nvSpPr>
          <p:cNvPr id="6" name="Tijdelijke aanduiding voor afbeelding 5">
            <a:extLst>
              <a:ext uri="{FF2B5EF4-FFF2-40B4-BE49-F238E27FC236}">
                <a16:creationId xmlns:a16="http://schemas.microsoft.com/office/drawing/2014/main" id="{A4DC9473-DEDB-E636-509B-A18DD6385AA4}"/>
              </a:ext>
            </a:extLst>
          </p:cNvPr>
          <p:cNvSpPr>
            <a:spLocks noGrp="1"/>
          </p:cNvSpPr>
          <p:nvPr>
            <p:ph type="pic" sz="quarter" idx="16"/>
          </p:nvPr>
        </p:nvSpPr>
        <p:spPr/>
        <p:txBody>
          <a:bodyPr/>
          <a:lstStyle/>
          <a:p>
            <a:endParaRPr lang="en-US"/>
          </a:p>
        </p:txBody>
      </p:sp>
    </p:spTree>
    <p:extLst>
      <p:ext uri="{BB962C8B-B14F-4D97-AF65-F5344CB8AC3E}">
        <p14:creationId xmlns:p14="http://schemas.microsoft.com/office/powerpoint/2010/main" val="100047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62EE5-B887-93CC-DB6A-4D75F1D5DDAE}"/>
            </a:ext>
          </a:extLst>
        </p:cNvPr>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060FA1A6-B974-1DA7-E1B7-6CF1EE1BC25C}"/>
              </a:ext>
            </a:extLst>
          </p:cNvPr>
          <p:cNvSpPr>
            <a:spLocks noGrp="1"/>
          </p:cNvSpPr>
          <p:nvPr>
            <p:ph type="body" sz="quarter" idx="14"/>
          </p:nvPr>
        </p:nvSpPr>
        <p:spPr>
          <a:xfrm>
            <a:off x="6127884" y="1686838"/>
            <a:ext cx="5511438" cy="4344907"/>
          </a:xfrm>
        </p:spPr>
        <p:txBody>
          <a:bodyPr>
            <a:spAutoFit/>
          </a:bodyPr>
          <a:lstStyle/>
          <a:p>
            <a:pPr marL="0" indent="0">
              <a:spcAft>
                <a:spcPts val="1200"/>
              </a:spcAft>
              <a:buNone/>
            </a:pPr>
            <a:r>
              <a:rPr lang="nl-NL" sz="2200" b="1" dirty="0"/>
              <a:t>Focus op</a:t>
            </a:r>
          </a:p>
          <a:p>
            <a:pPr marL="228600" indent="-228600">
              <a:lnSpc>
                <a:spcPct val="120000"/>
              </a:lnSpc>
              <a:spcBef>
                <a:spcPts val="0"/>
              </a:spcBef>
              <a:spcAft>
                <a:spcPts val="1200"/>
              </a:spcAft>
            </a:pPr>
            <a:r>
              <a:rPr lang="nl-NL" dirty="0" err="1">
                <a:solidFill>
                  <a:srgbClr val="0C2577"/>
                </a:solidFill>
              </a:rPr>
              <a:t>Noord-Oost</a:t>
            </a:r>
            <a:r>
              <a:rPr lang="nl-NL" dirty="0">
                <a:solidFill>
                  <a:srgbClr val="0C2577"/>
                </a:solidFill>
              </a:rPr>
              <a:t> en </a:t>
            </a:r>
            <a:r>
              <a:rPr lang="nl-NL" dirty="0" err="1"/>
              <a:t>Zuid-Oost</a:t>
            </a:r>
            <a:r>
              <a:rPr lang="nl-NL" dirty="0"/>
              <a:t> </a:t>
            </a:r>
            <a:r>
              <a:rPr lang="nl-NL" dirty="0">
                <a:solidFill>
                  <a:srgbClr val="0C2577"/>
                </a:solidFill>
              </a:rPr>
              <a:t>Azië</a:t>
            </a:r>
          </a:p>
          <a:p>
            <a:pPr marL="228600" indent="-228600">
              <a:lnSpc>
                <a:spcPct val="120000"/>
              </a:lnSpc>
              <a:spcBef>
                <a:spcPts val="0"/>
              </a:spcBef>
              <a:spcAft>
                <a:spcPts val="1200"/>
              </a:spcAft>
            </a:pPr>
            <a:r>
              <a:rPr lang="nl-NL" dirty="0">
                <a:solidFill>
                  <a:srgbClr val="0C2577"/>
                </a:solidFill>
              </a:rPr>
              <a:t>Latijns-Amerika</a:t>
            </a:r>
          </a:p>
          <a:p>
            <a:pPr marL="228600" indent="-228600">
              <a:lnSpc>
                <a:spcPct val="120000"/>
              </a:lnSpc>
              <a:spcBef>
                <a:spcPts val="0"/>
              </a:spcBef>
              <a:spcAft>
                <a:spcPts val="1200"/>
              </a:spcAft>
            </a:pPr>
            <a:r>
              <a:rPr lang="nl-NL" dirty="0">
                <a:solidFill>
                  <a:srgbClr val="0C2577"/>
                </a:solidFill>
              </a:rPr>
              <a:t>Afrika</a:t>
            </a:r>
          </a:p>
          <a:p>
            <a:pPr marL="228600" indent="-228600">
              <a:lnSpc>
                <a:spcPct val="120000"/>
              </a:lnSpc>
              <a:spcBef>
                <a:spcPts val="0"/>
              </a:spcBef>
              <a:spcAft>
                <a:spcPts val="1200"/>
              </a:spcAft>
            </a:pPr>
            <a:r>
              <a:rPr lang="nl-NL" dirty="0">
                <a:solidFill>
                  <a:srgbClr val="0C2577"/>
                </a:solidFill>
              </a:rPr>
              <a:t>Europa</a:t>
            </a:r>
          </a:p>
          <a:p>
            <a:pPr marL="0" indent="0">
              <a:spcBef>
                <a:spcPts val="2400"/>
              </a:spcBef>
              <a:spcAft>
                <a:spcPts val="1200"/>
              </a:spcAft>
              <a:buNone/>
            </a:pPr>
            <a:r>
              <a:rPr lang="nl-NL" sz="2200" b="1" dirty="0"/>
              <a:t>Samenwerkingsverbanden met</a:t>
            </a:r>
          </a:p>
          <a:p>
            <a:pPr marL="228600" indent="-228600">
              <a:lnSpc>
                <a:spcPct val="120000"/>
              </a:lnSpc>
              <a:spcBef>
                <a:spcPts val="0"/>
              </a:spcBef>
              <a:spcAft>
                <a:spcPts val="1200"/>
              </a:spcAft>
            </a:pPr>
            <a:r>
              <a:rPr lang="nl-NL" dirty="0">
                <a:solidFill>
                  <a:srgbClr val="0C2577"/>
                </a:solidFill>
              </a:rPr>
              <a:t>Academische partners</a:t>
            </a:r>
          </a:p>
          <a:p>
            <a:pPr marL="228600" indent="-228600">
              <a:lnSpc>
                <a:spcPct val="120000"/>
              </a:lnSpc>
              <a:spcBef>
                <a:spcPts val="0"/>
              </a:spcBef>
              <a:spcAft>
                <a:spcPts val="1200"/>
              </a:spcAft>
            </a:pPr>
            <a:r>
              <a:rPr lang="nl-NL" dirty="0">
                <a:solidFill>
                  <a:srgbClr val="0C2577"/>
                </a:solidFill>
              </a:rPr>
              <a:t>Niet-academische partners</a:t>
            </a:r>
          </a:p>
        </p:txBody>
      </p:sp>
      <p:sp>
        <p:nvSpPr>
          <p:cNvPr id="8" name="Titel 7">
            <a:extLst>
              <a:ext uri="{FF2B5EF4-FFF2-40B4-BE49-F238E27FC236}">
                <a16:creationId xmlns:a16="http://schemas.microsoft.com/office/drawing/2014/main" id="{32CC2276-FDC1-6C7A-FEB2-E5C0B5FD9CBB}"/>
              </a:ext>
            </a:extLst>
          </p:cNvPr>
          <p:cNvSpPr>
            <a:spLocks noGrp="1"/>
          </p:cNvSpPr>
          <p:nvPr>
            <p:ph type="title"/>
          </p:nvPr>
        </p:nvSpPr>
        <p:spPr>
          <a:xfrm>
            <a:off x="6128242" y="360000"/>
            <a:ext cx="6330457" cy="1325563"/>
          </a:xfrm>
        </p:spPr>
        <p:txBody>
          <a:bodyPr/>
          <a:lstStyle/>
          <a:p>
            <a:r>
              <a:rPr lang="nl-NL" sz="2800" b="1" dirty="0"/>
              <a:t>Internationale samenwerking</a:t>
            </a:r>
            <a:endParaRPr lang="en-US" sz="2800" b="1" dirty="0"/>
          </a:p>
        </p:txBody>
      </p:sp>
      <p:pic>
        <p:nvPicPr>
          <p:cNvPr id="5" name="Tijdelijke aanduiding voor afbeelding 24">
            <a:extLst>
              <a:ext uri="{FF2B5EF4-FFF2-40B4-BE49-F238E27FC236}">
                <a16:creationId xmlns:a16="http://schemas.microsoft.com/office/drawing/2014/main" id="{22049A43-EB4E-862D-52A7-489CB35A931D}"/>
              </a:ext>
            </a:extLst>
          </p:cNvPr>
          <p:cNvPicPr>
            <a:picLocks noGrp="1" noChangeAspect="1"/>
          </p:cNvPicPr>
          <p:nvPr>
            <p:ph type="pic" sz="quarter" idx="15"/>
          </p:nvPr>
        </p:nvPicPr>
        <p:blipFill>
          <a:blip r:embed="rId3"/>
          <a:srcRect l="25762" r="25762"/>
          <a:stretch/>
        </p:blipFill>
        <p:spPr>
          <a:xfrm>
            <a:off x="0" y="0"/>
            <a:ext cx="6049963" cy="6858000"/>
          </a:xfrm>
        </p:spPr>
      </p:pic>
    </p:spTree>
    <p:extLst>
      <p:ext uri="{BB962C8B-B14F-4D97-AF65-F5344CB8AC3E}">
        <p14:creationId xmlns:p14="http://schemas.microsoft.com/office/powerpoint/2010/main" val="52804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F43607B-62AA-809F-818F-58504B04E320}"/>
              </a:ext>
            </a:extLst>
          </p:cNvPr>
          <p:cNvSpPr>
            <a:spLocks noGrp="1"/>
          </p:cNvSpPr>
          <p:nvPr>
            <p:ph type="title"/>
          </p:nvPr>
        </p:nvSpPr>
        <p:spPr>
          <a:xfrm>
            <a:off x="3007086" y="360000"/>
            <a:ext cx="8346713" cy="1325563"/>
          </a:xfrm>
        </p:spPr>
        <p:txBody>
          <a:bodyPr/>
          <a:lstStyle/>
          <a:p>
            <a:r>
              <a:rPr lang="nl-NL"/>
              <a:t>Europese netwerken</a:t>
            </a:r>
            <a:endParaRPr lang="en-US" dirty="0"/>
          </a:p>
        </p:txBody>
      </p:sp>
      <p:sp>
        <p:nvSpPr>
          <p:cNvPr id="11" name="Tijdelijke aanduiding voor tekst 10">
            <a:extLst>
              <a:ext uri="{FF2B5EF4-FFF2-40B4-BE49-F238E27FC236}">
                <a16:creationId xmlns:a16="http://schemas.microsoft.com/office/drawing/2014/main" id="{21A91360-73EF-5EFE-E00A-34DF49D4D8B8}"/>
              </a:ext>
            </a:extLst>
          </p:cNvPr>
          <p:cNvSpPr>
            <a:spLocks noGrp="1"/>
          </p:cNvSpPr>
          <p:nvPr>
            <p:ph type="body" sz="quarter" idx="14"/>
          </p:nvPr>
        </p:nvSpPr>
        <p:spPr>
          <a:xfrm>
            <a:off x="3006725" y="2036763"/>
            <a:ext cx="8346713" cy="4046537"/>
          </a:xfrm>
        </p:spPr>
        <p:txBody>
          <a:bodyPr/>
          <a:lstStyle/>
          <a:p>
            <a:pPr>
              <a:spcBef>
                <a:spcPts val="0"/>
              </a:spcBef>
              <a:spcAft>
                <a:spcPts val="600"/>
              </a:spcAft>
            </a:pPr>
            <a:r>
              <a:rPr lang="nl-NL" sz="2400" b="1" dirty="0"/>
              <a:t>League of European Research </a:t>
            </a:r>
            <a:r>
              <a:rPr lang="nl-NL" sz="2400" b="1" dirty="0" err="1"/>
              <a:t>Universities</a:t>
            </a:r>
            <a:endParaRPr lang="nl-NL" sz="2400" b="1" dirty="0"/>
          </a:p>
          <a:p>
            <a:r>
              <a:rPr lang="nl-NL" dirty="0"/>
              <a:t>Bevorderen van excellentie in Europees onderzoek en onderwijs</a:t>
            </a:r>
          </a:p>
          <a:p>
            <a:endParaRPr lang="nl-NL" sz="2400" dirty="0"/>
          </a:p>
          <a:p>
            <a:pPr>
              <a:lnSpc>
                <a:spcPct val="120000"/>
              </a:lnSpc>
              <a:spcBef>
                <a:spcPts val="0"/>
              </a:spcBef>
              <a:spcAft>
                <a:spcPts val="600"/>
              </a:spcAft>
            </a:pPr>
            <a:r>
              <a:rPr lang="nl-NL" sz="2400" b="1" dirty="0" err="1"/>
              <a:t>Una</a:t>
            </a:r>
            <a:r>
              <a:rPr lang="nl-NL" sz="2400" b="1" dirty="0"/>
              <a:t> Europa</a:t>
            </a:r>
          </a:p>
          <a:p>
            <a:pPr>
              <a:lnSpc>
                <a:spcPct val="120000"/>
              </a:lnSpc>
              <a:spcBef>
                <a:spcPts val="0"/>
              </a:spcBef>
              <a:spcAft>
                <a:spcPts val="600"/>
              </a:spcAft>
            </a:pPr>
            <a:r>
              <a:rPr lang="nl-NL" dirty="0"/>
              <a:t>Samenwerking voor innovatie in Europees onderzoek en onderwijs</a:t>
            </a:r>
            <a:endParaRPr lang="nl-NL" sz="2400" b="1" dirty="0"/>
          </a:p>
        </p:txBody>
      </p:sp>
      <p:sp>
        <p:nvSpPr>
          <p:cNvPr id="8" name="Tijdelijke aanduiding voor afbeelding 7">
            <a:extLst>
              <a:ext uri="{FF2B5EF4-FFF2-40B4-BE49-F238E27FC236}">
                <a16:creationId xmlns:a16="http://schemas.microsoft.com/office/drawing/2014/main" id="{144FDCA5-3FC5-686A-23C2-78D9A377F442}"/>
              </a:ext>
            </a:extLst>
          </p:cNvPr>
          <p:cNvSpPr>
            <a:spLocks noGrp="1"/>
          </p:cNvSpPr>
          <p:nvPr>
            <p:ph type="pic" sz="quarter" idx="16"/>
          </p:nvPr>
        </p:nvSpPr>
        <p:spPr/>
        <p:txBody>
          <a:bodyPr/>
          <a:lstStyle/>
          <a:p>
            <a:endParaRPr lang="en-US"/>
          </a:p>
        </p:txBody>
      </p:sp>
    </p:spTree>
    <p:extLst>
      <p:ext uri="{BB962C8B-B14F-4D97-AF65-F5344CB8AC3E}">
        <p14:creationId xmlns:p14="http://schemas.microsoft.com/office/powerpoint/2010/main" val="315104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DE425A1-8E08-DFAE-D7C7-2BB2D12A5029}"/>
            </a:ext>
          </a:extLst>
        </p:cNvPr>
        <p:cNvGrpSpPr/>
        <p:nvPr/>
      </p:nvGrpSpPr>
      <p:grpSpPr>
        <a:xfrm>
          <a:off x="0" y="0"/>
          <a:ext cx="0" cy="0"/>
          <a:chOff x="0" y="0"/>
          <a:chExt cx="0" cy="0"/>
        </a:xfrm>
      </p:grpSpPr>
      <p:sp>
        <p:nvSpPr>
          <p:cNvPr id="4" name="Ondertitel 3">
            <a:extLst>
              <a:ext uri="{FF2B5EF4-FFF2-40B4-BE49-F238E27FC236}">
                <a16:creationId xmlns:a16="http://schemas.microsoft.com/office/drawing/2014/main" id="{15221EF0-3477-666F-4A46-CF0F4154B62F}"/>
              </a:ext>
            </a:extLst>
          </p:cNvPr>
          <p:cNvSpPr>
            <a:spLocks noGrp="1"/>
          </p:cNvSpPr>
          <p:nvPr>
            <p:ph type="subTitle" idx="1"/>
          </p:nvPr>
        </p:nvSpPr>
        <p:spPr/>
        <p:txBody>
          <a:bodyPr/>
          <a:lstStyle/>
          <a:p>
            <a:endParaRPr lang="en-US"/>
          </a:p>
        </p:txBody>
      </p:sp>
      <p:sp>
        <p:nvSpPr>
          <p:cNvPr id="2" name="Titel 1">
            <a:extLst>
              <a:ext uri="{FF2B5EF4-FFF2-40B4-BE49-F238E27FC236}">
                <a16:creationId xmlns:a16="http://schemas.microsoft.com/office/drawing/2014/main" id="{848B2475-D65B-E2FD-543F-4960A9485F00}"/>
              </a:ext>
            </a:extLst>
          </p:cNvPr>
          <p:cNvSpPr>
            <a:spLocks noGrp="1"/>
          </p:cNvSpPr>
          <p:nvPr>
            <p:ph type="ctrTitle"/>
          </p:nvPr>
        </p:nvSpPr>
        <p:spPr>
          <a:xfrm>
            <a:off x="6877050" y="987963"/>
            <a:ext cx="4981575" cy="1457455"/>
          </a:xfrm>
          <a:prstGeom prst="rect">
            <a:avLst/>
          </a:prstGeom>
        </p:spPr>
        <p:txBody>
          <a:bodyPr/>
          <a:lstStyle/>
          <a:p>
            <a:r>
              <a:rPr lang="nl-NL" dirty="0"/>
              <a:t>Impact en valorisatie</a:t>
            </a:r>
            <a:endParaRPr lang="en-US" dirty="0"/>
          </a:p>
        </p:txBody>
      </p:sp>
    </p:spTree>
    <p:extLst>
      <p:ext uri="{BB962C8B-B14F-4D97-AF65-F5344CB8AC3E}">
        <p14:creationId xmlns:p14="http://schemas.microsoft.com/office/powerpoint/2010/main" val="102054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4BF4C-F215-AFB4-BECA-6FF18F565A3A}"/>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8DFECC24-610E-D320-7C92-A47A8094AE34}"/>
              </a:ext>
            </a:extLst>
          </p:cNvPr>
          <p:cNvSpPr>
            <a:spLocks noGrp="1"/>
          </p:cNvSpPr>
          <p:nvPr>
            <p:ph type="body" sz="quarter" idx="14"/>
          </p:nvPr>
        </p:nvSpPr>
        <p:spPr>
          <a:xfrm>
            <a:off x="698400" y="2037600"/>
            <a:ext cx="5397600" cy="4046537"/>
          </a:xfr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001158"/>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158"/>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1158"/>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Maatschappelijk</a:t>
            </a:r>
          </a:p>
          <a:p>
            <a:r>
              <a:rPr lang="nl-NL" dirty="0"/>
              <a:t>Wetenschappelijk</a:t>
            </a:r>
          </a:p>
          <a:p>
            <a:r>
              <a:rPr lang="nl-NL" dirty="0"/>
              <a:t>Economisch</a:t>
            </a:r>
          </a:p>
        </p:txBody>
      </p:sp>
      <p:sp>
        <p:nvSpPr>
          <p:cNvPr id="3" name="Titel 2">
            <a:extLst>
              <a:ext uri="{FF2B5EF4-FFF2-40B4-BE49-F238E27FC236}">
                <a16:creationId xmlns:a16="http://schemas.microsoft.com/office/drawing/2014/main" id="{88888408-F7B1-DB14-4DF2-0B538ADE77C7}"/>
              </a:ext>
            </a:extLst>
          </p:cNvPr>
          <p:cNvSpPr>
            <a:spLocks noGrp="1"/>
          </p:cNvSpPr>
          <p:nvPr>
            <p:ph type="title"/>
          </p:nvPr>
        </p:nvSpPr>
        <p:spPr>
          <a:xfrm>
            <a:off x="698400" y="360000"/>
            <a:ext cx="5397600" cy="1325563"/>
          </a:xfrm>
        </p:spPr>
        <p:txBody>
          <a:bodyPr lIns="0"/>
          <a:lstStyle/>
          <a:p>
            <a:r>
              <a:rPr lang="nl-NL" dirty="0"/>
              <a:t>Valorisatie</a:t>
            </a:r>
          </a:p>
        </p:txBody>
      </p:sp>
      <p:sp>
        <p:nvSpPr>
          <p:cNvPr id="8" name="Tijdelijke aanduiding voor afbeelding 7">
            <a:extLst>
              <a:ext uri="{FF2B5EF4-FFF2-40B4-BE49-F238E27FC236}">
                <a16:creationId xmlns:a16="http://schemas.microsoft.com/office/drawing/2014/main" id="{FD4D9D97-44EC-293A-10ED-33785EE84080}"/>
              </a:ext>
            </a:extLst>
          </p:cNvPr>
          <p:cNvSpPr>
            <a:spLocks noGrp="1"/>
          </p:cNvSpPr>
          <p:nvPr>
            <p:ph type="pic" sz="quarter" idx="16"/>
          </p:nvPr>
        </p:nvSpPr>
        <p:spPr/>
        <p:txBody>
          <a:bodyPr/>
          <a:lstStyle/>
          <a:p>
            <a:endParaRPr lang="en-US"/>
          </a:p>
        </p:txBody>
      </p:sp>
      <p:sp>
        <p:nvSpPr>
          <p:cNvPr id="5" name="Tijdelijke aanduiding voor dianummer 4">
            <a:extLst>
              <a:ext uri="{FF2B5EF4-FFF2-40B4-BE49-F238E27FC236}">
                <a16:creationId xmlns:a16="http://schemas.microsoft.com/office/drawing/2014/main" id="{019E7C38-F0F1-E14A-3B79-C3D2AD29C738}"/>
              </a:ext>
            </a:extLst>
          </p:cNvPr>
          <p:cNvSpPr>
            <a:spLocks noGrp="1"/>
          </p:cNvSpPr>
          <p:nvPr>
            <p:ph type="sldNum" sz="quarter" idx="4294967295"/>
          </p:nvPr>
        </p:nvSpPr>
        <p:spPr>
          <a:xfrm>
            <a:off x="11774488" y="6356350"/>
            <a:ext cx="417512" cy="365125"/>
          </a:xfrm>
          <a:prstGeom prst="rect">
            <a:avLst/>
          </a:prstGeom>
        </p:spPr>
        <p:txBody>
          <a:bodyPr/>
          <a:lstStyle/>
          <a:p>
            <a:fld id="{63A6096C-3B80-FF40-9992-21B857607083}" type="slidenum">
              <a:rPr lang="nl-NL" smtClean="0"/>
              <a:pPr/>
              <a:t>35</a:t>
            </a:fld>
            <a:endParaRPr lang="nl-NL" dirty="0"/>
          </a:p>
        </p:txBody>
      </p:sp>
    </p:spTree>
    <p:extLst>
      <p:ext uri="{BB962C8B-B14F-4D97-AF65-F5344CB8AC3E}">
        <p14:creationId xmlns:p14="http://schemas.microsoft.com/office/powerpoint/2010/main" val="1038681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63022-6351-07FC-E7FF-D07E8607CF03}"/>
            </a:ext>
          </a:extLst>
        </p:cNvPr>
        <p:cNvGrpSpPr/>
        <p:nvPr/>
      </p:nvGrpSpPr>
      <p:grpSpPr>
        <a:xfrm>
          <a:off x="0" y="0"/>
          <a:ext cx="0" cy="0"/>
          <a:chOff x="0" y="0"/>
          <a:chExt cx="0" cy="0"/>
        </a:xfrm>
      </p:grpSpPr>
      <p:sp>
        <p:nvSpPr>
          <p:cNvPr id="8" name="Tijdelijke aanduiding voor tekst 13">
            <a:extLst>
              <a:ext uri="{FF2B5EF4-FFF2-40B4-BE49-F238E27FC236}">
                <a16:creationId xmlns:a16="http://schemas.microsoft.com/office/drawing/2014/main" id="{8000431E-8981-E1B3-B003-EB237BC7DBA8}"/>
              </a:ext>
            </a:extLst>
          </p:cNvPr>
          <p:cNvSpPr>
            <a:spLocks noGrp="1"/>
          </p:cNvSpPr>
          <p:nvPr>
            <p:ph type="body" sz="quarter" idx="14"/>
          </p:nvPr>
        </p:nvSpPr>
        <p:spPr>
          <a:xfrm>
            <a:off x="698400" y="2037600"/>
            <a:ext cx="5397600" cy="4046537"/>
          </a:xfrm>
        </p:spPr>
        <p:txBody>
          <a:bodyPr vert="horz" lIns="91440" tIns="45720" rIns="91440" bIns="45720" rtlCol="0">
            <a:noAutofit/>
          </a:bodyPr>
          <a:lstStyle/>
          <a:p>
            <a:pPr marL="228600" indent="-228600">
              <a:spcBef>
                <a:spcPts val="1000"/>
              </a:spcBef>
              <a:buChar char="•"/>
            </a:pPr>
            <a:r>
              <a:rPr lang="nl-NL" dirty="0">
                <a:solidFill>
                  <a:srgbClr val="001158"/>
                </a:solidFill>
              </a:rPr>
              <a:t>Innovatie met lokale, regionale, landelijke en internationale partners.</a:t>
            </a:r>
          </a:p>
          <a:p>
            <a:pPr marL="228600" indent="-228600">
              <a:spcBef>
                <a:spcPts val="1000"/>
              </a:spcBef>
              <a:buChar char="•"/>
            </a:pPr>
            <a:r>
              <a:rPr lang="nl-NL" dirty="0">
                <a:solidFill>
                  <a:srgbClr val="001158"/>
                </a:solidFill>
              </a:rPr>
              <a:t>Kennis draagt bij aan oplossing maatschappelijke problemen</a:t>
            </a:r>
          </a:p>
          <a:p>
            <a:pPr marL="228600" indent="-228600">
              <a:spcBef>
                <a:spcPts val="1000"/>
              </a:spcBef>
              <a:buChar char="•"/>
            </a:pPr>
            <a:r>
              <a:rPr lang="nl-NL" dirty="0">
                <a:solidFill>
                  <a:srgbClr val="001158"/>
                </a:solidFill>
              </a:rPr>
              <a:t>Wetenschap zichtbaar maken aan breed publiek</a:t>
            </a:r>
          </a:p>
        </p:txBody>
      </p:sp>
      <p:sp>
        <p:nvSpPr>
          <p:cNvPr id="3" name="Titel 2">
            <a:extLst>
              <a:ext uri="{FF2B5EF4-FFF2-40B4-BE49-F238E27FC236}">
                <a16:creationId xmlns:a16="http://schemas.microsoft.com/office/drawing/2014/main" id="{580DC1F1-1134-D86D-4F6C-E7D902593DFB}"/>
              </a:ext>
            </a:extLst>
          </p:cNvPr>
          <p:cNvSpPr>
            <a:spLocks noGrp="1"/>
          </p:cNvSpPr>
          <p:nvPr>
            <p:ph type="title"/>
          </p:nvPr>
        </p:nvSpPr>
        <p:spPr>
          <a:xfrm>
            <a:off x="698400" y="360000"/>
            <a:ext cx="5397600" cy="1325563"/>
          </a:xfrm>
        </p:spPr>
        <p:txBody>
          <a:bodyPr lIns="0"/>
          <a:lstStyle/>
          <a:p>
            <a:r>
              <a:rPr lang="nl-NL" dirty="0"/>
              <a:t>Innovatie en kennisdeling</a:t>
            </a:r>
            <a:endParaRPr lang="en-US" dirty="0"/>
          </a:p>
        </p:txBody>
      </p:sp>
      <p:pic>
        <p:nvPicPr>
          <p:cNvPr id="5" name="Tijdelijke aanduiding voor afbeelding 4">
            <a:extLst>
              <a:ext uri="{FF2B5EF4-FFF2-40B4-BE49-F238E27FC236}">
                <a16:creationId xmlns:a16="http://schemas.microsoft.com/office/drawing/2014/main" id="{0605B0E4-26CF-53EC-8475-C8C12543BBA8}"/>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val="0"/>
              </a:ext>
            </a:extLst>
          </a:blip>
          <a:srcRect/>
          <a:stretch/>
        </p:blipFill>
        <p:spPr>
          <a:xfrm>
            <a:off x="6142038" y="0"/>
            <a:ext cx="6049962" cy="6858000"/>
          </a:xfrm>
          <a:solidFill>
            <a:srgbClr val="BCD2FF"/>
          </a:solidFill>
        </p:spPr>
      </p:pic>
    </p:spTree>
    <p:extLst>
      <p:ext uri="{BB962C8B-B14F-4D97-AF65-F5344CB8AC3E}">
        <p14:creationId xmlns:p14="http://schemas.microsoft.com/office/powerpoint/2010/main" val="125396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0D01CA29-3476-6B0B-9913-53F1C9454614}"/>
            </a:ext>
          </a:extLst>
        </p:cNvPr>
        <p:cNvGrpSpPr/>
        <p:nvPr/>
      </p:nvGrpSpPr>
      <p:grpSpPr>
        <a:xfrm>
          <a:off x="0" y="0"/>
          <a:ext cx="0" cy="0"/>
          <a:chOff x="0" y="0"/>
          <a:chExt cx="0" cy="0"/>
        </a:xfrm>
      </p:grpSpPr>
      <p:sp>
        <p:nvSpPr>
          <p:cNvPr id="4" name="Ondertitel 3">
            <a:extLst>
              <a:ext uri="{FF2B5EF4-FFF2-40B4-BE49-F238E27FC236}">
                <a16:creationId xmlns:a16="http://schemas.microsoft.com/office/drawing/2014/main" id="{C57FA82C-2A18-2D45-F004-235DBBB287CC}"/>
              </a:ext>
            </a:extLst>
          </p:cNvPr>
          <p:cNvSpPr>
            <a:spLocks noGrp="1"/>
          </p:cNvSpPr>
          <p:nvPr>
            <p:ph type="subTitle" idx="1"/>
          </p:nvPr>
        </p:nvSpPr>
        <p:spPr/>
        <p:txBody>
          <a:bodyPr/>
          <a:lstStyle/>
          <a:p>
            <a:endParaRPr lang="en-US"/>
          </a:p>
        </p:txBody>
      </p:sp>
      <p:sp>
        <p:nvSpPr>
          <p:cNvPr id="2" name="Titel 1">
            <a:extLst>
              <a:ext uri="{FF2B5EF4-FFF2-40B4-BE49-F238E27FC236}">
                <a16:creationId xmlns:a16="http://schemas.microsoft.com/office/drawing/2014/main" id="{F4B555F3-8E89-D9D7-4640-8D31DF367ABD}"/>
              </a:ext>
            </a:extLst>
          </p:cNvPr>
          <p:cNvSpPr>
            <a:spLocks noGrp="1"/>
          </p:cNvSpPr>
          <p:nvPr>
            <p:ph type="ctrTitle"/>
          </p:nvPr>
        </p:nvSpPr>
        <p:spPr>
          <a:prstGeom prst="rect">
            <a:avLst/>
          </a:prstGeom>
        </p:spPr>
        <p:txBody>
          <a:bodyPr tIns="396000" anchor="t" anchorCtr="0"/>
          <a:lstStyle/>
          <a:p>
            <a:r>
              <a:rPr lang="nl-NL" dirty="0"/>
              <a:t>De universiteit in Den Haag</a:t>
            </a:r>
            <a:endParaRPr lang="en-US" dirty="0"/>
          </a:p>
        </p:txBody>
      </p:sp>
    </p:spTree>
    <p:extLst>
      <p:ext uri="{BB962C8B-B14F-4D97-AF65-F5344CB8AC3E}">
        <p14:creationId xmlns:p14="http://schemas.microsoft.com/office/powerpoint/2010/main" val="409011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EAEBE9-9D8A-B8FB-1FCB-123986A7D75E}"/>
              </a:ext>
            </a:extLst>
          </p:cNvPr>
          <p:cNvSpPr>
            <a:spLocks noGrp="1"/>
          </p:cNvSpPr>
          <p:nvPr>
            <p:ph type="title"/>
          </p:nvPr>
        </p:nvSpPr>
        <p:spPr/>
        <p:txBody>
          <a:bodyPr/>
          <a:lstStyle/>
          <a:p>
            <a:r>
              <a:rPr lang="nl-NL" dirty="0"/>
              <a:t>Campus Den Haag in cijfers</a:t>
            </a:r>
            <a:endParaRPr lang="en-US" dirty="0"/>
          </a:p>
        </p:txBody>
      </p:sp>
      <p:pic>
        <p:nvPicPr>
          <p:cNvPr id="6" name="Tijdelijke aanduiding voor afbeelding 5" descr="Afbeelding met kleding, buitenshuis, persoon, gebouw&#10;&#10;Door AI gegenereerde inhoud is mogelijk onjuist.">
            <a:extLst>
              <a:ext uri="{FF2B5EF4-FFF2-40B4-BE49-F238E27FC236}">
                <a16:creationId xmlns:a16="http://schemas.microsoft.com/office/drawing/2014/main" id="{3FB47D43-26D3-679E-4E76-32387BDD55A3}"/>
              </a:ext>
            </a:extLst>
          </p:cNvPr>
          <p:cNvPicPr>
            <a:picLocks noGrp="1" noChangeAspect="1"/>
          </p:cNvPicPr>
          <p:nvPr>
            <p:ph type="pic" sz="quarter" idx="16"/>
          </p:nvPr>
        </p:nvPicPr>
        <p:blipFill>
          <a:blip r:embed="rId3"/>
          <a:srcRect l="46785" r="-1383"/>
          <a:stretch>
            <a:fillRect/>
          </a:stretch>
        </p:blipFill>
        <p:spPr>
          <a:xfrm>
            <a:off x="0" y="0"/>
            <a:ext cx="3324801" cy="6858000"/>
          </a:xfrm>
        </p:spPr>
      </p:pic>
      <p:sp>
        <p:nvSpPr>
          <p:cNvPr id="7" name="Stroomdiagram: Verbindingslijn 6">
            <a:extLst>
              <a:ext uri="{FF2B5EF4-FFF2-40B4-BE49-F238E27FC236}">
                <a16:creationId xmlns:a16="http://schemas.microsoft.com/office/drawing/2014/main" id="{4F59B2F3-9325-F025-A9F6-E6397D56D804}"/>
              </a:ext>
            </a:extLst>
          </p:cNvPr>
          <p:cNvSpPr>
            <a:spLocks noChangeAspect="1"/>
          </p:cNvSpPr>
          <p:nvPr/>
        </p:nvSpPr>
        <p:spPr>
          <a:xfrm>
            <a:off x="2915618" y="2392594"/>
            <a:ext cx="649979" cy="649979"/>
          </a:xfrm>
          <a:prstGeom prst="flowChartConnector">
            <a:avLst/>
          </a:prstGeom>
          <a:blipFill dpi="0" rotWithShape="1">
            <a:blip>
              <a:extLst>
                <a:ext uri="{96DAC541-7B7A-43D3-8B79-37D633B846F1}">
                  <asvg:svgBlip xmlns:asvg="http://schemas.microsoft.com/office/drawing/2016/SVG/main" r:embed="rId4"/>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7.000</a:t>
            </a:r>
          </a:p>
          <a:p>
            <a:pPr>
              <a:lnSpc>
                <a:spcPts val="2400"/>
              </a:lnSpc>
            </a:pPr>
            <a:r>
              <a:rPr lang="nl-NL" sz="1600" dirty="0">
                <a:solidFill>
                  <a:srgbClr val="001158"/>
                </a:solidFill>
                <a:latin typeface="Merriweather" panose="00000500000000000000" pitchFamily="2" charset="0"/>
              </a:rPr>
              <a:t>studenten</a:t>
            </a:r>
            <a:endParaRPr lang="en-US" dirty="0">
              <a:solidFill>
                <a:srgbClr val="001158"/>
              </a:solidFill>
              <a:latin typeface="Merriweather" panose="00000500000000000000" pitchFamily="2" charset="0"/>
            </a:endParaRPr>
          </a:p>
        </p:txBody>
      </p:sp>
      <p:sp>
        <p:nvSpPr>
          <p:cNvPr id="8" name="Stroomdiagram: Verbindingslijn 7">
            <a:extLst>
              <a:ext uri="{FF2B5EF4-FFF2-40B4-BE49-F238E27FC236}">
                <a16:creationId xmlns:a16="http://schemas.microsoft.com/office/drawing/2014/main" id="{295A4240-C21B-3B53-B841-241F2D762F2E}"/>
              </a:ext>
            </a:extLst>
          </p:cNvPr>
          <p:cNvSpPr>
            <a:spLocks noChangeAspect="1"/>
          </p:cNvSpPr>
          <p:nvPr/>
        </p:nvSpPr>
        <p:spPr>
          <a:xfrm>
            <a:off x="5742716" y="2392593"/>
            <a:ext cx="649979" cy="649979"/>
          </a:xfrm>
          <a:prstGeom prst="flowChartConnector">
            <a:avLst/>
          </a:prstGeom>
          <a:blipFill dpi="0" rotWithShape="1">
            <a:blip>
              <a:extLst>
                <a:ext uri="{96DAC541-7B7A-43D3-8B79-37D633B846F1}">
                  <asvg:svgBlip xmlns:asvg="http://schemas.microsoft.com/office/drawing/2016/SVG/main" r:embed="rId5"/>
                </a:ext>
              </a:extLst>
            </a:blip>
            <a:srcRect/>
            <a:stretch>
              <a:fillRect l="10000" t="10000" r="10000" b="10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103</a:t>
            </a:r>
          </a:p>
          <a:p>
            <a:pPr>
              <a:lnSpc>
                <a:spcPts val="2400"/>
              </a:lnSpc>
            </a:pPr>
            <a:r>
              <a:rPr lang="nl-NL" sz="1600" dirty="0">
                <a:solidFill>
                  <a:srgbClr val="001158"/>
                </a:solidFill>
                <a:latin typeface="Merriweather" panose="00000500000000000000" pitchFamily="2" charset="0"/>
              </a:rPr>
              <a:t>nationaliteiten</a:t>
            </a:r>
            <a:endParaRPr lang="en-US" dirty="0">
              <a:solidFill>
                <a:srgbClr val="001158"/>
              </a:solidFill>
              <a:latin typeface="Merriweather" panose="00000500000000000000" pitchFamily="2" charset="0"/>
            </a:endParaRPr>
          </a:p>
        </p:txBody>
      </p:sp>
      <p:sp>
        <p:nvSpPr>
          <p:cNvPr id="9" name="Stroomdiagram: Verbindingslijn 8">
            <a:extLst>
              <a:ext uri="{FF2B5EF4-FFF2-40B4-BE49-F238E27FC236}">
                <a16:creationId xmlns:a16="http://schemas.microsoft.com/office/drawing/2014/main" id="{E575A814-E744-F369-AEDB-99798510E4AC}"/>
              </a:ext>
            </a:extLst>
          </p:cNvPr>
          <p:cNvSpPr>
            <a:spLocks noChangeAspect="1"/>
          </p:cNvSpPr>
          <p:nvPr/>
        </p:nvSpPr>
        <p:spPr>
          <a:xfrm>
            <a:off x="2915617" y="4003241"/>
            <a:ext cx="649979" cy="649979"/>
          </a:xfrm>
          <a:prstGeom prst="flowChartConnector">
            <a:avLst/>
          </a:prstGeom>
          <a:blipFill dpi="0" rotWithShape="1">
            <a:blip>
              <a:extLst>
                <a:ext uri="{96DAC541-7B7A-43D3-8B79-37D633B846F1}">
                  <asvg:svgBlip xmlns:asvg="http://schemas.microsoft.com/office/drawing/2016/SVG/main" r:embed="rId6"/>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08000" rIns="0" bIns="0" rtlCol="0" anchor="ctr"/>
          <a:lstStyle/>
          <a:p>
            <a:pPr>
              <a:lnSpc>
                <a:spcPts val="2400"/>
              </a:lnSpc>
            </a:pPr>
            <a:r>
              <a:rPr lang="nl-NL" sz="2800" b="1" dirty="0">
                <a:solidFill>
                  <a:srgbClr val="B27F2A"/>
                </a:solidFill>
                <a:latin typeface="Merriweather" panose="00000500000000000000" pitchFamily="2" charset="0"/>
              </a:rPr>
              <a:t>4</a:t>
            </a:r>
          </a:p>
          <a:p>
            <a:pPr>
              <a:lnSpc>
                <a:spcPts val="2400"/>
              </a:lnSpc>
            </a:pPr>
            <a:r>
              <a:rPr lang="nl-NL" sz="1600" dirty="0">
                <a:solidFill>
                  <a:srgbClr val="001158"/>
                </a:solidFill>
                <a:latin typeface="Merriweather" panose="00000500000000000000" pitchFamily="2" charset="0"/>
              </a:rPr>
              <a:t>locaties</a:t>
            </a:r>
            <a:endParaRPr lang="en-US" dirty="0">
              <a:solidFill>
                <a:srgbClr val="001158"/>
              </a:solidFill>
              <a:latin typeface="Merriweather" panose="00000500000000000000" pitchFamily="2" charset="0"/>
            </a:endParaRPr>
          </a:p>
        </p:txBody>
      </p:sp>
      <p:sp>
        <p:nvSpPr>
          <p:cNvPr id="10" name="Stroomdiagram: Verbindingslijn 9">
            <a:extLst>
              <a:ext uri="{FF2B5EF4-FFF2-40B4-BE49-F238E27FC236}">
                <a16:creationId xmlns:a16="http://schemas.microsoft.com/office/drawing/2014/main" id="{EDCD0252-24EF-A524-8FAC-3342AAE1F7FA}"/>
              </a:ext>
            </a:extLst>
          </p:cNvPr>
          <p:cNvSpPr>
            <a:spLocks noChangeAspect="1"/>
          </p:cNvSpPr>
          <p:nvPr/>
        </p:nvSpPr>
        <p:spPr>
          <a:xfrm>
            <a:off x="9288655" y="2392592"/>
            <a:ext cx="649979" cy="649979"/>
          </a:xfrm>
          <a:prstGeom prst="flowChartConnector">
            <a:avLst/>
          </a:prstGeom>
          <a:blipFill dpi="0" rotWithShape="1">
            <a:blip>
              <a:extLst>
                <a:ext uri="{96DAC541-7B7A-43D3-8B79-37D633B846F1}">
                  <asvg:svgBlip xmlns:asvg="http://schemas.microsoft.com/office/drawing/2016/SVG/main" r:embed="rId7"/>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22</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opleidingen</a:t>
            </a:r>
            <a:endParaRPr lang="en-US" dirty="0">
              <a:solidFill>
                <a:srgbClr val="001158"/>
              </a:solidFill>
              <a:latin typeface="Merriweather" panose="00000500000000000000" pitchFamily="2" charset="0"/>
            </a:endParaRPr>
          </a:p>
        </p:txBody>
      </p:sp>
      <p:sp>
        <p:nvSpPr>
          <p:cNvPr id="12" name="Stroomdiagram: Verbindingslijn 11">
            <a:extLst>
              <a:ext uri="{FF2B5EF4-FFF2-40B4-BE49-F238E27FC236}">
                <a16:creationId xmlns:a16="http://schemas.microsoft.com/office/drawing/2014/main" id="{AF9197CE-A6C9-86F6-1B92-2C04A3775E52}"/>
              </a:ext>
            </a:extLst>
          </p:cNvPr>
          <p:cNvSpPr>
            <a:spLocks noChangeAspect="1"/>
          </p:cNvSpPr>
          <p:nvPr/>
        </p:nvSpPr>
        <p:spPr>
          <a:xfrm>
            <a:off x="9288654" y="3955006"/>
            <a:ext cx="649979" cy="649979"/>
          </a:xfrm>
          <a:prstGeom prst="flowChartConnector">
            <a:avLst/>
          </a:prstGeom>
          <a:blipFill dpi="0" rotWithShape="1">
            <a:blip>
              <a:extLst>
                <a:ext uri="{96DAC541-7B7A-43D3-8B79-37D633B846F1}">
                  <asvg:svgBlip xmlns:asvg="http://schemas.microsoft.com/office/drawing/2016/SVG/main" r:embed="rId8"/>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7</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faculteiten</a:t>
            </a:r>
            <a:endParaRPr lang="en-US" dirty="0">
              <a:solidFill>
                <a:srgbClr val="001158"/>
              </a:solidFill>
              <a:latin typeface="Merriweather" panose="00000500000000000000" pitchFamily="2" charset="0"/>
            </a:endParaRPr>
          </a:p>
        </p:txBody>
      </p:sp>
      <p:sp>
        <p:nvSpPr>
          <p:cNvPr id="13" name="Rechthoek 12">
            <a:extLst>
              <a:ext uri="{FF2B5EF4-FFF2-40B4-BE49-F238E27FC236}">
                <a16:creationId xmlns:a16="http://schemas.microsoft.com/office/drawing/2014/main" id="{02218D34-2D38-93A7-AB9E-ED6AD8D092D2}"/>
              </a:ext>
            </a:extLst>
          </p:cNvPr>
          <p:cNvSpPr>
            <a:spLocks noChangeAspect="1"/>
          </p:cNvSpPr>
          <p:nvPr/>
        </p:nvSpPr>
        <p:spPr>
          <a:xfrm>
            <a:off x="5692646" y="3903102"/>
            <a:ext cx="750118" cy="750118"/>
          </a:xfrm>
          <a:prstGeom prst="rect">
            <a:avLst/>
          </a:prstGeom>
          <a:blipFill dpi="0" rotWithShape="1">
            <a:blip>
              <a:extLst>
                <a:ext uri="{96DAC541-7B7A-43D3-8B79-37D633B846F1}">
                  <asvg:svgBlip xmlns:asvg="http://schemas.microsoft.com/office/drawing/2016/SVG/main" r:embed="rId9"/>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700+</a:t>
            </a:r>
            <a:endParaRPr lang="nl-NL" sz="28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medewerkers</a:t>
            </a:r>
            <a:endParaRPr lang="en-US" dirty="0">
              <a:solidFill>
                <a:srgbClr val="001158"/>
              </a:solidFill>
              <a:latin typeface="Merriweather" panose="00000500000000000000" pitchFamily="2" charset="0"/>
            </a:endParaRPr>
          </a:p>
        </p:txBody>
      </p:sp>
    </p:spTree>
    <p:extLst>
      <p:ext uri="{BB962C8B-B14F-4D97-AF65-F5344CB8AC3E}">
        <p14:creationId xmlns:p14="http://schemas.microsoft.com/office/powerpoint/2010/main" val="405024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293B8AF-37AA-A9B3-880A-E64757ED2186}"/>
              </a:ext>
            </a:extLst>
          </p:cNvPr>
          <p:cNvSpPr>
            <a:spLocks noGrp="1"/>
          </p:cNvSpPr>
          <p:nvPr>
            <p:ph type="title"/>
          </p:nvPr>
        </p:nvSpPr>
        <p:spPr>
          <a:xfrm>
            <a:off x="3007086" y="360000"/>
            <a:ext cx="8346713" cy="1325563"/>
          </a:xfrm>
        </p:spPr>
        <p:txBody>
          <a:bodyPr wrap="square">
            <a:spAutoFit/>
          </a:bodyPr>
          <a:lstStyle/>
          <a:p>
            <a:r>
              <a:rPr lang="nl-NL"/>
              <a:t>Strategie Campus Den Haag 2020-2030</a:t>
            </a:r>
            <a:endParaRPr lang="en-US" dirty="0"/>
          </a:p>
        </p:txBody>
      </p:sp>
      <p:sp>
        <p:nvSpPr>
          <p:cNvPr id="4" name="Tijdelijke aanduiding voor inhoud 3">
            <a:extLst>
              <a:ext uri="{FF2B5EF4-FFF2-40B4-BE49-F238E27FC236}">
                <a16:creationId xmlns:a16="http://schemas.microsoft.com/office/drawing/2014/main" id="{3D4DF3A8-9BC2-310A-4AF3-82E175EDC651}"/>
              </a:ext>
            </a:extLst>
          </p:cNvPr>
          <p:cNvSpPr>
            <a:spLocks noGrp="1"/>
          </p:cNvSpPr>
          <p:nvPr>
            <p:ph type="body" sz="quarter" idx="14"/>
          </p:nvPr>
        </p:nvSpPr>
        <p:spPr>
          <a:xfrm>
            <a:off x="3006725" y="2036763"/>
            <a:ext cx="8347075" cy="2046714"/>
          </a:xfrm>
        </p:spPr>
        <p:txBody>
          <a:bodyPr vert="horz" lIns="91440" tIns="45720" rIns="91440" bIns="45720" rtlCol="0">
            <a:noAutofit/>
          </a:bodyPr>
          <a:lstStyle/>
          <a:p>
            <a:pPr marL="228600" indent="-228600">
              <a:lnSpc>
                <a:spcPct val="120000"/>
              </a:lnSpc>
              <a:spcAft>
                <a:spcPts val="600"/>
              </a:spcAft>
              <a:buChar char="•"/>
            </a:pPr>
            <a:r>
              <a:rPr lang="nl-NL" dirty="0">
                <a:solidFill>
                  <a:srgbClr val="001158"/>
                </a:solidFill>
              </a:rPr>
              <a:t>Universiteit Leiden permanent in twee steden</a:t>
            </a:r>
          </a:p>
          <a:p>
            <a:pPr marL="228600" indent="-228600">
              <a:lnSpc>
                <a:spcPct val="120000"/>
              </a:lnSpc>
              <a:spcAft>
                <a:spcPts val="600"/>
              </a:spcAft>
              <a:buChar char="•"/>
            </a:pPr>
            <a:r>
              <a:rPr lang="nl-NL" dirty="0">
                <a:solidFill>
                  <a:srgbClr val="001158"/>
                </a:solidFill>
              </a:rPr>
              <a:t>Onderwijs en onderzoek sluiten aan bij Den Haag</a:t>
            </a:r>
          </a:p>
          <a:p>
            <a:pPr marL="228600" indent="-228600">
              <a:lnSpc>
                <a:spcPct val="120000"/>
              </a:lnSpc>
              <a:spcAft>
                <a:spcPts val="600"/>
              </a:spcAft>
              <a:buChar char="•"/>
            </a:pPr>
            <a:r>
              <a:rPr lang="nl-NL" dirty="0">
                <a:solidFill>
                  <a:srgbClr val="001158"/>
                </a:solidFill>
              </a:rPr>
              <a:t>Bijzondere aandacht voor kinderen van de stad</a:t>
            </a:r>
          </a:p>
          <a:p>
            <a:pPr marL="228600" indent="-228600">
              <a:lnSpc>
                <a:spcPct val="120000"/>
              </a:lnSpc>
              <a:spcAft>
                <a:spcPts val="600"/>
              </a:spcAft>
              <a:buChar char="•"/>
            </a:pPr>
            <a:r>
              <a:rPr lang="nl-NL" dirty="0">
                <a:solidFill>
                  <a:srgbClr val="001158"/>
                </a:solidFill>
              </a:rPr>
              <a:t>Nauwe verbinding met de stad en met partners in de stad</a:t>
            </a:r>
          </a:p>
        </p:txBody>
      </p:sp>
      <p:sp>
        <p:nvSpPr>
          <p:cNvPr id="6" name="Tijdelijke aanduiding voor afbeelding 5">
            <a:extLst>
              <a:ext uri="{FF2B5EF4-FFF2-40B4-BE49-F238E27FC236}">
                <a16:creationId xmlns:a16="http://schemas.microsoft.com/office/drawing/2014/main" id="{919765E7-EADA-A103-E709-FD5DAC03889B}"/>
              </a:ext>
            </a:extLst>
          </p:cNvPr>
          <p:cNvSpPr>
            <a:spLocks noGrp="1"/>
          </p:cNvSpPr>
          <p:nvPr>
            <p:ph type="pic" sz="quarter" idx="16"/>
          </p:nvPr>
        </p:nvSpPr>
        <p:spPr/>
        <p:txBody>
          <a:bodyPr/>
          <a:lstStyle/>
          <a:p>
            <a:endParaRPr lang="en-US"/>
          </a:p>
        </p:txBody>
      </p:sp>
    </p:spTree>
    <p:extLst>
      <p:ext uri="{BB962C8B-B14F-4D97-AF65-F5344CB8AC3E}">
        <p14:creationId xmlns:p14="http://schemas.microsoft.com/office/powerpoint/2010/main" val="2009871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891E3-9292-03FB-D72B-35281A45A29E}"/>
            </a:ext>
          </a:extLst>
        </p:cNvPr>
        <p:cNvGrpSpPr/>
        <p:nvPr/>
      </p:nvGrpSpPr>
      <p:grpSpPr>
        <a:xfrm>
          <a:off x="0" y="0"/>
          <a:ext cx="0" cy="0"/>
          <a:chOff x="0" y="0"/>
          <a:chExt cx="0" cy="0"/>
        </a:xfrm>
      </p:grpSpPr>
      <p:sp>
        <p:nvSpPr>
          <p:cNvPr id="20" name="Tijdelijke aanduiding voor afbeelding 19">
            <a:extLst>
              <a:ext uri="{FF2B5EF4-FFF2-40B4-BE49-F238E27FC236}">
                <a16:creationId xmlns:a16="http://schemas.microsoft.com/office/drawing/2014/main" id="{B37A8FBB-5EA7-5C1E-46D9-8203BA287818}"/>
              </a:ext>
            </a:extLst>
          </p:cNvPr>
          <p:cNvSpPr>
            <a:spLocks noGrp="1" noRot="1" noMove="1" noResize="1" noEditPoints="1" noAdjustHandles="1" noChangeArrowheads="1" noChangeShapeType="1"/>
          </p:cNvSpPr>
          <p:nvPr>
            <p:ph type="pic" sz="quarter" idx="15"/>
          </p:nvPr>
        </p:nvSpPr>
        <p:spPr>
          <a:xfrm>
            <a:off x="0" y="0"/>
            <a:ext cx="6911296" cy="6858000"/>
          </a:xfrm>
          <a:custGeom>
            <a:avLst/>
            <a:gdLst>
              <a:gd name="csX0" fmla="*/ 6274404 w 6911296"/>
              <a:gd name="csY0" fmla="*/ 0 h 6858000"/>
              <a:gd name="csX1" fmla="*/ 6704284 w 6911296"/>
              <a:gd name="csY1" fmla="*/ 0 h 6858000"/>
              <a:gd name="csX2" fmla="*/ 6700720 w 6911296"/>
              <a:gd name="csY2" fmla="*/ 6153 h 6858000"/>
              <a:gd name="csX3" fmla="*/ 6748296 w 6911296"/>
              <a:gd name="csY3" fmla="*/ 6581852 h 6858000"/>
              <a:gd name="csX4" fmla="*/ 6911296 w 6911296"/>
              <a:gd name="csY4" fmla="*/ 6858000 h 6858000"/>
              <a:gd name="csX5" fmla="*/ 6481416 w 6911296"/>
              <a:gd name="csY5" fmla="*/ 6858000 h 6858000"/>
              <a:gd name="csX6" fmla="*/ 6318415 w 6911296"/>
              <a:gd name="csY6" fmla="*/ 6581852 h 6858000"/>
              <a:gd name="csX7" fmla="*/ 6270840 w 6911296"/>
              <a:gd name="csY7" fmla="*/ 6153 h 6858000"/>
              <a:gd name="csX8" fmla="*/ 0 w 6911296"/>
              <a:gd name="csY8" fmla="*/ 0 h 6858000"/>
              <a:gd name="csX9" fmla="*/ 861332 w 6911296"/>
              <a:gd name="csY9" fmla="*/ 0 h 6858000"/>
              <a:gd name="csX10" fmla="*/ 952386 w 6911296"/>
              <a:gd name="csY10" fmla="*/ 0 h 6858000"/>
              <a:gd name="csX11" fmla="*/ 6265192 w 6911296"/>
              <a:gd name="csY11" fmla="*/ 0 h 6858000"/>
              <a:gd name="csX12" fmla="*/ 6261628 w 6911296"/>
              <a:gd name="csY12" fmla="*/ 6153 h 6858000"/>
              <a:gd name="csX13" fmla="*/ 6309204 w 6911296"/>
              <a:gd name="csY13" fmla="*/ 6581852 h 6858000"/>
              <a:gd name="csX14" fmla="*/ 6472205 w 6911296"/>
              <a:gd name="csY14" fmla="*/ 6858000 h 6858000"/>
              <a:gd name="csX15" fmla="*/ 952386 w 6911296"/>
              <a:gd name="csY15" fmla="*/ 6858000 h 6858000"/>
              <a:gd name="csX16" fmla="*/ 861332 w 6911296"/>
              <a:gd name="csY16" fmla="*/ 6858000 h 6858000"/>
              <a:gd name="csX17" fmla="*/ 0 w 6911296"/>
              <a:gd name="csY17"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911296" h="6858000">
                <a:moveTo>
                  <a:pt x="6274404" y="0"/>
                </a:moveTo>
                <a:lnTo>
                  <a:pt x="6704284" y="0"/>
                </a:lnTo>
                <a:lnTo>
                  <a:pt x="6700720" y="6153"/>
                </a:lnTo>
                <a:cubicBezTo>
                  <a:pt x="6034390" y="1188468"/>
                  <a:pt x="5161953" y="3761764"/>
                  <a:pt x="6748296" y="6581852"/>
                </a:cubicBezTo>
                <a:lnTo>
                  <a:pt x="6911296" y="6858000"/>
                </a:lnTo>
                <a:lnTo>
                  <a:pt x="6481416" y="6858000"/>
                </a:lnTo>
                <a:lnTo>
                  <a:pt x="6318415" y="6581852"/>
                </a:lnTo>
                <a:cubicBezTo>
                  <a:pt x="4732072" y="3761764"/>
                  <a:pt x="5604510" y="1188468"/>
                  <a:pt x="6270840" y="6153"/>
                </a:cubicBezTo>
                <a:close/>
                <a:moveTo>
                  <a:pt x="0" y="0"/>
                </a:moveTo>
                <a:lnTo>
                  <a:pt x="861332" y="0"/>
                </a:lnTo>
                <a:lnTo>
                  <a:pt x="952386" y="0"/>
                </a:lnTo>
                <a:lnTo>
                  <a:pt x="6265192" y="0"/>
                </a:lnTo>
                <a:lnTo>
                  <a:pt x="6261628" y="6153"/>
                </a:lnTo>
                <a:cubicBezTo>
                  <a:pt x="5595299" y="1188468"/>
                  <a:pt x="4722861" y="3761764"/>
                  <a:pt x="6309204" y="6581852"/>
                </a:cubicBezTo>
                <a:lnTo>
                  <a:pt x="6472205" y="6858000"/>
                </a:lnTo>
                <a:lnTo>
                  <a:pt x="952386" y="6858000"/>
                </a:lnTo>
                <a:lnTo>
                  <a:pt x="861332" y="6858000"/>
                </a:lnTo>
                <a:lnTo>
                  <a:pt x="0" y="6858000"/>
                </a:lnTo>
                <a:close/>
              </a:path>
            </a:pathLst>
          </a:custGeom>
          <a:solidFill>
            <a:schemeClr val="bg1">
              <a:lumMod val="95000"/>
            </a:schemeClr>
          </a:solidFill>
          <a:ln w="3175">
            <a:noFill/>
          </a:ln>
        </p:spPr>
        <p:txBody>
          <a:bodyPr wrap="square">
            <a:noAutofit/>
          </a:bodyPr>
          <a:lstStyle/>
          <a:p>
            <a:endParaRPr lang="en-US"/>
          </a:p>
        </p:txBody>
      </p:sp>
      <p:sp>
        <p:nvSpPr>
          <p:cNvPr id="9" name="Ovaal 8">
            <a:extLst>
              <a:ext uri="{FF2B5EF4-FFF2-40B4-BE49-F238E27FC236}">
                <a16:creationId xmlns:a16="http://schemas.microsoft.com/office/drawing/2014/main" id="{EE760481-4B99-6B13-B8D5-A55F7822CE35}"/>
              </a:ext>
            </a:extLst>
          </p:cNvPr>
          <p:cNvSpPr>
            <a:spLocks noChangeAspect="1"/>
          </p:cNvSpPr>
          <p:nvPr/>
        </p:nvSpPr>
        <p:spPr>
          <a:xfrm>
            <a:off x="5636082" y="2748953"/>
            <a:ext cx="972128" cy="972000"/>
          </a:xfrm>
          <a:prstGeom prst="ellipse">
            <a:avLst/>
          </a:prstGeom>
          <a:solidFill>
            <a:schemeClr val="bg1">
              <a:alpha val="70000"/>
            </a:schemeClr>
          </a:solidFill>
          <a:ln w="6350">
            <a:solidFill>
              <a:srgbClr val="7F88AB"/>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100" dirty="0">
                <a:solidFill>
                  <a:srgbClr val="524F47"/>
                </a:solidFill>
                <a:latin typeface="Vestula Pro" panose="020B0A03060302020204" pitchFamily="34" charset="0"/>
              </a:rPr>
              <a:t>NL Space Campus</a:t>
            </a:r>
            <a:endParaRPr lang="en-US" sz="1100" dirty="0">
              <a:solidFill>
                <a:srgbClr val="524F47"/>
              </a:solidFill>
              <a:latin typeface="Vestula Pro" panose="020B0A03060302020204" pitchFamily="34" charset="0"/>
            </a:endParaRPr>
          </a:p>
        </p:txBody>
      </p:sp>
      <p:sp>
        <p:nvSpPr>
          <p:cNvPr id="10" name="Titel">
            <a:extLst>
              <a:ext uri="{FF2B5EF4-FFF2-40B4-BE49-F238E27FC236}">
                <a16:creationId xmlns:a16="http://schemas.microsoft.com/office/drawing/2014/main" id="{AF2CF4DC-B651-6D65-F80C-FD39FE6E5F1A}"/>
              </a:ext>
            </a:extLst>
          </p:cNvPr>
          <p:cNvSpPr>
            <a:spLocks noGrp="1"/>
          </p:cNvSpPr>
          <p:nvPr>
            <p:ph type="title"/>
          </p:nvPr>
        </p:nvSpPr>
        <p:spPr>
          <a:xfrm>
            <a:off x="217208" y="-205087"/>
            <a:ext cx="10199216" cy="1325563"/>
          </a:xfrm>
        </p:spPr>
        <p:txBody>
          <a:bodyPr lIns="91440" tIns="45720" rIns="91440" bIns="45720" anchor="ctr" anchorCtr="0">
            <a:noAutofit/>
          </a:bodyPr>
          <a:lstStyle/>
          <a:p>
            <a:pPr>
              <a:spcAft>
                <a:spcPts val="1200"/>
              </a:spcAft>
            </a:pPr>
            <a:r>
              <a:rPr lang="nl-NL" dirty="0"/>
              <a:t>In twee steden, in een uniek ecosysteem</a:t>
            </a:r>
            <a:endParaRPr lang="en-US" dirty="0"/>
          </a:p>
        </p:txBody>
      </p:sp>
      <p:sp>
        <p:nvSpPr>
          <p:cNvPr id="6" name="Ovaal 5">
            <a:extLst>
              <a:ext uri="{FF2B5EF4-FFF2-40B4-BE49-F238E27FC236}">
                <a16:creationId xmlns:a16="http://schemas.microsoft.com/office/drawing/2014/main" id="{A0011FA9-2735-BB7F-49AE-58E048EC5A1A}"/>
              </a:ext>
            </a:extLst>
          </p:cNvPr>
          <p:cNvSpPr>
            <a:spLocks noChangeAspect="1"/>
          </p:cNvSpPr>
          <p:nvPr/>
        </p:nvSpPr>
        <p:spPr>
          <a:xfrm>
            <a:off x="4426483" y="4389044"/>
            <a:ext cx="1522631" cy="152243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sz="1150" dirty="0">
                <a:solidFill>
                  <a:schemeClr val="tx1">
                    <a:lumMod val="85000"/>
                    <a:lumOff val="15000"/>
                  </a:schemeClr>
                </a:solidFill>
                <a:latin typeface="Merriweather" panose="00000500000000000000" pitchFamily="2" charset="0"/>
              </a:rPr>
              <a:t>Regionale en lokale overheden</a:t>
            </a:r>
            <a:endParaRPr lang="en-US" sz="1150" dirty="0">
              <a:solidFill>
                <a:schemeClr val="tx1">
                  <a:lumMod val="85000"/>
                  <a:lumOff val="15000"/>
                </a:schemeClr>
              </a:solidFill>
              <a:latin typeface="Merriweather" panose="00000500000000000000" pitchFamily="2" charset="0"/>
            </a:endParaRPr>
          </a:p>
        </p:txBody>
      </p:sp>
      <p:sp>
        <p:nvSpPr>
          <p:cNvPr id="12" name="Ovaal 11">
            <a:extLst>
              <a:ext uri="{FF2B5EF4-FFF2-40B4-BE49-F238E27FC236}">
                <a16:creationId xmlns:a16="http://schemas.microsoft.com/office/drawing/2014/main" id="{8428AEA2-55C1-FD9A-78B6-86D419FAA59C}"/>
              </a:ext>
            </a:extLst>
          </p:cNvPr>
          <p:cNvSpPr>
            <a:spLocks noChangeAspect="1"/>
          </p:cNvSpPr>
          <p:nvPr/>
        </p:nvSpPr>
        <p:spPr>
          <a:xfrm>
            <a:off x="2159439" y="5150264"/>
            <a:ext cx="1522631" cy="152243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sz="1150" dirty="0">
                <a:solidFill>
                  <a:schemeClr val="tx1">
                    <a:lumMod val="85000"/>
                    <a:lumOff val="15000"/>
                  </a:schemeClr>
                </a:solidFill>
                <a:latin typeface="Merriweather" panose="00000500000000000000" pitchFamily="2" charset="0"/>
              </a:rPr>
              <a:t>Musea, cultuur </a:t>
            </a:r>
            <a:r>
              <a:rPr lang="nl-NL" sz="1150">
                <a:solidFill>
                  <a:schemeClr val="tx1">
                    <a:lumMod val="85000"/>
                    <a:lumOff val="15000"/>
                  </a:schemeClr>
                </a:solidFill>
                <a:latin typeface="Merriweather" panose="00000500000000000000" pitchFamily="2" charset="0"/>
              </a:rPr>
              <a:t>en erfgoed</a:t>
            </a:r>
            <a:endParaRPr lang="en-US" sz="1150" dirty="0">
              <a:solidFill>
                <a:schemeClr val="tx1">
                  <a:lumMod val="85000"/>
                  <a:lumOff val="15000"/>
                </a:schemeClr>
              </a:solidFill>
              <a:latin typeface="Merriweather" panose="00000500000000000000" pitchFamily="2" charset="0"/>
            </a:endParaRPr>
          </a:p>
        </p:txBody>
      </p:sp>
      <p:sp>
        <p:nvSpPr>
          <p:cNvPr id="13" name="Ovaal 12">
            <a:extLst>
              <a:ext uri="{FF2B5EF4-FFF2-40B4-BE49-F238E27FC236}">
                <a16:creationId xmlns:a16="http://schemas.microsoft.com/office/drawing/2014/main" id="{F7CE496B-8017-03D2-BB39-E1A2868FC0B7}"/>
              </a:ext>
            </a:extLst>
          </p:cNvPr>
          <p:cNvSpPr>
            <a:spLocks noChangeAspect="1"/>
          </p:cNvSpPr>
          <p:nvPr/>
        </p:nvSpPr>
        <p:spPr>
          <a:xfrm>
            <a:off x="4369582" y="1798707"/>
            <a:ext cx="972128" cy="972000"/>
          </a:xfrm>
          <a:prstGeom prst="ellipse">
            <a:avLst/>
          </a:prstGeom>
          <a:solidFill>
            <a:schemeClr val="bg1">
              <a:alpha val="70000"/>
            </a:schemeClr>
          </a:solidFill>
          <a:ln w="6350">
            <a:solidFill>
              <a:srgbClr val="7F88AB"/>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100" dirty="0">
                <a:solidFill>
                  <a:srgbClr val="524F47"/>
                </a:solidFill>
                <a:latin typeface="Vestula Pro" panose="020B0A03060302020204" pitchFamily="34" charset="0"/>
              </a:rPr>
              <a:t>Leiden Bio </a:t>
            </a:r>
            <a:r>
              <a:rPr lang="nl-NL" sz="1100" dirty="0" err="1">
                <a:solidFill>
                  <a:srgbClr val="524F47"/>
                </a:solidFill>
                <a:latin typeface="Vestula Pro" panose="020B0A03060302020204" pitchFamily="34" charset="0"/>
              </a:rPr>
              <a:t>Science</a:t>
            </a:r>
            <a:r>
              <a:rPr lang="nl-NL" sz="1100" dirty="0">
                <a:solidFill>
                  <a:srgbClr val="524F47"/>
                </a:solidFill>
                <a:latin typeface="Vestula Pro" panose="020B0A03060302020204" pitchFamily="34" charset="0"/>
              </a:rPr>
              <a:t> Park</a:t>
            </a:r>
            <a:endParaRPr lang="en-US" sz="1100" dirty="0">
              <a:solidFill>
                <a:srgbClr val="524F47"/>
              </a:solidFill>
              <a:latin typeface="Vestula Pro" panose="020B0A03060302020204" pitchFamily="34" charset="0"/>
            </a:endParaRPr>
          </a:p>
        </p:txBody>
      </p:sp>
      <p:sp>
        <p:nvSpPr>
          <p:cNvPr id="15" name="Ovaal 14">
            <a:extLst>
              <a:ext uri="{FF2B5EF4-FFF2-40B4-BE49-F238E27FC236}">
                <a16:creationId xmlns:a16="http://schemas.microsoft.com/office/drawing/2014/main" id="{E630FFFA-D9B4-3701-C70F-2A290A869D45}"/>
              </a:ext>
            </a:extLst>
          </p:cNvPr>
          <p:cNvSpPr>
            <a:spLocks noChangeAspect="1"/>
          </p:cNvSpPr>
          <p:nvPr/>
        </p:nvSpPr>
        <p:spPr>
          <a:xfrm>
            <a:off x="444627" y="4026065"/>
            <a:ext cx="1522631" cy="152243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sz="1150" dirty="0">
                <a:solidFill>
                  <a:schemeClr val="tx1">
                    <a:lumMod val="85000"/>
                    <a:lumOff val="15000"/>
                  </a:schemeClr>
                </a:solidFill>
                <a:latin typeface="Merriweather" panose="00000500000000000000" pitchFamily="2" charset="0"/>
              </a:rPr>
              <a:t>Spin-offs en startups</a:t>
            </a:r>
            <a:endParaRPr lang="en-US" sz="1150" dirty="0">
              <a:solidFill>
                <a:schemeClr val="tx1">
                  <a:lumMod val="85000"/>
                  <a:lumOff val="15000"/>
                </a:schemeClr>
              </a:solidFill>
              <a:latin typeface="Merriweather" panose="00000500000000000000" pitchFamily="2" charset="0"/>
            </a:endParaRPr>
          </a:p>
        </p:txBody>
      </p:sp>
      <p:sp>
        <p:nvSpPr>
          <p:cNvPr id="18" name="Ovaal 17">
            <a:extLst>
              <a:ext uri="{FF2B5EF4-FFF2-40B4-BE49-F238E27FC236}">
                <a16:creationId xmlns:a16="http://schemas.microsoft.com/office/drawing/2014/main" id="{A6311363-3942-9751-64F5-5074CF4312B1}"/>
              </a:ext>
            </a:extLst>
          </p:cNvPr>
          <p:cNvSpPr>
            <a:spLocks noChangeAspect="1"/>
          </p:cNvSpPr>
          <p:nvPr/>
        </p:nvSpPr>
        <p:spPr>
          <a:xfrm>
            <a:off x="470478" y="1906561"/>
            <a:ext cx="1522631" cy="1522439"/>
          </a:xfrm>
          <a:prstGeom prst="ellipse">
            <a:avLst/>
          </a:prstGeom>
          <a:solidFill>
            <a:srgbClr val="001158">
              <a:alpha val="5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400" dirty="0">
                <a:solidFill>
                  <a:schemeClr val="bg1"/>
                </a:solidFill>
                <a:latin typeface="Vestula Pro" panose="020B0A03060302020204" pitchFamily="34" charset="0"/>
              </a:rPr>
              <a:t>Leiden Kennisstad</a:t>
            </a:r>
            <a:endParaRPr lang="en-US" sz="1400" dirty="0">
              <a:solidFill>
                <a:schemeClr val="bg1"/>
              </a:solidFill>
              <a:latin typeface="Vestula Pro" panose="020B0A03060302020204" pitchFamily="34" charset="0"/>
            </a:endParaRPr>
          </a:p>
        </p:txBody>
      </p:sp>
      <p:sp>
        <p:nvSpPr>
          <p:cNvPr id="19" name="Ovaal 18">
            <a:extLst>
              <a:ext uri="{FF2B5EF4-FFF2-40B4-BE49-F238E27FC236}">
                <a16:creationId xmlns:a16="http://schemas.microsoft.com/office/drawing/2014/main" id="{F5280AE7-2A53-E34E-F31F-0BB542775A10}"/>
              </a:ext>
            </a:extLst>
          </p:cNvPr>
          <p:cNvSpPr>
            <a:spLocks noChangeAspect="1"/>
          </p:cNvSpPr>
          <p:nvPr/>
        </p:nvSpPr>
        <p:spPr>
          <a:xfrm>
            <a:off x="10348567" y="3472382"/>
            <a:ext cx="1522631" cy="152243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sz="1150" dirty="0">
                <a:solidFill>
                  <a:schemeClr val="tx1">
                    <a:lumMod val="85000"/>
                    <a:lumOff val="15000"/>
                  </a:schemeClr>
                </a:solidFill>
                <a:latin typeface="Merriweather" panose="00000500000000000000" pitchFamily="2" charset="0"/>
              </a:rPr>
              <a:t>Ministeries </a:t>
            </a:r>
            <a:r>
              <a:rPr lang="nl-NL" sz="1150">
                <a:solidFill>
                  <a:schemeClr val="tx1">
                    <a:lumMod val="85000"/>
                    <a:lumOff val="15000"/>
                  </a:schemeClr>
                </a:solidFill>
                <a:latin typeface="Merriweather" panose="00000500000000000000" pitchFamily="2" charset="0"/>
              </a:rPr>
              <a:t>en ambassades</a:t>
            </a:r>
            <a:endParaRPr lang="en-US" sz="1150" dirty="0">
              <a:solidFill>
                <a:schemeClr val="tx1">
                  <a:lumMod val="85000"/>
                  <a:lumOff val="15000"/>
                </a:schemeClr>
              </a:solidFill>
              <a:latin typeface="Merriweather" panose="00000500000000000000" pitchFamily="2" charset="0"/>
            </a:endParaRPr>
          </a:p>
        </p:txBody>
      </p:sp>
      <p:sp>
        <p:nvSpPr>
          <p:cNvPr id="21" name="Ovaal 20">
            <a:extLst>
              <a:ext uri="{FF2B5EF4-FFF2-40B4-BE49-F238E27FC236}">
                <a16:creationId xmlns:a16="http://schemas.microsoft.com/office/drawing/2014/main" id="{1FB38095-A5F5-0DA8-E6B0-89E4F0B6445D}"/>
              </a:ext>
            </a:extLst>
          </p:cNvPr>
          <p:cNvSpPr>
            <a:spLocks noChangeAspect="1"/>
          </p:cNvSpPr>
          <p:nvPr/>
        </p:nvSpPr>
        <p:spPr>
          <a:xfrm>
            <a:off x="9655108" y="5150264"/>
            <a:ext cx="1522631" cy="152243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sz="1150" dirty="0">
                <a:solidFill>
                  <a:schemeClr val="tx1">
                    <a:lumMod val="85000"/>
                    <a:lumOff val="15000"/>
                  </a:schemeClr>
                </a:solidFill>
                <a:latin typeface="Merriweather" panose="00000500000000000000" pitchFamily="2" charset="0"/>
              </a:rPr>
              <a:t>Vrede, recht en veiligheid</a:t>
            </a:r>
            <a:endParaRPr lang="en-US" sz="1150" dirty="0">
              <a:solidFill>
                <a:schemeClr val="tx1">
                  <a:lumMod val="85000"/>
                  <a:lumOff val="15000"/>
                </a:schemeClr>
              </a:solidFill>
              <a:latin typeface="Merriweather" panose="00000500000000000000" pitchFamily="2" charset="0"/>
            </a:endParaRPr>
          </a:p>
        </p:txBody>
      </p:sp>
      <p:sp>
        <p:nvSpPr>
          <p:cNvPr id="22" name="Ovaal 21">
            <a:extLst>
              <a:ext uri="{FF2B5EF4-FFF2-40B4-BE49-F238E27FC236}">
                <a16:creationId xmlns:a16="http://schemas.microsoft.com/office/drawing/2014/main" id="{D01C99E4-BC0D-5DB7-DFCF-D774A3D254E9}"/>
              </a:ext>
            </a:extLst>
          </p:cNvPr>
          <p:cNvSpPr>
            <a:spLocks noChangeAspect="1"/>
          </p:cNvSpPr>
          <p:nvPr/>
        </p:nvSpPr>
        <p:spPr>
          <a:xfrm>
            <a:off x="7845392" y="5199907"/>
            <a:ext cx="1525129" cy="152512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sz="1150" dirty="0">
                <a:solidFill>
                  <a:schemeClr val="tx1">
                    <a:lumMod val="85000"/>
                    <a:lumOff val="15000"/>
                  </a:schemeClr>
                </a:solidFill>
                <a:latin typeface="Merriweather" panose="00000500000000000000" pitchFamily="2" charset="0"/>
              </a:rPr>
              <a:t>Internationale</a:t>
            </a:r>
          </a:p>
          <a:p>
            <a:pPr algn="ctr"/>
            <a:r>
              <a:rPr lang="nl-NL" sz="1150" dirty="0">
                <a:solidFill>
                  <a:schemeClr val="tx1">
                    <a:lumMod val="85000"/>
                    <a:lumOff val="15000"/>
                  </a:schemeClr>
                </a:solidFill>
                <a:latin typeface="Merriweather" panose="00000500000000000000" pitchFamily="2" charset="0"/>
              </a:rPr>
              <a:t>organisaties</a:t>
            </a:r>
            <a:endParaRPr lang="en-US" sz="1150" dirty="0">
              <a:solidFill>
                <a:schemeClr val="tx1">
                  <a:lumMod val="85000"/>
                  <a:lumOff val="15000"/>
                </a:schemeClr>
              </a:solidFill>
              <a:latin typeface="Merriweather" panose="00000500000000000000" pitchFamily="2" charset="0"/>
            </a:endParaRPr>
          </a:p>
        </p:txBody>
      </p:sp>
      <p:sp>
        <p:nvSpPr>
          <p:cNvPr id="23" name="Ovaal 22">
            <a:extLst>
              <a:ext uri="{FF2B5EF4-FFF2-40B4-BE49-F238E27FC236}">
                <a16:creationId xmlns:a16="http://schemas.microsoft.com/office/drawing/2014/main" id="{64F3F4CA-8612-8919-7CD3-1F53C9337FF3}"/>
              </a:ext>
            </a:extLst>
          </p:cNvPr>
          <p:cNvSpPr>
            <a:spLocks noChangeAspect="1"/>
          </p:cNvSpPr>
          <p:nvPr/>
        </p:nvSpPr>
        <p:spPr>
          <a:xfrm>
            <a:off x="2463586" y="759879"/>
            <a:ext cx="1522992" cy="1522800"/>
          </a:xfrm>
          <a:prstGeom prst="ellipse">
            <a:avLst/>
          </a:prstGeom>
          <a:solidFill>
            <a:srgbClr val="001158">
              <a:alpha val="5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400" dirty="0" err="1">
                <a:solidFill>
                  <a:schemeClr val="bg1"/>
                </a:solidFill>
                <a:latin typeface="Vestula Pro" panose="020B0A03060302020204" pitchFamily="34" charset="0"/>
              </a:rPr>
              <a:t>Medical</a:t>
            </a:r>
            <a:r>
              <a:rPr lang="nl-NL" sz="1400" dirty="0">
                <a:solidFill>
                  <a:schemeClr val="bg1"/>
                </a:solidFill>
                <a:latin typeface="Vestula Pro" panose="020B0A03060302020204" pitchFamily="34" charset="0"/>
              </a:rPr>
              <a:t> Delta</a:t>
            </a:r>
            <a:endParaRPr lang="en-US" sz="1400" dirty="0">
              <a:solidFill>
                <a:schemeClr val="bg1"/>
              </a:solidFill>
              <a:latin typeface="Vestula Pro" panose="020B0A03060302020204" pitchFamily="34" charset="0"/>
            </a:endParaRPr>
          </a:p>
        </p:txBody>
      </p:sp>
      <p:sp>
        <p:nvSpPr>
          <p:cNvPr id="3" name="Stroomdiagram: Verbindingslijn 2">
            <a:extLst>
              <a:ext uri="{FF2B5EF4-FFF2-40B4-BE49-F238E27FC236}">
                <a16:creationId xmlns:a16="http://schemas.microsoft.com/office/drawing/2014/main" id="{0D549F04-A0BB-6EAE-9A67-F849637C1071}"/>
              </a:ext>
            </a:extLst>
          </p:cNvPr>
          <p:cNvSpPr>
            <a:spLocks/>
          </p:cNvSpPr>
          <p:nvPr/>
        </p:nvSpPr>
        <p:spPr>
          <a:xfrm rot="10427">
            <a:off x="7515832" y="2418889"/>
            <a:ext cx="2625984" cy="2571955"/>
          </a:xfrm>
          <a:prstGeom prst="flowChartConnector">
            <a:avLst/>
          </a:prstGeom>
          <a:blipFill dpi="0" rotWithShape="0">
            <a:blip r:embed="rId3"/>
            <a:srcRect/>
            <a:tile tx="-1308100" ty="-1041400" sx="58000" sy="58000" flip="none" algn="tl"/>
          </a:blipFill>
          <a:ln w="6350">
            <a:solidFill>
              <a:schemeClr val="bg1">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0"/>
          <a:lstStyle/>
          <a:p>
            <a:pPr algn="ctr">
              <a:lnSpc>
                <a:spcPct val="120000"/>
              </a:lnSpc>
            </a:pPr>
            <a:r>
              <a:rPr lang="nl-NL" sz="2800" b="1" dirty="0">
                <a:solidFill>
                  <a:schemeClr val="bg1"/>
                </a:solidFill>
                <a:effectLst>
                  <a:outerShdw blurRad="38100" dist="38100" dir="2700000" algn="tl">
                    <a:srgbClr val="000000">
                      <a:alpha val="43137"/>
                    </a:srgbClr>
                  </a:outerShdw>
                </a:effectLst>
                <a:latin typeface="Merriweather" panose="00000500000000000000" pitchFamily="2" charset="0"/>
              </a:rPr>
              <a:t>Den Haag</a:t>
            </a:r>
            <a:endParaRPr lang="en-US" b="1" dirty="0">
              <a:solidFill>
                <a:schemeClr val="bg1"/>
              </a:solidFill>
              <a:effectLst>
                <a:outerShdw blurRad="38100" dist="38100" dir="2700000" algn="tl">
                  <a:srgbClr val="000000">
                    <a:alpha val="43137"/>
                  </a:srgbClr>
                </a:outerShdw>
              </a:effectLst>
              <a:latin typeface="Merriweather" panose="00000500000000000000" pitchFamily="2" charset="0"/>
            </a:endParaRPr>
          </a:p>
        </p:txBody>
      </p:sp>
      <p:sp>
        <p:nvSpPr>
          <p:cNvPr id="27" name="Ovaal 26">
            <a:extLst>
              <a:ext uri="{FF2B5EF4-FFF2-40B4-BE49-F238E27FC236}">
                <a16:creationId xmlns:a16="http://schemas.microsoft.com/office/drawing/2014/main" id="{5E055181-A377-3D05-03B6-A0893AD2DD60}"/>
              </a:ext>
            </a:extLst>
          </p:cNvPr>
          <p:cNvSpPr>
            <a:spLocks/>
          </p:cNvSpPr>
          <p:nvPr/>
        </p:nvSpPr>
        <p:spPr>
          <a:xfrm>
            <a:off x="2071281" y="2385222"/>
            <a:ext cx="2633937" cy="2579745"/>
          </a:xfrm>
          <a:prstGeom prst="ellipse">
            <a:avLst/>
          </a:prstGeom>
          <a:blipFill dpi="0" rotWithShape="0">
            <a:blip r:embed="rId4"/>
            <a:srcRect/>
            <a:tile tx="-6413500" ty="-565150" sx="46000" sy="46000" flip="none" algn="tl"/>
          </a:blip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0"/>
          <a:lstStyle/>
          <a:p>
            <a:pPr algn="ctr">
              <a:lnSpc>
                <a:spcPct val="120000"/>
              </a:lnSpc>
            </a:pPr>
            <a:r>
              <a:rPr lang="nl-NL" sz="2800" b="1" dirty="0">
                <a:solidFill>
                  <a:schemeClr val="bg1"/>
                </a:solidFill>
                <a:effectLst>
                  <a:outerShdw blurRad="38100" dist="38100" dir="2700000" algn="tl">
                    <a:srgbClr val="000000">
                      <a:alpha val="43137"/>
                    </a:srgbClr>
                  </a:outerShdw>
                </a:effectLst>
                <a:latin typeface="Merriweather" panose="00000500000000000000" pitchFamily="2" charset="0"/>
              </a:rPr>
              <a:t>Leiden</a:t>
            </a:r>
            <a:endParaRPr lang="nl-NL" b="1" dirty="0">
              <a:solidFill>
                <a:schemeClr val="bg1"/>
              </a:solidFill>
              <a:effectLst>
                <a:outerShdw blurRad="38100" dist="38100" dir="2700000" algn="tl">
                  <a:srgbClr val="000000">
                    <a:alpha val="43137"/>
                  </a:srgbClr>
                </a:outerShdw>
              </a:effectLst>
              <a:latin typeface="Merriweather" panose="00000500000000000000" pitchFamily="2" charset="0"/>
            </a:endParaRPr>
          </a:p>
        </p:txBody>
      </p:sp>
      <p:sp>
        <p:nvSpPr>
          <p:cNvPr id="4" name="Ovaal 3">
            <a:extLst>
              <a:ext uri="{FF2B5EF4-FFF2-40B4-BE49-F238E27FC236}">
                <a16:creationId xmlns:a16="http://schemas.microsoft.com/office/drawing/2014/main" id="{DB2424A4-1451-A019-9BAF-9A21460D25D5}"/>
              </a:ext>
            </a:extLst>
          </p:cNvPr>
          <p:cNvSpPr>
            <a:spLocks noChangeAspect="1"/>
          </p:cNvSpPr>
          <p:nvPr/>
        </p:nvSpPr>
        <p:spPr>
          <a:xfrm>
            <a:off x="6252754" y="4437343"/>
            <a:ext cx="1525129" cy="152512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sz="1150" dirty="0">
                <a:solidFill>
                  <a:schemeClr val="tx1">
                    <a:lumMod val="85000"/>
                    <a:lumOff val="15000"/>
                  </a:schemeClr>
                </a:solidFill>
                <a:latin typeface="Merriweather" panose="00000500000000000000" pitchFamily="2" charset="0"/>
              </a:rPr>
              <a:t>Bedrijfsleven</a:t>
            </a:r>
            <a:endParaRPr lang="en-US" sz="1150" dirty="0">
              <a:solidFill>
                <a:schemeClr val="tx1">
                  <a:lumMod val="85000"/>
                  <a:lumOff val="15000"/>
                </a:schemeClr>
              </a:solidFill>
              <a:latin typeface="Merriweather" panose="00000500000000000000" pitchFamily="2" charset="0"/>
            </a:endParaRPr>
          </a:p>
        </p:txBody>
      </p:sp>
      <p:sp>
        <p:nvSpPr>
          <p:cNvPr id="25" name="Ovaal 24">
            <a:extLst>
              <a:ext uri="{FF2B5EF4-FFF2-40B4-BE49-F238E27FC236}">
                <a16:creationId xmlns:a16="http://schemas.microsoft.com/office/drawing/2014/main" id="{D2EA0A37-1709-AD4A-FF76-DC587AF03B36}"/>
              </a:ext>
            </a:extLst>
          </p:cNvPr>
          <p:cNvSpPr>
            <a:spLocks noChangeAspect="1"/>
          </p:cNvSpPr>
          <p:nvPr/>
        </p:nvSpPr>
        <p:spPr>
          <a:xfrm>
            <a:off x="6889590" y="1798707"/>
            <a:ext cx="972353" cy="972000"/>
          </a:xfrm>
          <a:prstGeom prst="ellipse">
            <a:avLst/>
          </a:prstGeom>
          <a:solidFill>
            <a:schemeClr val="bg1">
              <a:alpha val="70000"/>
            </a:schemeClr>
          </a:solidFill>
          <a:ln w="6350">
            <a:solidFill>
              <a:srgbClr val="7F88AB"/>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100" dirty="0" err="1">
                <a:solidFill>
                  <a:srgbClr val="524F47"/>
                </a:solidFill>
                <a:latin typeface="Vestula Pro" panose="020B0A03060302020204" pitchFamily="34" charset="0"/>
              </a:rPr>
              <a:t>Unmanned</a:t>
            </a:r>
            <a:r>
              <a:rPr lang="nl-NL" sz="1100" dirty="0">
                <a:solidFill>
                  <a:srgbClr val="524F47"/>
                </a:solidFill>
                <a:latin typeface="Vestula Pro" panose="020B0A03060302020204" pitchFamily="34" charset="0"/>
              </a:rPr>
              <a:t> Valley</a:t>
            </a:r>
            <a:endParaRPr lang="en-US" sz="1100" dirty="0">
              <a:solidFill>
                <a:srgbClr val="524F47"/>
              </a:solidFill>
              <a:latin typeface="Vestula Pro" panose="020B0A03060302020204" pitchFamily="34" charset="0"/>
            </a:endParaRPr>
          </a:p>
        </p:txBody>
      </p:sp>
      <p:sp>
        <p:nvSpPr>
          <p:cNvPr id="5" name="Ovaal 4">
            <a:extLst>
              <a:ext uri="{FF2B5EF4-FFF2-40B4-BE49-F238E27FC236}">
                <a16:creationId xmlns:a16="http://schemas.microsoft.com/office/drawing/2014/main" id="{733C7148-D29A-2FEE-EBE3-66436E33EE05}"/>
              </a:ext>
            </a:extLst>
          </p:cNvPr>
          <p:cNvSpPr>
            <a:spLocks noChangeAspect="1"/>
          </p:cNvSpPr>
          <p:nvPr/>
        </p:nvSpPr>
        <p:spPr>
          <a:xfrm>
            <a:off x="8367175" y="752119"/>
            <a:ext cx="1522992" cy="1522800"/>
          </a:xfrm>
          <a:prstGeom prst="ellipse">
            <a:avLst/>
          </a:prstGeom>
          <a:solidFill>
            <a:srgbClr val="001158">
              <a:alpha val="5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400" dirty="0">
                <a:solidFill>
                  <a:schemeClr val="bg1"/>
                </a:solidFill>
                <a:latin typeface="Vestula Pro" panose="020B0A03060302020204" pitchFamily="34" charset="0"/>
              </a:rPr>
              <a:t>Leiden-Delft-Erasmus </a:t>
            </a:r>
            <a:r>
              <a:rPr lang="nl-NL" sz="1400" dirty="0" err="1">
                <a:solidFill>
                  <a:schemeClr val="bg1"/>
                </a:solidFill>
                <a:latin typeface="Vestula Pro" panose="020B0A03060302020204" pitchFamily="34" charset="0"/>
              </a:rPr>
              <a:t>Universities</a:t>
            </a:r>
            <a:endParaRPr lang="en-US" sz="1400" dirty="0">
              <a:solidFill>
                <a:schemeClr val="bg1"/>
              </a:solidFill>
              <a:latin typeface="Vestula Pro" panose="020B0A03060302020204" pitchFamily="34" charset="0"/>
            </a:endParaRPr>
          </a:p>
        </p:txBody>
      </p:sp>
      <p:sp>
        <p:nvSpPr>
          <p:cNvPr id="7" name="Ovaal 6">
            <a:extLst>
              <a:ext uri="{FF2B5EF4-FFF2-40B4-BE49-F238E27FC236}">
                <a16:creationId xmlns:a16="http://schemas.microsoft.com/office/drawing/2014/main" id="{4F891FAE-82E6-C124-9905-2B6BB824BA27}"/>
              </a:ext>
            </a:extLst>
          </p:cNvPr>
          <p:cNvSpPr>
            <a:spLocks noChangeAspect="1"/>
          </p:cNvSpPr>
          <p:nvPr/>
        </p:nvSpPr>
        <p:spPr>
          <a:xfrm>
            <a:off x="10120719" y="1590027"/>
            <a:ext cx="1522992" cy="1522800"/>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sz="1150" dirty="0">
                <a:solidFill>
                  <a:schemeClr val="tx1">
                    <a:lumMod val="85000"/>
                    <a:lumOff val="15000"/>
                  </a:schemeClr>
                </a:solidFill>
                <a:latin typeface="Merriweather" panose="00000500000000000000" pitchFamily="2" charset="0"/>
              </a:rPr>
              <a:t>Campus </a:t>
            </a:r>
            <a:r>
              <a:rPr lang="nl-NL" sz="1150">
                <a:solidFill>
                  <a:schemeClr val="tx1">
                    <a:lumMod val="85000"/>
                    <a:lumOff val="15000"/>
                  </a:schemeClr>
                </a:solidFill>
                <a:latin typeface="Merriweather" panose="00000500000000000000" pitchFamily="2" charset="0"/>
              </a:rPr>
              <a:t>Den Haag</a:t>
            </a:r>
            <a:endParaRPr lang="en-US" sz="1150" dirty="0">
              <a:solidFill>
                <a:schemeClr val="tx1">
                  <a:lumMod val="85000"/>
                  <a:lumOff val="15000"/>
                </a:schemeClr>
              </a:solidFill>
              <a:latin typeface="Merriweather" panose="00000500000000000000" pitchFamily="2" charset="0"/>
            </a:endParaRPr>
          </a:p>
        </p:txBody>
      </p:sp>
      <p:sp>
        <p:nvSpPr>
          <p:cNvPr id="8" name="Ovaal 7">
            <a:extLst>
              <a:ext uri="{FF2B5EF4-FFF2-40B4-BE49-F238E27FC236}">
                <a16:creationId xmlns:a16="http://schemas.microsoft.com/office/drawing/2014/main" id="{5A7E1A95-6A81-2C08-7A5F-B8BED7942F75}"/>
              </a:ext>
            </a:extLst>
          </p:cNvPr>
          <p:cNvSpPr>
            <a:spLocks noChangeAspect="1"/>
          </p:cNvSpPr>
          <p:nvPr/>
        </p:nvSpPr>
        <p:spPr>
          <a:xfrm>
            <a:off x="5366598" y="980810"/>
            <a:ext cx="1522992" cy="1522800"/>
          </a:xfrm>
          <a:prstGeom prst="ellipse">
            <a:avLst/>
          </a:prstGeom>
          <a:solidFill>
            <a:srgbClr val="001158">
              <a:alpha val="5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400" dirty="0" err="1">
                <a:solidFill>
                  <a:schemeClr val="bg1"/>
                </a:solidFill>
                <a:latin typeface="Vestula Pro" panose="020B0A03060302020204" pitchFamily="34" charset="0"/>
              </a:rPr>
              <a:t>Key</a:t>
            </a:r>
            <a:r>
              <a:rPr lang="nl-NL" sz="1400" dirty="0">
                <a:solidFill>
                  <a:schemeClr val="bg1"/>
                </a:solidFill>
                <a:latin typeface="Vestula Pro" panose="020B0A03060302020204" pitchFamily="34" charset="0"/>
              </a:rPr>
              <a:t> </a:t>
            </a:r>
            <a:r>
              <a:rPr lang="nl-NL" sz="1400" dirty="0" err="1">
                <a:solidFill>
                  <a:schemeClr val="bg1"/>
                </a:solidFill>
                <a:latin typeface="Vestula Pro" panose="020B0A03060302020204" pitchFamily="34" charset="0"/>
              </a:rPr>
              <a:t>Region</a:t>
            </a:r>
            <a:r>
              <a:rPr lang="nl-NL" sz="1400" dirty="0">
                <a:solidFill>
                  <a:schemeClr val="bg1"/>
                </a:solidFill>
                <a:latin typeface="Vestula Pro" panose="020B0A03060302020204" pitchFamily="34" charset="0"/>
              </a:rPr>
              <a:t> Leiden</a:t>
            </a:r>
            <a:endParaRPr lang="en-US" sz="1400" dirty="0">
              <a:solidFill>
                <a:schemeClr val="bg1"/>
              </a:solidFill>
              <a:latin typeface="Vestula Pro" panose="020B0A03060302020204" pitchFamily="34" charset="0"/>
            </a:endParaRPr>
          </a:p>
        </p:txBody>
      </p:sp>
      <p:cxnSp>
        <p:nvCxnSpPr>
          <p:cNvPr id="14" name="Rechte verbindingslijn 13">
            <a:extLst>
              <a:ext uri="{FF2B5EF4-FFF2-40B4-BE49-F238E27FC236}">
                <a16:creationId xmlns:a16="http://schemas.microsoft.com/office/drawing/2014/main" id="{136CC4AD-A233-291F-2C24-8261DE681AB9}"/>
              </a:ext>
            </a:extLst>
          </p:cNvPr>
          <p:cNvCxnSpPr>
            <a:cxnSpLocks/>
            <a:stCxn id="13" idx="7"/>
            <a:endCxn id="8" idx="2"/>
          </p:cNvCxnSpPr>
          <p:nvPr/>
        </p:nvCxnSpPr>
        <p:spPr>
          <a:xfrm flipV="1">
            <a:off x="5199345" y="1742210"/>
            <a:ext cx="167253" cy="198843"/>
          </a:xfrm>
          <a:prstGeom prst="line">
            <a:avLst/>
          </a:prstGeom>
          <a:ln>
            <a:solidFill>
              <a:srgbClr val="BABFD2"/>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CE5926E7-10C1-2841-B573-26AC362B4802}"/>
              </a:ext>
            </a:extLst>
          </p:cNvPr>
          <p:cNvCxnSpPr>
            <a:cxnSpLocks/>
            <a:stCxn id="9" idx="0"/>
            <a:endCxn id="8" idx="4"/>
          </p:cNvCxnSpPr>
          <p:nvPr/>
        </p:nvCxnSpPr>
        <p:spPr>
          <a:xfrm flipV="1">
            <a:off x="6122146" y="2503610"/>
            <a:ext cx="5948" cy="245343"/>
          </a:xfrm>
          <a:prstGeom prst="line">
            <a:avLst/>
          </a:prstGeom>
          <a:ln>
            <a:solidFill>
              <a:srgbClr val="BABFD2"/>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C908F5FD-81BC-59AB-4258-D0FAD920483E}"/>
              </a:ext>
            </a:extLst>
          </p:cNvPr>
          <p:cNvCxnSpPr>
            <a:cxnSpLocks/>
            <a:stCxn id="8" idx="6"/>
            <a:endCxn id="25" idx="1"/>
          </p:cNvCxnSpPr>
          <p:nvPr/>
        </p:nvCxnSpPr>
        <p:spPr>
          <a:xfrm>
            <a:off x="6889590" y="1742210"/>
            <a:ext cx="142398" cy="198843"/>
          </a:xfrm>
          <a:prstGeom prst="line">
            <a:avLst/>
          </a:prstGeom>
          <a:ln>
            <a:solidFill>
              <a:srgbClr val="7F88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36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821BB-D87A-8DC1-E5E1-6C04A1EBE77E}"/>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513F5CC-EA03-D65A-D926-DA71A113CB4B}"/>
              </a:ext>
            </a:extLst>
          </p:cNvPr>
          <p:cNvSpPr>
            <a:spLocks noGrp="1"/>
          </p:cNvSpPr>
          <p:nvPr>
            <p:ph type="body" sz="quarter" idx="14"/>
          </p:nvPr>
        </p:nvSpPr>
        <p:spPr>
          <a:xfrm>
            <a:off x="698500" y="2038350"/>
            <a:ext cx="8348663" cy="2529026"/>
          </a:xfrm>
        </p:spPr>
        <p:txBody>
          <a:bodyPr vert="horz" lIns="91440" tIns="45720" rIns="91440" bIns="45720" rtlCol="0">
            <a:spAutoFit/>
          </a:bodyPr>
          <a:lstStyle/>
          <a:p>
            <a:pPr marL="228600" indent="-228600">
              <a:lnSpc>
                <a:spcPct val="120000"/>
              </a:lnSpc>
              <a:spcBef>
                <a:spcPts val="0"/>
              </a:spcBef>
              <a:spcAft>
                <a:spcPts val="1200"/>
              </a:spcAft>
              <a:buChar char="•"/>
            </a:pPr>
            <a:r>
              <a:rPr lang="nl-NL" dirty="0">
                <a:solidFill>
                  <a:srgbClr val="0C2577"/>
                </a:solidFill>
              </a:rPr>
              <a:t>Internationaal recht, vrede en veiligheid</a:t>
            </a:r>
          </a:p>
          <a:p>
            <a:pPr marL="228600" indent="-228600">
              <a:lnSpc>
                <a:spcPct val="120000"/>
              </a:lnSpc>
              <a:spcBef>
                <a:spcPts val="0"/>
              </a:spcBef>
              <a:spcAft>
                <a:spcPts val="1200"/>
              </a:spcAft>
              <a:buChar char="•"/>
            </a:pPr>
            <a:r>
              <a:rPr lang="nl-NL" dirty="0">
                <a:solidFill>
                  <a:srgbClr val="0C2577"/>
                </a:solidFill>
              </a:rPr>
              <a:t>Globalisering en internationale betrekkingen</a:t>
            </a:r>
          </a:p>
          <a:p>
            <a:pPr marL="228600" indent="-228600">
              <a:lnSpc>
                <a:spcPct val="120000"/>
              </a:lnSpc>
              <a:spcBef>
                <a:spcPts val="0"/>
              </a:spcBef>
              <a:spcAft>
                <a:spcPts val="1200"/>
              </a:spcAft>
              <a:buChar char="•"/>
            </a:pPr>
            <a:r>
              <a:rPr lang="nl-NL" dirty="0">
                <a:solidFill>
                  <a:srgbClr val="0C2577"/>
                </a:solidFill>
              </a:rPr>
              <a:t>Politiek, openbaar bestuur en publieke financiën</a:t>
            </a:r>
          </a:p>
          <a:p>
            <a:pPr marL="228600" indent="-228600">
              <a:lnSpc>
                <a:spcPct val="120000"/>
              </a:lnSpc>
              <a:spcBef>
                <a:spcPts val="0"/>
              </a:spcBef>
              <a:spcAft>
                <a:spcPts val="1200"/>
              </a:spcAft>
              <a:buChar char="•"/>
            </a:pPr>
            <a:r>
              <a:rPr lang="nl-NL" dirty="0">
                <a:solidFill>
                  <a:srgbClr val="0C2577"/>
                </a:solidFill>
              </a:rPr>
              <a:t>Stedelijke vraagstukken</a:t>
            </a:r>
          </a:p>
          <a:p>
            <a:pPr marL="228600" indent="-228600">
              <a:lnSpc>
                <a:spcPct val="120000"/>
              </a:lnSpc>
              <a:spcBef>
                <a:spcPts val="0"/>
              </a:spcBef>
              <a:spcAft>
                <a:spcPts val="1200"/>
              </a:spcAft>
              <a:buChar char="•"/>
            </a:pPr>
            <a:r>
              <a:rPr lang="nl-NL" dirty="0">
                <a:solidFill>
                  <a:srgbClr val="0C2577"/>
                </a:solidFill>
              </a:rPr>
              <a:t>Gezondheid en zorg</a:t>
            </a:r>
            <a:endParaRPr lang="en-US" dirty="0">
              <a:solidFill>
                <a:srgbClr val="0C2577"/>
              </a:solidFill>
            </a:endParaRPr>
          </a:p>
        </p:txBody>
      </p:sp>
      <p:sp>
        <p:nvSpPr>
          <p:cNvPr id="2" name="Titel 1">
            <a:extLst>
              <a:ext uri="{FF2B5EF4-FFF2-40B4-BE49-F238E27FC236}">
                <a16:creationId xmlns:a16="http://schemas.microsoft.com/office/drawing/2014/main" id="{08EE9327-B026-237A-41BF-C96E4911DA6C}"/>
              </a:ext>
            </a:extLst>
          </p:cNvPr>
          <p:cNvSpPr>
            <a:spLocks noGrp="1"/>
          </p:cNvSpPr>
          <p:nvPr>
            <p:ph type="title"/>
          </p:nvPr>
        </p:nvSpPr>
        <p:spPr>
          <a:xfrm>
            <a:off x="698400" y="360000"/>
            <a:ext cx="8348400" cy="1325563"/>
          </a:xfrm>
        </p:spPr>
        <p:txBody>
          <a:bodyPr/>
          <a:lstStyle/>
          <a:p>
            <a:r>
              <a:rPr lang="nl-NL" dirty="0"/>
              <a:t>Hoofdthema’s in Den Haag</a:t>
            </a:r>
            <a:endParaRPr lang="en-US" dirty="0"/>
          </a:p>
        </p:txBody>
      </p:sp>
      <p:sp>
        <p:nvSpPr>
          <p:cNvPr id="10" name="Tijdelijke aanduiding voor afbeelding 9">
            <a:extLst>
              <a:ext uri="{FF2B5EF4-FFF2-40B4-BE49-F238E27FC236}">
                <a16:creationId xmlns:a16="http://schemas.microsoft.com/office/drawing/2014/main" id="{C41FD0E7-BF51-42BD-ACC2-82AEB9D007FA}"/>
              </a:ext>
            </a:extLst>
          </p:cNvPr>
          <p:cNvSpPr>
            <a:spLocks noGrp="1"/>
          </p:cNvSpPr>
          <p:nvPr>
            <p:ph type="pic" sz="quarter" idx="16"/>
          </p:nvPr>
        </p:nvSpPr>
        <p:spPr/>
        <p:txBody>
          <a:bodyPr/>
          <a:lstStyle/>
          <a:p>
            <a:endParaRPr lang="en-US"/>
          </a:p>
        </p:txBody>
      </p:sp>
    </p:spTree>
    <p:extLst>
      <p:ext uri="{BB962C8B-B14F-4D97-AF65-F5344CB8AC3E}">
        <p14:creationId xmlns:p14="http://schemas.microsoft.com/office/powerpoint/2010/main" val="147344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18B237F9-D434-7F73-7AAA-E6275B6CB3C3}"/>
              </a:ext>
            </a:extLst>
          </p:cNvPr>
          <p:cNvSpPr>
            <a:spLocks noGrp="1"/>
          </p:cNvSpPr>
          <p:nvPr>
            <p:ph type="body" sz="quarter" idx="14"/>
          </p:nvPr>
        </p:nvSpPr>
        <p:spPr>
          <a:xfrm>
            <a:off x="698400" y="2037600"/>
            <a:ext cx="5397600" cy="2605842"/>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001158"/>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158"/>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1158"/>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nl-NL" dirty="0"/>
              <a:t>Bachelor- en masteropleidingen</a:t>
            </a:r>
          </a:p>
          <a:p>
            <a:pPr>
              <a:spcAft>
                <a:spcPts val="1200"/>
              </a:spcAft>
            </a:pPr>
            <a:r>
              <a:rPr lang="nl-NL" dirty="0"/>
              <a:t>Leiden University College The Hague</a:t>
            </a:r>
          </a:p>
          <a:p>
            <a:pPr>
              <a:spcAft>
                <a:spcPts val="1200"/>
              </a:spcAft>
            </a:pPr>
            <a:r>
              <a:rPr lang="nl-NL" dirty="0"/>
              <a:t>Onderwijs voor professionals</a:t>
            </a:r>
          </a:p>
          <a:p>
            <a:pPr>
              <a:spcAft>
                <a:spcPts val="1200"/>
              </a:spcAft>
            </a:pPr>
            <a:r>
              <a:rPr lang="nl-NL" dirty="0"/>
              <a:t>Summer schools</a:t>
            </a:r>
          </a:p>
          <a:p>
            <a:pPr>
              <a:spcAft>
                <a:spcPts val="1200"/>
              </a:spcAft>
            </a:pPr>
            <a:r>
              <a:rPr lang="nl-NL" dirty="0" err="1"/>
              <a:t>MOOCs</a:t>
            </a:r>
            <a:endParaRPr lang="en-US" dirty="0"/>
          </a:p>
        </p:txBody>
      </p:sp>
      <p:sp>
        <p:nvSpPr>
          <p:cNvPr id="3" name="Titel 2">
            <a:extLst>
              <a:ext uri="{FF2B5EF4-FFF2-40B4-BE49-F238E27FC236}">
                <a16:creationId xmlns:a16="http://schemas.microsoft.com/office/drawing/2014/main" id="{32AE70FD-EE3F-F8A3-F181-1F8791263BCF}"/>
              </a:ext>
            </a:extLst>
          </p:cNvPr>
          <p:cNvSpPr>
            <a:spLocks noGrp="1"/>
          </p:cNvSpPr>
          <p:nvPr>
            <p:ph type="title"/>
          </p:nvPr>
        </p:nvSpPr>
        <p:spPr/>
        <p:txBody>
          <a:bodyPr>
            <a:noAutofit/>
          </a:bodyPr>
          <a:lstStyle/>
          <a:p>
            <a:r>
              <a:rPr lang="nl-NL" b="1" dirty="0"/>
              <a:t>Onderwijs in Den Haag</a:t>
            </a:r>
            <a:endParaRPr lang="en-US" b="1" dirty="0"/>
          </a:p>
        </p:txBody>
      </p:sp>
      <p:pic>
        <p:nvPicPr>
          <p:cNvPr id="2" name="Tijdelijke aanduiding voor afbeelding 6">
            <a:extLst>
              <a:ext uri="{FF2B5EF4-FFF2-40B4-BE49-F238E27FC236}">
                <a16:creationId xmlns:a16="http://schemas.microsoft.com/office/drawing/2014/main" id="{4B508745-2014-A273-D226-C46F47C79B71}"/>
              </a:ext>
            </a:extLst>
          </p:cNvPr>
          <p:cNvPicPr>
            <a:picLocks noGrp="1" noChangeAspect="1"/>
          </p:cNvPicPr>
          <p:nvPr>
            <p:ph type="pic" sz="quarter" idx="16"/>
          </p:nvPr>
        </p:nvPicPr>
        <p:blipFill>
          <a:blip r:embed="rId3"/>
          <a:srcRect l="20594" r="20594"/>
          <a:stretch/>
        </p:blipFill>
        <p:spPr>
          <a:xfrm>
            <a:off x="6142038" y="0"/>
            <a:ext cx="6049962" cy="6858000"/>
          </a:xfrm>
        </p:spPr>
      </p:pic>
    </p:spTree>
    <p:extLst>
      <p:ext uri="{BB962C8B-B14F-4D97-AF65-F5344CB8AC3E}">
        <p14:creationId xmlns:p14="http://schemas.microsoft.com/office/powerpoint/2010/main" val="208183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3">
            <a:extLst>
              <a:ext uri="{FF2B5EF4-FFF2-40B4-BE49-F238E27FC236}">
                <a16:creationId xmlns:a16="http://schemas.microsoft.com/office/drawing/2014/main" id="{26E15D20-011A-5834-25CF-438AADA40C7A}"/>
              </a:ext>
            </a:extLst>
          </p:cNvPr>
          <p:cNvSpPr>
            <a:spLocks noGrp="1"/>
          </p:cNvSpPr>
          <p:nvPr>
            <p:ph type="body" sz="quarter" idx="14"/>
          </p:nvPr>
        </p:nvSpPr>
        <p:spPr>
          <a:xfrm>
            <a:off x="5892801" y="2036763"/>
            <a:ext cx="5511438" cy="4098686"/>
          </a:xfrm>
        </p:spPr>
        <p:txBody>
          <a:bodyPr vert="horz" lIns="91440" tIns="45720" rIns="91440" bIns="45720" rtlCol="0">
            <a:spAutoFit/>
          </a:bodyPr>
          <a:lstStyle/>
          <a:p>
            <a:pPr marL="228600" indent="-228600">
              <a:lnSpc>
                <a:spcPct val="120000"/>
              </a:lnSpc>
              <a:spcBef>
                <a:spcPts val="0"/>
              </a:spcBef>
              <a:buChar char="•"/>
            </a:pPr>
            <a:r>
              <a:rPr lang="nl-NL" dirty="0"/>
              <a:t>Gemeente Den Haag</a:t>
            </a:r>
          </a:p>
          <a:p>
            <a:pPr marL="228600" indent="-228600">
              <a:lnSpc>
                <a:spcPct val="120000"/>
              </a:lnSpc>
              <a:spcBef>
                <a:spcPts val="0"/>
              </a:spcBef>
              <a:buChar char="•"/>
            </a:pPr>
            <a:r>
              <a:rPr lang="nl-NL" dirty="0"/>
              <a:t>Leiden-Delft-Erasmus </a:t>
            </a:r>
            <a:r>
              <a:rPr lang="nl-NL" dirty="0" err="1"/>
              <a:t>Universities</a:t>
            </a:r>
            <a:endParaRPr lang="nl-NL" dirty="0"/>
          </a:p>
          <a:p>
            <a:pPr marL="228600" indent="-228600">
              <a:lnSpc>
                <a:spcPct val="120000"/>
              </a:lnSpc>
              <a:spcBef>
                <a:spcPts val="0"/>
              </a:spcBef>
              <a:buChar char="•"/>
            </a:pPr>
            <a:r>
              <a:rPr lang="nl-NL" dirty="0"/>
              <a:t>Hogeschool der Kunsten Den Haag</a:t>
            </a:r>
          </a:p>
          <a:p>
            <a:pPr marL="228600" indent="-228600">
              <a:lnSpc>
                <a:spcPct val="120000"/>
              </a:lnSpc>
              <a:spcBef>
                <a:spcPts val="0"/>
              </a:spcBef>
              <a:buChar char="•"/>
            </a:pPr>
            <a:r>
              <a:rPr lang="nl-NL" dirty="0"/>
              <a:t>De Haagse Hogeschool</a:t>
            </a:r>
          </a:p>
          <a:p>
            <a:pPr marL="228600" indent="-228600">
              <a:lnSpc>
                <a:spcPct val="120000"/>
              </a:lnSpc>
              <a:spcBef>
                <a:spcPts val="0"/>
              </a:spcBef>
              <a:buChar char="•"/>
            </a:pPr>
            <a:r>
              <a:rPr lang="nl-NL" dirty="0"/>
              <a:t>Security Delta</a:t>
            </a:r>
          </a:p>
          <a:p>
            <a:pPr marL="228600" indent="-228600">
              <a:lnSpc>
                <a:spcPct val="120000"/>
              </a:lnSpc>
              <a:spcBef>
                <a:spcPts val="0"/>
              </a:spcBef>
              <a:buChar char="•"/>
            </a:pPr>
            <a:r>
              <a:rPr lang="nl-NL" dirty="0" err="1"/>
              <a:t>Economic</a:t>
            </a:r>
            <a:r>
              <a:rPr lang="nl-NL" dirty="0"/>
              <a:t> Board The Hague</a:t>
            </a:r>
          </a:p>
          <a:p>
            <a:pPr marL="228600" indent="-228600">
              <a:lnSpc>
                <a:spcPct val="120000"/>
              </a:lnSpc>
              <a:spcBef>
                <a:spcPts val="0"/>
              </a:spcBef>
              <a:buChar char="•"/>
            </a:pPr>
            <a:r>
              <a:rPr lang="nl-NL" dirty="0"/>
              <a:t>Binnenstad Den Haag</a:t>
            </a:r>
          </a:p>
          <a:p>
            <a:pPr marL="228600" indent="-228600">
              <a:lnSpc>
                <a:spcPct val="120000"/>
              </a:lnSpc>
              <a:spcBef>
                <a:spcPts val="0"/>
              </a:spcBef>
              <a:buChar char="•"/>
            </a:pPr>
            <a:r>
              <a:rPr lang="nl-NL" dirty="0"/>
              <a:t>The Hague </a:t>
            </a:r>
            <a:r>
              <a:rPr lang="nl-NL" dirty="0" err="1"/>
              <a:t>Humanity</a:t>
            </a:r>
            <a:r>
              <a:rPr lang="nl-NL" dirty="0"/>
              <a:t> Hub</a:t>
            </a:r>
            <a:endParaRPr lang="en-US" dirty="0"/>
          </a:p>
        </p:txBody>
      </p:sp>
      <p:sp>
        <p:nvSpPr>
          <p:cNvPr id="6" name="Titel 5">
            <a:extLst>
              <a:ext uri="{FF2B5EF4-FFF2-40B4-BE49-F238E27FC236}">
                <a16:creationId xmlns:a16="http://schemas.microsoft.com/office/drawing/2014/main" id="{C138541B-489B-E420-6686-A23929824D65}"/>
              </a:ext>
            </a:extLst>
          </p:cNvPr>
          <p:cNvSpPr>
            <a:spLocks noGrp="1"/>
          </p:cNvSpPr>
          <p:nvPr>
            <p:ph type="title"/>
          </p:nvPr>
        </p:nvSpPr>
        <p:spPr/>
        <p:txBody>
          <a:bodyPr>
            <a:noAutofit/>
          </a:bodyPr>
          <a:lstStyle/>
          <a:p>
            <a:r>
              <a:rPr lang="nl-NL" b="1" dirty="0"/>
              <a:t>Partners in Den Haag</a:t>
            </a:r>
            <a:endParaRPr lang="en-US" b="1" dirty="0"/>
          </a:p>
        </p:txBody>
      </p:sp>
      <p:pic>
        <p:nvPicPr>
          <p:cNvPr id="3" name="Tijdelijke aanduiding voor afbeelding 17">
            <a:extLst>
              <a:ext uri="{FF2B5EF4-FFF2-40B4-BE49-F238E27FC236}">
                <a16:creationId xmlns:a16="http://schemas.microsoft.com/office/drawing/2014/main" id="{5BBE89CB-3343-C252-6C03-3E9FF44E691C}"/>
              </a:ext>
            </a:extLst>
          </p:cNvPr>
          <p:cNvPicPr>
            <a:picLocks noGrp="1" noChangeAspect="1"/>
          </p:cNvPicPr>
          <p:nvPr>
            <p:ph type="pic" sz="quarter" idx="15"/>
          </p:nvPr>
        </p:nvPicPr>
        <p:blipFill>
          <a:blip r:embed="rId3"/>
          <a:srcRect l="22678" r="18518"/>
          <a:stretch>
            <a:fillRect/>
          </a:stretch>
        </p:blipFill>
        <p:spPr>
          <a:xfrm>
            <a:off x="0" y="0"/>
            <a:ext cx="6049963" cy="6858000"/>
          </a:xfrm>
        </p:spPr>
      </p:pic>
    </p:spTree>
    <p:extLst>
      <p:ext uri="{BB962C8B-B14F-4D97-AF65-F5344CB8AC3E}">
        <p14:creationId xmlns:p14="http://schemas.microsoft.com/office/powerpoint/2010/main" val="369073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D8F2B2E5-4A72-9619-2DFA-4E4133D41CF9}"/>
            </a:ext>
          </a:extLst>
        </p:cNvPr>
        <p:cNvGrpSpPr/>
        <p:nvPr/>
      </p:nvGrpSpPr>
      <p:grpSpPr>
        <a:xfrm>
          <a:off x="0" y="0"/>
          <a:ext cx="0" cy="0"/>
          <a:chOff x="0" y="0"/>
          <a:chExt cx="0" cy="0"/>
        </a:xfrm>
      </p:grpSpPr>
      <p:sp>
        <p:nvSpPr>
          <p:cNvPr id="4" name="Ondertitel 3">
            <a:extLst>
              <a:ext uri="{FF2B5EF4-FFF2-40B4-BE49-F238E27FC236}">
                <a16:creationId xmlns:a16="http://schemas.microsoft.com/office/drawing/2014/main" id="{567285B1-8DBE-BA90-5589-F3A1F72D45F4}"/>
              </a:ext>
            </a:extLst>
          </p:cNvPr>
          <p:cNvSpPr>
            <a:spLocks noGrp="1"/>
          </p:cNvSpPr>
          <p:nvPr>
            <p:ph type="subTitle" idx="1"/>
          </p:nvPr>
        </p:nvSpPr>
        <p:spPr/>
        <p:txBody>
          <a:bodyPr/>
          <a:lstStyle/>
          <a:p>
            <a:endParaRPr lang="en-US"/>
          </a:p>
        </p:txBody>
      </p:sp>
      <p:sp>
        <p:nvSpPr>
          <p:cNvPr id="6" name="Titel 1">
            <a:extLst>
              <a:ext uri="{FF2B5EF4-FFF2-40B4-BE49-F238E27FC236}">
                <a16:creationId xmlns:a16="http://schemas.microsoft.com/office/drawing/2014/main" id="{4ABC8EF9-F86A-DC26-59D9-1C555D25533B}"/>
              </a:ext>
            </a:extLst>
          </p:cNvPr>
          <p:cNvSpPr>
            <a:spLocks noGrp="1"/>
          </p:cNvSpPr>
          <p:nvPr>
            <p:ph type="ctrTitle"/>
          </p:nvPr>
        </p:nvSpPr>
        <p:spPr>
          <a:xfrm>
            <a:off x="6877050" y="1234184"/>
            <a:ext cx="4981575" cy="965013"/>
          </a:xfrm>
        </p:spPr>
        <p:txBody>
          <a:bodyPr tIns="396000" anchor="t" anchorCtr="0"/>
          <a:lstStyle/>
          <a:p>
            <a:r>
              <a:rPr lang="nl-NL" dirty="0"/>
              <a:t>Studie en studentenleven</a:t>
            </a:r>
            <a:endParaRPr lang="en-US" dirty="0"/>
          </a:p>
        </p:txBody>
      </p:sp>
    </p:spTree>
    <p:extLst>
      <p:ext uri="{BB962C8B-B14F-4D97-AF65-F5344CB8AC3E}">
        <p14:creationId xmlns:p14="http://schemas.microsoft.com/office/powerpoint/2010/main" val="311859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96E0EE37-251A-AC76-5D23-DBED3C15E9CC}"/>
              </a:ext>
            </a:extLst>
          </p:cNvPr>
          <p:cNvSpPr>
            <a:spLocks noGrp="1"/>
          </p:cNvSpPr>
          <p:nvPr>
            <p:ph type="body" sz="quarter" idx="14"/>
          </p:nvPr>
        </p:nvSpPr>
        <p:spPr>
          <a:xfrm>
            <a:off x="698500" y="2038350"/>
            <a:ext cx="5397500" cy="2667525"/>
          </a:xfrm>
        </p:spPr>
        <p:txBody>
          <a:bodyPr vert="horz" lIns="91440" tIns="45720" rIns="91440" bIns="45720" rtlCol="0">
            <a:spAutoFit/>
          </a:bodyPr>
          <a:lstStyle/>
          <a:p>
            <a:pPr marL="228600" indent="-228600">
              <a:spcAft>
                <a:spcPts val="1200"/>
              </a:spcAft>
            </a:pPr>
            <a:r>
              <a:rPr lang="nl-NL" dirty="0"/>
              <a:t>Breed aanbod</a:t>
            </a:r>
          </a:p>
          <a:p>
            <a:pPr marL="228600" indent="-228600">
              <a:spcAft>
                <a:spcPts val="1200"/>
              </a:spcAft>
            </a:pPr>
            <a:r>
              <a:rPr lang="nl-NL" dirty="0"/>
              <a:t>Kleinschalig</a:t>
            </a:r>
          </a:p>
          <a:p>
            <a:pPr marL="228600" indent="-228600">
              <a:spcAft>
                <a:spcPts val="1200"/>
              </a:spcAft>
            </a:pPr>
            <a:r>
              <a:rPr lang="nl-NL" dirty="0"/>
              <a:t>Internationaal</a:t>
            </a:r>
          </a:p>
          <a:p>
            <a:pPr marL="228600" indent="-228600">
              <a:spcAft>
                <a:spcPts val="1200"/>
              </a:spcAft>
            </a:pPr>
            <a:r>
              <a:rPr lang="nl-NL" dirty="0"/>
              <a:t>Onderwijs gebaseerd op onderzoek</a:t>
            </a:r>
          </a:p>
          <a:p>
            <a:pPr marL="228600" indent="-228600">
              <a:spcAft>
                <a:spcPts val="1200"/>
              </a:spcAft>
            </a:pPr>
            <a:r>
              <a:rPr lang="nl-NL" dirty="0"/>
              <a:t>Gezellige studentensteden</a:t>
            </a:r>
          </a:p>
          <a:p>
            <a:pPr marL="228600" indent="-228600">
              <a:spcAft>
                <a:spcPts val="1200"/>
              </a:spcAft>
            </a:pPr>
            <a:r>
              <a:rPr lang="nl-NL" dirty="0"/>
              <a:t>Goede reputatie</a:t>
            </a:r>
            <a:endParaRPr lang="en-US" dirty="0"/>
          </a:p>
        </p:txBody>
      </p:sp>
      <p:sp>
        <p:nvSpPr>
          <p:cNvPr id="3" name="Titel 2">
            <a:extLst>
              <a:ext uri="{FF2B5EF4-FFF2-40B4-BE49-F238E27FC236}">
                <a16:creationId xmlns:a16="http://schemas.microsoft.com/office/drawing/2014/main" id="{169E2324-C439-7217-5990-BCC1F9EF351A}"/>
              </a:ext>
            </a:extLst>
          </p:cNvPr>
          <p:cNvSpPr>
            <a:spLocks noGrp="1"/>
          </p:cNvSpPr>
          <p:nvPr>
            <p:ph type="title"/>
          </p:nvPr>
        </p:nvSpPr>
        <p:spPr>
          <a:xfrm>
            <a:off x="698400" y="360000"/>
            <a:ext cx="5397600" cy="1325563"/>
          </a:xfrm>
        </p:spPr>
        <p:txBody>
          <a:bodyPr/>
          <a:lstStyle/>
          <a:p>
            <a:r>
              <a:rPr lang="nl-NL" dirty="0"/>
              <a:t>Waarom kiezen studenten voor ons?</a:t>
            </a:r>
            <a:endParaRPr lang="en-US" dirty="0"/>
          </a:p>
        </p:txBody>
      </p:sp>
      <p:pic>
        <p:nvPicPr>
          <p:cNvPr id="7" name="Tijdelijke aanduiding voor afbeelding 6">
            <a:extLst>
              <a:ext uri="{FF2B5EF4-FFF2-40B4-BE49-F238E27FC236}">
                <a16:creationId xmlns:a16="http://schemas.microsoft.com/office/drawing/2014/main" id="{10874700-A4B6-4C45-8CF0-70517F6F43E4}"/>
              </a:ext>
            </a:extLst>
          </p:cNvPr>
          <p:cNvPicPr>
            <a:picLocks noGrp="1" noChangeAspect="1"/>
          </p:cNvPicPr>
          <p:nvPr>
            <p:ph type="pic" sz="quarter" idx="16"/>
          </p:nvPr>
        </p:nvPicPr>
        <p:blipFill>
          <a:blip r:embed="rId3"/>
          <a:srcRect l="447" r="40741"/>
          <a:stretch>
            <a:fillRect/>
          </a:stretch>
        </p:blipFill>
        <p:spPr>
          <a:xfrm>
            <a:off x="6142038" y="0"/>
            <a:ext cx="6049962" cy="6858000"/>
          </a:xfrm>
        </p:spPr>
      </p:pic>
    </p:spTree>
    <p:extLst>
      <p:ext uri="{BB962C8B-B14F-4D97-AF65-F5344CB8AC3E}">
        <p14:creationId xmlns:p14="http://schemas.microsoft.com/office/powerpoint/2010/main" val="385120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3046D-C0DE-2664-B722-D3BBE96494C3}"/>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29E00633-5FF9-A100-A9FC-0C7C80104C87}"/>
              </a:ext>
            </a:extLst>
          </p:cNvPr>
          <p:cNvSpPr>
            <a:spLocks noGrp="1"/>
          </p:cNvSpPr>
          <p:nvPr>
            <p:ph type="body" sz="quarter" idx="14"/>
          </p:nvPr>
        </p:nvSpPr>
        <p:spPr>
          <a:xfrm>
            <a:off x="5892801" y="2036763"/>
            <a:ext cx="5511438" cy="4046537"/>
          </a:xfrm>
        </p:spPr>
        <p:txBody>
          <a:bodyPr vert="horz" lIns="91440" tIns="45720" rIns="91440" bIns="45720" rtlCol="0">
            <a:spAutoFit/>
          </a:bodyPr>
          <a:lstStyle/>
          <a:p>
            <a:pPr marL="228600" indent="-228600">
              <a:lnSpc>
                <a:spcPct val="120000"/>
              </a:lnSpc>
              <a:spcBef>
                <a:spcPts val="0"/>
              </a:spcBef>
            </a:pPr>
            <a:r>
              <a:rPr lang="nl-NL" dirty="0"/>
              <a:t>Medezeggenschap</a:t>
            </a:r>
          </a:p>
          <a:p>
            <a:pPr marL="228600" indent="-228600">
              <a:lnSpc>
                <a:spcPct val="120000"/>
              </a:lnSpc>
              <a:spcBef>
                <a:spcPts val="0"/>
              </a:spcBef>
            </a:pPr>
            <a:r>
              <a:rPr lang="nl-NL" dirty="0"/>
              <a:t>Organisatie diverse activiteiten</a:t>
            </a:r>
          </a:p>
          <a:p>
            <a:pPr marL="228600" indent="-228600">
              <a:lnSpc>
                <a:spcPct val="120000"/>
              </a:lnSpc>
              <a:spcBef>
                <a:spcPts val="0"/>
              </a:spcBef>
            </a:pPr>
            <a:r>
              <a:rPr lang="nl-NL" dirty="0"/>
              <a:t>Community building</a:t>
            </a:r>
          </a:p>
          <a:p>
            <a:pPr marL="228600" indent="-228600">
              <a:lnSpc>
                <a:spcPct val="120000"/>
              </a:lnSpc>
              <a:spcBef>
                <a:spcPts val="0"/>
              </a:spcBef>
            </a:pPr>
            <a:r>
              <a:rPr lang="nl-NL" dirty="0"/>
              <a:t>Studentenplatform</a:t>
            </a:r>
          </a:p>
          <a:p>
            <a:pPr marL="228600" indent="-228600">
              <a:lnSpc>
                <a:spcPct val="120000"/>
              </a:lnSpc>
              <a:spcBef>
                <a:spcPts val="0"/>
              </a:spcBef>
            </a:pPr>
            <a:r>
              <a:rPr lang="nl-NL" dirty="0"/>
              <a:t>Studie- en studentenverenigingen</a:t>
            </a:r>
          </a:p>
        </p:txBody>
      </p:sp>
      <p:sp>
        <p:nvSpPr>
          <p:cNvPr id="3" name="Titel 2">
            <a:extLst>
              <a:ext uri="{FF2B5EF4-FFF2-40B4-BE49-F238E27FC236}">
                <a16:creationId xmlns:a16="http://schemas.microsoft.com/office/drawing/2014/main" id="{B001FF11-4054-8806-6558-370C4EE44F92}"/>
              </a:ext>
            </a:extLst>
          </p:cNvPr>
          <p:cNvSpPr>
            <a:spLocks noGrp="1"/>
          </p:cNvSpPr>
          <p:nvPr>
            <p:ph type="title"/>
          </p:nvPr>
        </p:nvSpPr>
        <p:spPr>
          <a:xfrm>
            <a:off x="5893160" y="360000"/>
            <a:ext cx="5511439" cy="1325563"/>
          </a:xfrm>
        </p:spPr>
        <p:txBody>
          <a:bodyPr/>
          <a:lstStyle/>
          <a:p>
            <a:r>
              <a:rPr lang="nl-NL" dirty="0"/>
              <a:t>Actieve en betrokken studenten</a:t>
            </a:r>
            <a:endParaRPr lang="en-US" dirty="0"/>
          </a:p>
        </p:txBody>
      </p:sp>
      <p:pic>
        <p:nvPicPr>
          <p:cNvPr id="2" name="Tijdelijke aanduiding voor afbeelding 9">
            <a:extLst>
              <a:ext uri="{FF2B5EF4-FFF2-40B4-BE49-F238E27FC236}">
                <a16:creationId xmlns:a16="http://schemas.microsoft.com/office/drawing/2014/main" id="{08B20F9B-0C1F-494D-3586-A9942DF273F3}"/>
              </a:ext>
            </a:extLst>
          </p:cNvPr>
          <p:cNvPicPr>
            <a:picLocks noGrp="1" noChangeAspect="1"/>
          </p:cNvPicPr>
          <p:nvPr>
            <p:ph type="pic" sz="quarter" idx="15"/>
          </p:nvPr>
        </p:nvPicPr>
        <p:blipFill>
          <a:blip r:embed="rId3"/>
          <a:srcRect l="20594" r="20594"/>
          <a:stretch/>
        </p:blipFill>
        <p:spPr>
          <a:xfrm>
            <a:off x="0" y="0"/>
            <a:ext cx="6049963" cy="6858000"/>
          </a:xfrm>
        </p:spPr>
      </p:pic>
    </p:spTree>
    <p:extLst>
      <p:ext uri="{BB962C8B-B14F-4D97-AF65-F5344CB8AC3E}">
        <p14:creationId xmlns:p14="http://schemas.microsoft.com/office/powerpoint/2010/main" val="59170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AFD5F-5420-C22A-02CF-81CF1E2242C8}"/>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A312AEC3-764B-F27C-25B5-298E0BF64103}"/>
              </a:ext>
            </a:extLst>
          </p:cNvPr>
          <p:cNvSpPr>
            <a:spLocks noGrp="1"/>
          </p:cNvSpPr>
          <p:nvPr>
            <p:ph type="body" sz="quarter" idx="14"/>
          </p:nvPr>
        </p:nvSpPr>
        <p:spPr/>
        <p:txBody>
          <a:bodyPr vert="horz" lIns="91440" tIns="45720" rIns="91440" bIns="45720" rtlCol="0">
            <a:spAutoFit/>
          </a:bodyPr>
          <a:lstStyle/>
          <a:p>
            <a:pPr marL="228600" indent="-228600">
              <a:lnSpc>
                <a:spcPct val="120000"/>
              </a:lnSpc>
              <a:spcBef>
                <a:spcPts val="0"/>
              </a:spcBef>
              <a:spcAft>
                <a:spcPts val="1200"/>
              </a:spcAft>
              <a:buChar char="•"/>
            </a:pPr>
            <a:r>
              <a:rPr lang="en-US" dirty="0">
                <a:solidFill>
                  <a:srgbClr val="0C2577"/>
                </a:solidFill>
              </a:rPr>
              <a:t>Well-being officers in de </a:t>
            </a:r>
            <a:r>
              <a:rPr lang="en-US" dirty="0" err="1">
                <a:solidFill>
                  <a:srgbClr val="0C2577"/>
                </a:solidFill>
              </a:rPr>
              <a:t>faculteiten</a:t>
            </a:r>
            <a:endParaRPr lang="en-US" dirty="0">
              <a:solidFill>
                <a:srgbClr val="0C2577"/>
              </a:solidFill>
            </a:endParaRPr>
          </a:p>
          <a:p>
            <a:pPr marL="228600" indent="-228600">
              <a:lnSpc>
                <a:spcPct val="120000"/>
              </a:lnSpc>
              <a:spcBef>
                <a:spcPts val="0"/>
              </a:spcBef>
              <a:spcAft>
                <a:spcPts val="1200"/>
              </a:spcAft>
              <a:buChar char="•"/>
            </a:pPr>
            <a:r>
              <a:rPr lang="en-US" dirty="0">
                <a:solidFill>
                  <a:srgbClr val="0C2577"/>
                </a:solidFill>
              </a:rPr>
              <a:t>Fenestra Disability Centre</a:t>
            </a:r>
          </a:p>
          <a:p>
            <a:pPr marL="228600" indent="-228600">
              <a:lnSpc>
                <a:spcPct val="120000"/>
              </a:lnSpc>
              <a:spcBef>
                <a:spcPts val="0"/>
              </a:spcBef>
              <a:spcAft>
                <a:spcPts val="1200"/>
              </a:spcAft>
              <a:buChar char="•"/>
            </a:pPr>
            <a:r>
              <a:rPr lang="en-US" dirty="0">
                <a:solidFill>
                  <a:srgbClr val="0C2577"/>
                </a:solidFill>
              </a:rPr>
              <a:t>Meeting Points</a:t>
            </a:r>
          </a:p>
          <a:p>
            <a:pPr marL="228600" indent="-228600">
              <a:lnSpc>
                <a:spcPct val="120000"/>
              </a:lnSpc>
              <a:spcBef>
                <a:spcPts val="0"/>
              </a:spcBef>
              <a:spcAft>
                <a:spcPts val="1200"/>
              </a:spcAft>
              <a:buChar char="•"/>
            </a:pPr>
            <a:r>
              <a:rPr lang="en-US" dirty="0" err="1">
                <a:solidFill>
                  <a:srgbClr val="0C2577"/>
                </a:solidFill>
              </a:rPr>
              <a:t>Studentpsychologen</a:t>
            </a:r>
            <a:endParaRPr lang="en-US" dirty="0">
              <a:solidFill>
                <a:srgbClr val="0C2577"/>
              </a:solidFill>
            </a:endParaRPr>
          </a:p>
          <a:p>
            <a:pPr marL="228600" indent="-228600">
              <a:lnSpc>
                <a:spcPct val="120000"/>
              </a:lnSpc>
              <a:spcBef>
                <a:spcPts val="0"/>
              </a:spcBef>
              <a:spcAft>
                <a:spcPts val="1200"/>
              </a:spcAft>
              <a:buChar char="•"/>
            </a:pPr>
            <a:r>
              <a:rPr lang="en-US" dirty="0" err="1">
                <a:solidFill>
                  <a:srgbClr val="0C2577"/>
                </a:solidFill>
              </a:rPr>
              <a:t>Studieadviseurs</a:t>
            </a:r>
            <a:endParaRPr lang="en-US" dirty="0">
              <a:solidFill>
                <a:srgbClr val="0C2577"/>
              </a:solidFill>
            </a:endParaRPr>
          </a:p>
          <a:p>
            <a:pPr marL="228600" indent="-228600">
              <a:lnSpc>
                <a:spcPct val="120000"/>
              </a:lnSpc>
              <a:spcBef>
                <a:spcPts val="0"/>
              </a:spcBef>
              <a:spcAft>
                <a:spcPts val="1200"/>
              </a:spcAft>
              <a:buChar char="•"/>
            </a:pPr>
            <a:r>
              <a:rPr lang="en-US" dirty="0" err="1">
                <a:solidFill>
                  <a:srgbClr val="0C2577"/>
                </a:solidFill>
              </a:rPr>
              <a:t>POPcorners</a:t>
            </a:r>
            <a:endParaRPr lang="en-US" dirty="0">
              <a:solidFill>
                <a:srgbClr val="0C2577"/>
              </a:solidFill>
            </a:endParaRPr>
          </a:p>
          <a:p>
            <a:pPr marL="228600" indent="-228600">
              <a:lnSpc>
                <a:spcPct val="120000"/>
              </a:lnSpc>
              <a:spcBef>
                <a:spcPts val="0"/>
              </a:spcBef>
              <a:spcAft>
                <a:spcPts val="1200"/>
              </a:spcAft>
              <a:buChar char="•"/>
            </a:pPr>
            <a:r>
              <a:rPr lang="en-US" dirty="0">
                <a:solidFill>
                  <a:srgbClr val="0C2577"/>
                </a:solidFill>
              </a:rPr>
              <a:t>Well-being Moments</a:t>
            </a:r>
          </a:p>
          <a:p>
            <a:pPr marL="228600" indent="-228600">
              <a:lnSpc>
                <a:spcPct val="120000"/>
              </a:lnSpc>
              <a:spcBef>
                <a:spcPts val="0"/>
              </a:spcBef>
              <a:spcAft>
                <a:spcPts val="1200"/>
              </a:spcAft>
              <a:buChar char="•"/>
            </a:pPr>
            <a:r>
              <a:rPr lang="en-US" dirty="0">
                <a:solidFill>
                  <a:srgbClr val="0C2577"/>
                </a:solidFill>
              </a:rPr>
              <a:t>Well-being Weeks</a:t>
            </a:r>
          </a:p>
        </p:txBody>
      </p:sp>
      <p:sp>
        <p:nvSpPr>
          <p:cNvPr id="3" name="Titel 2">
            <a:extLst>
              <a:ext uri="{FF2B5EF4-FFF2-40B4-BE49-F238E27FC236}">
                <a16:creationId xmlns:a16="http://schemas.microsoft.com/office/drawing/2014/main" id="{13E04357-ACAB-4ADC-19C6-9E2EC854707D}"/>
              </a:ext>
            </a:extLst>
          </p:cNvPr>
          <p:cNvSpPr>
            <a:spLocks noGrp="1"/>
          </p:cNvSpPr>
          <p:nvPr>
            <p:ph type="title"/>
          </p:nvPr>
        </p:nvSpPr>
        <p:spPr/>
        <p:txBody>
          <a:bodyPr>
            <a:noAutofit/>
          </a:bodyPr>
          <a:lstStyle/>
          <a:p>
            <a:r>
              <a:rPr lang="nl-NL" b="1" dirty="0"/>
              <a:t>Studentenwelzijn</a:t>
            </a:r>
            <a:endParaRPr lang="en-US" b="1" dirty="0"/>
          </a:p>
        </p:txBody>
      </p:sp>
      <p:pic>
        <p:nvPicPr>
          <p:cNvPr id="8" name="Tijdelijke aanduiding voor afbeelding 6">
            <a:extLst>
              <a:ext uri="{FF2B5EF4-FFF2-40B4-BE49-F238E27FC236}">
                <a16:creationId xmlns:a16="http://schemas.microsoft.com/office/drawing/2014/main" id="{07DFED50-2BBA-CCEB-5E19-EBAAAFD4EDD9}"/>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val="0"/>
              </a:ext>
            </a:extLst>
          </a:blip>
          <a:srcRect/>
          <a:stretch>
            <a:fillRect/>
          </a:stretch>
        </p:blipFill>
        <p:spPr>
          <a:xfrm>
            <a:off x="0" y="0"/>
            <a:ext cx="6049963" cy="6858000"/>
          </a:xfrm>
          <a:solidFill>
            <a:srgbClr val="001158"/>
          </a:solidFill>
        </p:spPr>
      </p:pic>
    </p:spTree>
    <p:extLst>
      <p:ext uri="{BB962C8B-B14F-4D97-AF65-F5344CB8AC3E}">
        <p14:creationId xmlns:p14="http://schemas.microsoft.com/office/powerpoint/2010/main" val="246317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89EC53E-5D4D-29B7-00BC-198F46D8DD04}"/>
            </a:ext>
          </a:extLst>
        </p:cNvPr>
        <p:cNvGrpSpPr/>
        <p:nvPr/>
      </p:nvGrpSpPr>
      <p:grpSpPr>
        <a:xfrm>
          <a:off x="0" y="0"/>
          <a:ext cx="0" cy="0"/>
          <a:chOff x="0" y="0"/>
          <a:chExt cx="0" cy="0"/>
        </a:xfrm>
      </p:grpSpPr>
      <p:sp>
        <p:nvSpPr>
          <p:cNvPr id="4" name="Ondertitel 3">
            <a:extLst>
              <a:ext uri="{FF2B5EF4-FFF2-40B4-BE49-F238E27FC236}">
                <a16:creationId xmlns:a16="http://schemas.microsoft.com/office/drawing/2014/main" id="{00D2953E-2DFF-F374-DB52-792E0C5F990D}"/>
              </a:ext>
            </a:extLst>
          </p:cNvPr>
          <p:cNvSpPr>
            <a:spLocks noGrp="1"/>
          </p:cNvSpPr>
          <p:nvPr>
            <p:ph type="subTitle" idx="1"/>
          </p:nvPr>
        </p:nvSpPr>
        <p:spPr/>
        <p:txBody>
          <a:bodyPr/>
          <a:lstStyle/>
          <a:p>
            <a:endParaRPr lang="en-US"/>
          </a:p>
        </p:txBody>
      </p:sp>
      <p:sp>
        <p:nvSpPr>
          <p:cNvPr id="6" name="Titel 1">
            <a:extLst>
              <a:ext uri="{FF2B5EF4-FFF2-40B4-BE49-F238E27FC236}">
                <a16:creationId xmlns:a16="http://schemas.microsoft.com/office/drawing/2014/main" id="{A350336F-FAAE-DD34-C690-6BB08F425A87}"/>
              </a:ext>
            </a:extLst>
          </p:cNvPr>
          <p:cNvSpPr>
            <a:spLocks noGrp="1"/>
          </p:cNvSpPr>
          <p:nvPr>
            <p:ph type="ctrTitle"/>
          </p:nvPr>
        </p:nvSpPr>
        <p:spPr>
          <a:xfrm>
            <a:off x="6877050" y="1234184"/>
            <a:ext cx="4981575" cy="965013"/>
          </a:xfrm>
        </p:spPr>
        <p:txBody>
          <a:bodyPr tIns="396000" anchor="t" anchorCtr="0"/>
          <a:lstStyle/>
          <a:p>
            <a:r>
              <a:rPr lang="nl-NL" dirty="0"/>
              <a:t>Alumni</a:t>
            </a:r>
            <a:endParaRPr lang="en-US" dirty="0"/>
          </a:p>
        </p:txBody>
      </p:sp>
    </p:spTree>
    <p:extLst>
      <p:ext uri="{BB962C8B-B14F-4D97-AF65-F5344CB8AC3E}">
        <p14:creationId xmlns:p14="http://schemas.microsoft.com/office/powerpoint/2010/main" val="93149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9AC04-0FFD-61EB-F6B2-9D7A6463F09A}"/>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2F8F478D-81A1-E149-5552-D3F9EC0B465A}"/>
              </a:ext>
            </a:extLst>
          </p:cNvPr>
          <p:cNvSpPr>
            <a:spLocks noGrp="1"/>
          </p:cNvSpPr>
          <p:nvPr>
            <p:ph type="body" sz="quarter" idx="14"/>
          </p:nvPr>
        </p:nvSpPr>
        <p:spPr>
          <a:xfrm>
            <a:off x="5892800" y="2036763"/>
            <a:ext cx="5689599" cy="4046537"/>
          </a:xfrm>
        </p:spPr>
        <p:txBody>
          <a:bodyPr/>
          <a:lstStyle/>
          <a:p>
            <a:pPr>
              <a:lnSpc>
                <a:spcPct val="120000"/>
              </a:lnSpc>
              <a:spcBef>
                <a:spcPts val="0"/>
              </a:spcBef>
            </a:pPr>
            <a:r>
              <a:rPr lang="nl-NL" dirty="0"/>
              <a:t>Meer dan </a:t>
            </a:r>
            <a:r>
              <a:rPr lang="nl-NL" sz="2200" b="1" dirty="0">
                <a:solidFill>
                  <a:srgbClr val="B27F2A"/>
                </a:solidFill>
              </a:rPr>
              <a:t>155.000</a:t>
            </a:r>
            <a:r>
              <a:rPr lang="nl-NL" dirty="0"/>
              <a:t> in meer dan </a:t>
            </a:r>
            <a:r>
              <a:rPr lang="nl-NL" sz="2200" b="1" dirty="0">
                <a:solidFill>
                  <a:srgbClr val="B27F2A"/>
                </a:solidFill>
              </a:rPr>
              <a:t>150</a:t>
            </a:r>
            <a:r>
              <a:rPr lang="nl-NL" dirty="0"/>
              <a:t> landen</a:t>
            </a:r>
          </a:p>
          <a:p>
            <a:pPr>
              <a:lnSpc>
                <a:spcPct val="100000"/>
              </a:lnSpc>
              <a:spcBef>
                <a:spcPts val="2400"/>
              </a:spcBef>
              <a:spcAft>
                <a:spcPts val="1800"/>
              </a:spcAft>
            </a:pPr>
            <a:r>
              <a:rPr lang="nl-NL" sz="2200" b="1" dirty="0"/>
              <a:t>Bekende alumni</a:t>
            </a:r>
          </a:p>
          <a:p>
            <a:pPr marL="228600" indent="-228600">
              <a:lnSpc>
                <a:spcPct val="120000"/>
              </a:lnSpc>
              <a:spcBef>
                <a:spcPts val="0"/>
              </a:spcBef>
              <a:spcAft>
                <a:spcPts val="1200"/>
              </a:spcAft>
              <a:buFont typeface="Arial" panose="020B0604020202020204" pitchFamily="34" charset="0"/>
              <a:buChar char="•"/>
            </a:pPr>
            <a:r>
              <a:rPr lang="nl-NL" dirty="0">
                <a:solidFill>
                  <a:srgbClr val="0C2577"/>
                </a:solidFill>
              </a:rPr>
              <a:t>Rembrandt van Rijn</a:t>
            </a:r>
          </a:p>
          <a:p>
            <a:pPr marL="228600" indent="-228600">
              <a:lnSpc>
                <a:spcPct val="120000"/>
              </a:lnSpc>
              <a:spcBef>
                <a:spcPts val="0"/>
              </a:spcBef>
              <a:spcAft>
                <a:spcPts val="1200"/>
              </a:spcAft>
              <a:buFont typeface="Arial" panose="020B0604020202020204" pitchFamily="34" charset="0"/>
              <a:buChar char="•"/>
            </a:pPr>
            <a:r>
              <a:rPr lang="nl-NL" dirty="0">
                <a:solidFill>
                  <a:srgbClr val="0C2577"/>
                </a:solidFill>
              </a:rPr>
              <a:t>Koning Willem-Alexander</a:t>
            </a:r>
          </a:p>
          <a:p>
            <a:pPr marL="228600" indent="-228600">
              <a:lnSpc>
                <a:spcPct val="120000"/>
              </a:lnSpc>
              <a:spcBef>
                <a:spcPts val="0"/>
              </a:spcBef>
              <a:spcAft>
                <a:spcPts val="1200"/>
              </a:spcAft>
              <a:buFont typeface="Arial" panose="020B0604020202020204" pitchFamily="34" charset="0"/>
              <a:buChar char="•"/>
            </a:pPr>
            <a:r>
              <a:rPr lang="nl-NL" dirty="0">
                <a:solidFill>
                  <a:srgbClr val="0C2577"/>
                </a:solidFill>
              </a:rPr>
              <a:t>Prinses Beatrix</a:t>
            </a:r>
          </a:p>
          <a:p>
            <a:pPr marL="228600" indent="-228600">
              <a:lnSpc>
                <a:spcPct val="120000"/>
              </a:lnSpc>
              <a:spcBef>
                <a:spcPts val="0"/>
              </a:spcBef>
              <a:spcAft>
                <a:spcPts val="1200"/>
              </a:spcAft>
              <a:buFont typeface="Arial" panose="020B0604020202020204" pitchFamily="34" charset="0"/>
              <a:buChar char="•"/>
            </a:pPr>
            <a:r>
              <a:rPr lang="nl-NL" dirty="0">
                <a:solidFill>
                  <a:srgbClr val="0C2577"/>
                </a:solidFill>
              </a:rPr>
              <a:t>Mark Rutte</a:t>
            </a:r>
          </a:p>
          <a:p>
            <a:pPr marL="228600" indent="-228600">
              <a:lnSpc>
                <a:spcPct val="120000"/>
              </a:lnSpc>
              <a:spcBef>
                <a:spcPts val="0"/>
              </a:spcBef>
              <a:spcAft>
                <a:spcPts val="1200"/>
              </a:spcAft>
              <a:buFont typeface="Arial" panose="020B0604020202020204" pitchFamily="34" charset="0"/>
              <a:buChar char="•"/>
            </a:pPr>
            <a:r>
              <a:rPr lang="nl-NL" dirty="0">
                <a:solidFill>
                  <a:srgbClr val="0C2577"/>
                </a:solidFill>
              </a:rPr>
              <a:t>Eva </a:t>
            </a:r>
            <a:r>
              <a:rPr lang="nl-NL" dirty="0" err="1">
                <a:solidFill>
                  <a:srgbClr val="0C2577"/>
                </a:solidFill>
              </a:rPr>
              <a:t>Jinek</a:t>
            </a:r>
            <a:endParaRPr lang="en-US" dirty="0">
              <a:solidFill>
                <a:srgbClr val="0C2577"/>
              </a:solidFill>
            </a:endParaRPr>
          </a:p>
        </p:txBody>
      </p:sp>
      <p:sp>
        <p:nvSpPr>
          <p:cNvPr id="2" name="Titel 1">
            <a:extLst>
              <a:ext uri="{FF2B5EF4-FFF2-40B4-BE49-F238E27FC236}">
                <a16:creationId xmlns:a16="http://schemas.microsoft.com/office/drawing/2014/main" id="{74FC299F-5608-B108-E0FF-52ACD4FE2D79}"/>
              </a:ext>
            </a:extLst>
          </p:cNvPr>
          <p:cNvSpPr>
            <a:spLocks noGrp="1"/>
          </p:cNvSpPr>
          <p:nvPr>
            <p:ph type="title"/>
          </p:nvPr>
        </p:nvSpPr>
        <p:spPr/>
        <p:txBody>
          <a:bodyPr/>
          <a:lstStyle/>
          <a:p>
            <a:r>
              <a:rPr lang="nl-NL"/>
              <a:t>Onze alumni</a:t>
            </a:r>
            <a:endParaRPr lang="en-US" dirty="0"/>
          </a:p>
        </p:txBody>
      </p:sp>
      <p:pic>
        <p:nvPicPr>
          <p:cNvPr id="12" name="Tijdelijke aanduiding voor afbeelding 11">
            <a:extLst>
              <a:ext uri="{FF2B5EF4-FFF2-40B4-BE49-F238E27FC236}">
                <a16:creationId xmlns:a16="http://schemas.microsoft.com/office/drawing/2014/main" id="{701A2B07-5754-E363-F028-DB5952F2A6CC}"/>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val="0"/>
              </a:ext>
            </a:extLst>
          </a:blip>
          <a:srcRect l="12076" r="29112"/>
          <a:stretch>
            <a:fillRect/>
          </a:stretch>
        </p:blipFill>
        <p:spPr>
          <a:xfrm>
            <a:off x="0" y="0"/>
            <a:ext cx="6049964" cy="6858000"/>
          </a:xfrm>
        </p:spPr>
      </p:pic>
    </p:spTree>
    <p:extLst>
      <p:ext uri="{BB962C8B-B14F-4D97-AF65-F5344CB8AC3E}">
        <p14:creationId xmlns:p14="http://schemas.microsoft.com/office/powerpoint/2010/main" val="344129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3F504-BF0D-7424-A545-DE3CB5638A62}"/>
            </a:ext>
          </a:extLst>
        </p:cNvPr>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043A71EF-4E2C-6C05-E549-6E33EC3ABE03}"/>
              </a:ext>
            </a:extLst>
          </p:cNvPr>
          <p:cNvSpPr>
            <a:spLocks noGrp="1"/>
          </p:cNvSpPr>
          <p:nvPr>
            <p:ph type="body" sz="quarter" idx="14"/>
          </p:nvPr>
        </p:nvSpPr>
        <p:spPr>
          <a:xfrm>
            <a:off x="698400" y="2037600"/>
            <a:ext cx="5397600" cy="1851917"/>
          </a:xfrm>
        </p:spPr>
        <p:txBody>
          <a:bodyPr vert="horz" lIns="91440" tIns="45720" rIns="91440" bIns="45720" rtlCol="0">
            <a:spAutoFit/>
          </a:bodyPr>
          <a:lstStyle/>
          <a:p>
            <a:pPr marL="228600" indent="-228600">
              <a:spcAft>
                <a:spcPts val="1200"/>
              </a:spcAft>
              <a:buChar char="•"/>
            </a:pPr>
            <a:r>
              <a:rPr lang="en-US" dirty="0" err="1"/>
              <a:t>Persoonlijke</a:t>
            </a:r>
            <a:r>
              <a:rPr lang="en-US" dirty="0"/>
              <a:t> </a:t>
            </a:r>
            <a:r>
              <a:rPr lang="en-US" dirty="0" err="1"/>
              <a:t>en</a:t>
            </a:r>
            <a:r>
              <a:rPr lang="en-US" dirty="0"/>
              <a:t> </a:t>
            </a:r>
            <a:r>
              <a:rPr lang="en-US" dirty="0" err="1"/>
              <a:t>virtuele</a:t>
            </a:r>
            <a:r>
              <a:rPr lang="en-US" dirty="0"/>
              <a:t> </a:t>
            </a:r>
            <a:r>
              <a:rPr lang="en-US" dirty="0" err="1"/>
              <a:t>netwerken</a:t>
            </a:r>
            <a:endParaRPr lang="en-US" dirty="0"/>
          </a:p>
          <a:p>
            <a:pPr marL="228600" indent="-228600">
              <a:spcAft>
                <a:spcPts val="1200"/>
              </a:spcAft>
              <a:buChar char="•"/>
            </a:pPr>
            <a:r>
              <a:rPr lang="en-US" dirty="0" err="1"/>
              <a:t>Loopbaanbegeleiding</a:t>
            </a:r>
            <a:r>
              <a:rPr lang="en-US" dirty="0"/>
              <a:t> </a:t>
            </a:r>
            <a:r>
              <a:rPr lang="en-US" dirty="0" err="1"/>
              <a:t>en</a:t>
            </a:r>
            <a:r>
              <a:rPr lang="en-US" dirty="0"/>
              <a:t> </a:t>
            </a:r>
            <a:r>
              <a:rPr lang="en-US" dirty="0" err="1"/>
              <a:t>mentornetwerk</a:t>
            </a:r>
            <a:endParaRPr lang="en-US" dirty="0"/>
          </a:p>
          <a:p>
            <a:pPr marL="228600" indent="-228600">
              <a:spcAft>
                <a:spcPts val="1200"/>
              </a:spcAft>
              <a:buFont typeface="Arial" panose="020B0604020202020204" pitchFamily="34" charset="0"/>
              <a:buChar char="•"/>
            </a:pPr>
            <a:r>
              <a:rPr lang="en-US" dirty="0"/>
              <a:t>Magazine </a:t>
            </a:r>
            <a:r>
              <a:rPr lang="en-US" dirty="0" err="1"/>
              <a:t>Leidraad</a:t>
            </a:r>
            <a:endParaRPr lang="en-US" dirty="0"/>
          </a:p>
        </p:txBody>
      </p:sp>
      <p:sp>
        <p:nvSpPr>
          <p:cNvPr id="8" name="Titel 7">
            <a:extLst>
              <a:ext uri="{FF2B5EF4-FFF2-40B4-BE49-F238E27FC236}">
                <a16:creationId xmlns:a16="http://schemas.microsoft.com/office/drawing/2014/main" id="{9AE9FC22-730D-0E52-8A04-525F9943414F}"/>
              </a:ext>
            </a:extLst>
          </p:cNvPr>
          <p:cNvSpPr>
            <a:spLocks noGrp="1"/>
          </p:cNvSpPr>
          <p:nvPr>
            <p:ph type="title"/>
          </p:nvPr>
        </p:nvSpPr>
        <p:spPr/>
        <p:txBody>
          <a:bodyPr/>
          <a:lstStyle/>
          <a:p>
            <a:r>
              <a:rPr lang="nl-NL" b="1" dirty="0"/>
              <a:t>Dit bieden wij onze alumni</a:t>
            </a:r>
            <a:endParaRPr lang="en-US" b="1" dirty="0"/>
          </a:p>
        </p:txBody>
      </p:sp>
      <p:pic>
        <p:nvPicPr>
          <p:cNvPr id="2" name="Tijdelijke aanduiding voor afbeelding 5">
            <a:extLst>
              <a:ext uri="{FF2B5EF4-FFF2-40B4-BE49-F238E27FC236}">
                <a16:creationId xmlns:a16="http://schemas.microsoft.com/office/drawing/2014/main" id="{F8FD005D-0BB7-25DE-9083-E6D571F3FE42}"/>
              </a:ext>
            </a:extLst>
          </p:cNvPr>
          <p:cNvPicPr>
            <a:picLocks noGrp="1" noChangeAspect="1"/>
          </p:cNvPicPr>
          <p:nvPr>
            <p:ph type="pic" sz="quarter" idx="16"/>
          </p:nvPr>
        </p:nvPicPr>
        <p:blipFill>
          <a:blip r:embed="rId3"/>
          <a:srcRect l="25183" r="13317"/>
          <a:stretch>
            <a:fillRect/>
          </a:stretch>
        </p:blipFill>
        <p:spPr>
          <a:xfrm>
            <a:off x="6142038" y="0"/>
            <a:ext cx="6049962" cy="6858000"/>
          </a:xfrm>
        </p:spPr>
      </p:pic>
    </p:spTree>
    <p:extLst>
      <p:ext uri="{BB962C8B-B14F-4D97-AF65-F5344CB8AC3E}">
        <p14:creationId xmlns:p14="http://schemas.microsoft.com/office/powerpoint/2010/main" val="5890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90C6E1D-60B9-6407-6766-CC4853776F66}"/>
            </a:ext>
          </a:extLst>
        </p:cNvPr>
        <p:cNvGrpSpPr/>
        <p:nvPr/>
      </p:nvGrpSpPr>
      <p:grpSpPr>
        <a:xfrm>
          <a:off x="0" y="0"/>
          <a:ext cx="0" cy="0"/>
          <a:chOff x="0" y="0"/>
          <a:chExt cx="0" cy="0"/>
        </a:xfrm>
      </p:grpSpPr>
      <p:grpSp>
        <p:nvGrpSpPr>
          <p:cNvPr id="9" name="Groep 8">
            <a:extLst>
              <a:ext uri="{FF2B5EF4-FFF2-40B4-BE49-F238E27FC236}">
                <a16:creationId xmlns:a16="http://schemas.microsoft.com/office/drawing/2014/main" id="{AB5FBEEE-424C-12DA-3D12-02C79B9C2A0F}"/>
              </a:ext>
            </a:extLst>
          </p:cNvPr>
          <p:cNvGrpSpPr/>
          <p:nvPr/>
        </p:nvGrpSpPr>
        <p:grpSpPr>
          <a:xfrm>
            <a:off x="6272977" y="439004"/>
            <a:ext cx="4476706" cy="5979991"/>
            <a:chOff x="394690" y="213637"/>
            <a:chExt cx="5396995" cy="6248954"/>
          </a:xfrm>
        </p:grpSpPr>
        <p:sp>
          <p:nvSpPr>
            <p:cNvPr id="25" name="Rectangle 5">
              <a:extLst>
                <a:ext uri="{FF2B5EF4-FFF2-40B4-BE49-F238E27FC236}">
                  <a16:creationId xmlns:a16="http://schemas.microsoft.com/office/drawing/2014/main" id="{22A1FD3D-2A0F-0117-B470-B2C52D192752}"/>
                </a:ext>
              </a:extLst>
            </p:cNvPr>
            <p:cNvSpPr/>
            <p:nvPr/>
          </p:nvSpPr>
          <p:spPr>
            <a:xfrm>
              <a:off x="588900" y="1004573"/>
              <a:ext cx="2537197" cy="720000"/>
            </a:xfrm>
            <a:prstGeom prst="rect">
              <a:avLst/>
            </a:prstGeom>
            <a:solidFill>
              <a:srgbClr val="BCD2FF"/>
            </a:solidFill>
            <a:ln w="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solidFill>
                    <a:srgbClr val="001158"/>
                  </a:solidFill>
                  <a:latin typeface="Merriweather" panose="00000500000000000000" pitchFamily="2" charset="0"/>
                </a:rPr>
                <a:t>College van Bestuur</a:t>
              </a:r>
              <a:endParaRPr lang="nl-NL" sz="1400" dirty="0">
                <a:solidFill>
                  <a:srgbClr val="001158"/>
                </a:solidFill>
                <a:latin typeface="Merriweather" panose="00000500000000000000" pitchFamily="2" charset="0"/>
              </a:endParaRPr>
            </a:p>
          </p:txBody>
        </p:sp>
        <p:sp>
          <p:nvSpPr>
            <p:cNvPr id="26" name="Rectangle 20">
              <a:extLst>
                <a:ext uri="{FF2B5EF4-FFF2-40B4-BE49-F238E27FC236}">
                  <a16:creationId xmlns:a16="http://schemas.microsoft.com/office/drawing/2014/main" id="{C4865E16-83A3-19DF-DA32-441FA944D33C}"/>
                </a:ext>
              </a:extLst>
            </p:cNvPr>
            <p:cNvSpPr/>
            <p:nvPr/>
          </p:nvSpPr>
          <p:spPr>
            <a:xfrm>
              <a:off x="3205585" y="1004620"/>
              <a:ext cx="2586100" cy="720000"/>
            </a:xfrm>
            <a:prstGeom prst="rect">
              <a:avLst/>
            </a:prstGeom>
            <a:solidFill>
              <a:srgbClr val="BCD2FF"/>
            </a:solidFill>
            <a:ln w="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solidFill>
                    <a:srgbClr val="001158"/>
                  </a:solidFill>
                  <a:latin typeface="Merriweather" panose="00000500000000000000" pitchFamily="2" charset="0"/>
                </a:rPr>
                <a:t>Universiteitsraad</a:t>
              </a:r>
              <a:endParaRPr lang="nl-NL" sz="1400" dirty="0">
                <a:solidFill>
                  <a:srgbClr val="001158"/>
                </a:solidFill>
                <a:latin typeface="Merriweather" panose="00000500000000000000" pitchFamily="2" charset="0"/>
              </a:endParaRPr>
            </a:p>
          </p:txBody>
        </p:sp>
        <p:sp>
          <p:nvSpPr>
            <p:cNvPr id="27" name="Rectangle 21">
              <a:extLst>
                <a:ext uri="{FF2B5EF4-FFF2-40B4-BE49-F238E27FC236}">
                  <a16:creationId xmlns:a16="http://schemas.microsoft.com/office/drawing/2014/main" id="{20327805-AA25-657C-158F-FF1AFB7F037B}"/>
                </a:ext>
              </a:extLst>
            </p:cNvPr>
            <p:cNvSpPr/>
            <p:nvPr/>
          </p:nvSpPr>
          <p:spPr>
            <a:xfrm>
              <a:off x="589704" y="1775004"/>
              <a:ext cx="5198400" cy="2366888"/>
            </a:xfrm>
            <a:prstGeom prst="rect">
              <a:avLst/>
            </a:prstGeom>
            <a:solidFill>
              <a:srgbClr val="001158"/>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a:spcAft>
                  <a:spcPts val="1200"/>
                </a:spcAft>
              </a:pPr>
              <a:r>
                <a:rPr lang="nl-NL" sz="1400" dirty="0">
                  <a:solidFill>
                    <a:schemeClr val="bg1"/>
                  </a:solidFill>
                  <a:latin typeface="Merriweather" panose="00000500000000000000" pitchFamily="2" charset="0"/>
                </a:rPr>
                <a:t>Faculteiten</a:t>
              </a:r>
              <a:endParaRPr lang="nl-NL" sz="1600" dirty="0">
                <a:solidFill>
                  <a:schemeClr val="bg1"/>
                </a:solidFill>
                <a:latin typeface="Merriweather" panose="00000500000000000000" pitchFamily="2" charset="0"/>
              </a:endParaRPr>
            </a:p>
            <a:p>
              <a:pPr marL="285750" indent="-285750">
                <a:lnSpc>
                  <a:spcPct val="130000"/>
                </a:lnSpc>
                <a:buFont typeface="Arial" panose="020B0604020202020204" pitchFamily="34" charset="0"/>
                <a:buChar char="•"/>
              </a:pPr>
              <a:r>
                <a:rPr lang="nl-NL" sz="1200" dirty="0">
                  <a:solidFill>
                    <a:schemeClr val="bg1"/>
                  </a:solidFill>
                  <a:latin typeface="Merriweather" panose="00000500000000000000" pitchFamily="2" charset="0"/>
                </a:rPr>
                <a:t>Archeologie</a:t>
              </a:r>
            </a:p>
            <a:p>
              <a:pPr marL="285750" indent="-285750">
                <a:lnSpc>
                  <a:spcPct val="130000"/>
                </a:lnSpc>
                <a:buFont typeface="Arial" panose="020B0604020202020204" pitchFamily="34" charset="0"/>
                <a:buChar char="•"/>
              </a:pPr>
              <a:r>
                <a:rPr lang="nl-NL" sz="1200" dirty="0">
                  <a:solidFill>
                    <a:schemeClr val="bg1"/>
                  </a:solidFill>
                  <a:latin typeface="Merriweather" panose="00000500000000000000" pitchFamily="2" charset="0"/>
                </a:rPr>
                <a:t>Geesteswetenschappen</a:t>
              </a:r>
            </a:p>
            <a:p>
              <a:pPr marL="285750" indent="-285750">
                <a:lnSpc>
                  <a:spcPct val="130000"/>
                </a:lnSpc>
                <a:buFont typeface="Arial" panose="020B0604020202020204" pitchFamily="34" charset="0"/>
                <a:buChar char="•"/>
              </a:pPr>
              <a:r>
                <a:rPr lang="nl-NL" sz="1200" dirty="0">
                  <a:solidFill>
                    <a:schemeClr val="bg1"/>
                  </a:solidFill>
                  <a:latin typeface="Merriweather" panose="00000500000000000000" pitchFamily="2" charset="0"/>
                </a:rPr>
                <a:t>Geneeskunde/LUMC</a:t>
              </a:r>
            </a:p>
            <a:p>
              <a:pPr marL="285750" indent="-285750">
                <a:lnSpc>
                  <a:spcPct val="130000"/>
                </a:lnSpc>
                <a:buFont typeface="Arial" panose="020B0604020202020204" pitchFamily="34" charset="0"/>
                <a:buChar char="•"/>
              </a:pPr>
              <a:r>
                <a:rPr lang="nl-NL" sz="1200" dirty="0" err="1">
                  <a:solidFill>
                    <a:schemeClr val="bg1"/>
                  </a:solidFill>
                  <a:latin typeface="Merriweather" panose="00000500000000000000" pitchFamily="2" charset="0"/>
                </a:rPr>
                <a:t>Governance</a:t>
              </a:r>
              <a:r>
                <a:rPr lang="nl-NL" sz="1200" dirty="0">
                  <a:solidFill>
                    <a:schemeClr val="bg1"/>
                  </a:solidFill>
                  <a:latin typeface="Merriweather" panose="00000500000000000000" pitchFamily="2" charset="0"/>
                </a:rPr>
                <a:t> </a:t>
              </a:r>
              <a:r>
                <a:rPr lang="nl-NL" sz="1200" dirty="0" err="1">
                  <a:solidFill>
                    <a:schemeClr val="bg1"/>
                  </a:solidFill>
                  <a:latin typeface="Merriweather" panose="00000500000000000000" pitchFamily="2" charset="0"/>
                </a:rPr>
                <a:t>and</a:t>
              </a:r>
              <a:r>
                <a:rPr lang="nl-NL" sz="1200" dirty="0">
                  <a:solidFill>
                    <a:schemeClr val="bg1"/>
                  </a:solidFill>
                  <a:latin typeface="Merriweather" panose="00000500000000000000" pitchFamily="2" charset="0"/>
                </a:rPr>
                <a:t> Global </a:t>
              </a:r>
              <a:r>
                <a:rPr lang="nl-NL" sz="1200" dirty="0" err="1">
                  <a:solidFill>
                    <a:schemeClr val="bg1"/>
                  </a:solidFill>
                  <a:latin typeface="Merriweather" panose="00000500000000000000" pitchFamily="2" charset="0"/>
                </a:rPr>
                <a:t>Affairs</a:t>
              </a:r>
              <a:endParaRPr lang="nl-NL" sz="1200" dirty="0">
                <a:solidFill>
                  <a:schemeClr val="bg1"/>
                </a:solidFill>
                <a:latin typeface="Merriweather" panose="00000500000000000000" pitchFamily="2" charset="0"/>
              </a:endParaRPr>
            </a:p>
            <a:p>
              <a:pPr marL="285750" indent="-285750">
                <a:lnSpc>
                  <a:spcPct val="130000"/>
                </a:lnSpc>
                <a:buFont typeface="Arial" panose="020B0604020202020204" pitchFamily="34" charset="0"/>
                <a:buChar char="•"/>
              </a:pPr>
              <a:r>
                <a:rPr lang="nl-NL" sz="1200" dirty="0">
                  <a:solidFill>
                    <a:schemeClr val="bg1"/>
                  </a:solidFill>
                  <a:latin typeface="Merriweather" panose="00000500000000000000" pitchFamily="2" charset="0"/>
                </a:rPr>
                <a:t>Rechtsgeleerdheid</a:t>
              </a:r>
            </a:p>
            <a:p>
              <a:pPr marL="285750" indent="-285750">
                <a:lnSpc>
                  <a:spcPct val="130000"/>
                </a:lnSpc>
                <a:buFont typeface="Arial" panose="020B0604020202020204" pitchFamily="34" charset="0"/>
                <a:buChar char="•"/>
              </a:pPr>
              <a:r>
                <a:rPr lang="nl-NL" sz="1200" dirty="0">
                  <a:solidFill>
                    <a:schemeClr val="bg1"/>
                  </a:solidFill>
                  <a:latin typeface="Merriweather" panose="00000500000000000000" pitchFamily="2" charset="0"/>
                </a:rPr>
                <a:t>Sociale Wetenschappen</a:t>
              </a:r>
            </a:p>
            <a:p>
              <a:pPr marL="285750" indent="-285750">
                <a:lnSpc>
                  <a:spcPct val="130000"/>
                </a:lnSpc>
                <a:buFont typeface="Arial" panose="020B0604020202020204" pitchFamily="34" charset="0"/>
                <a:buChar char="•"/>
              </a:pPr>
              <a:r>
                <a:rPr lang="nl-NL" sz="1200" dirty="0">
                  <a:solidFill>
                    <a:schemeClr val="bg1"/>
                  </a:solidFill>
                  <a:latin typeface="Merriweather" panose="00000500000000000000" pitchFamily="2" charset="0"/>
                </a:rPr>
                <a:t>Wiskunde en Natuurwetenschappen</a:t>
              </a:r>
              <a:endParaRPr lang="en-US" sz="1200" dirty="0">
                <a:solidFill>
                  <a:schemeClr val="bg1"/>
                </a:solidFill>
                <a:latin typeface="Merriweather" panose="00000500000000000000" pitchFamily="2" charset="0"/>
              </a:endParaRPr>
            </a:p>
          </p:txBody>
        </p:sp>
        <p:sp>
          <p:nvSpPr>
            <p:cNvPr id="28" name="Rectangle 22">
              <a:extLst>
                <a:ext uri="{FF2B5EF4-FFF2-40B4-BE49-F238E27FC236}">
                  <a16:creationId xmlns:a16="http://schemas.microsoft.com/office/drawing/2014/main" id="{12653A0D-4153-3AF0-572C-274EB4885D3E}"/>
                </a:ext>
              </a:extLst>
            </p:cNvPr>
            <p:cNvSpPr/>
            <p:nvPr/>
          </p:nvSpPr>
          <p:spPr>
            <a:xfrm>
              <a:off x="588900" y="4189510"/>
              <a:ext cx="5198400" cy="720000"/>
            </a:xfrm>
            <a:prstGeom prst="rect">
              <a:avLst/>
            </a:prstGeom>
            <a:solidFill>
              <a:srgbClr val="BCD2FF"/>
            </a:solidFill>
            <a:ln w="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rgbClr val="001158"/>
                  </a:solidFill>
                  <a:latin typeface="Merriweather" panose="00000500000000000000" pitchFamily="2" charset="0"/>
                </a:rPr>
                <a:t>Interfacultaire</a:t>
              </a:r>
              <a:r>
                <a:rPr lang="en-US" sz="1400" dirty="0">
                  <a:solidFill>
                    <a:srgbClr val="001158"/>
                  </a:solidFill>
                  <a:latin typeface="Merriweather" panose="00000500000000000000" pitchFamily="2" charset="0"/>
                </a:rPr>
                <a:t> </a:t>
              </a:r>
              <a:r>
                <a:rPr lang="en-US" sz="1400" dirty="0" err="1">
                  <a:solidFill>
                    <a:srgbClr val="001158"/>
                  </a:solidFill>
                  <a:latin typeface="Merriweather" panose="00000500000000000000" pitchFamily="2" charset="0"/>
                </a:rPr>
                <a:t>instituten</a:t>
              </a:r>
              <a:endParaRPr lang="nl-NL" sz="1400" dirty="0">
                <a:solidFill>
                  <a:srgbClr val="001158"/>
                </a:solidFill>
                <a:latin typeface="Merriweather" panose="00000500000000000000" pitchFamily="2" charset="0"/>
              </a:endParaRPr>
            </a:p>
          </p:txBody>
        </p:sp>
        <p:sp>
          <p:nvSpPr>
            <p:cNvPr id="29" name="Rectangle 23">
              <a:extLst>
                <a:ext uri="{FF2B5EF4-FFF2-40B4-BE49-F238E27FC236}">
                  <a16:creationId xmlns:a16="http://schemas.microsoft.com/office/drawing/2014/main" id="{3780660A-86E4-CB8E-4721-536E3206F592}"/>
                </a:ext>
              </a:extLst>
            </p:cNvPr>
            <p:cNvSpPr/>
            <p:nvPr/>
          </p:nvSpPr>
          <p:spPr>
            <a:xfrm>
              <a:off x="588900" y="5742591"/>
              <a:ext cx="5198400" cy="720000"/>
            </a:xfrm>
            <a:prstGeom prst="rect">
              <a:avLst/>
            </a:prstGeom>
            <a:solidFill>
              <a:srgbClr val="BCD2FF"/>
            </a:solidFill>
            <a:ln w="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rgbClr val="001158"/>
                  </a:solidFill>
                  <a:latin typeface="Merriweather" panose="00000500000000000000" pitchFamily="2" charset="0"/>
                </a:rPr>
                <a:t>Bestuursbureau</a:t>
              </a:r>
              <a:endParaRPr lang="nl-NL" sz="1400" dirty="0">
                <a:solidFill>
                  <a:srgbClr val="001158"/>
                </a:solidFill>
                <a:latin typeface="Merriweather" panose="00000500000000000000" pitchFamily="2" charset="0"/>
              </a:endParaRPr>
            </a:p>
          </p:txBody>
        </p:sp>
        <p:cxnSp>
          <p:nvCxnSpPr>
            <p:cNvPr id="5" name="Rechte verbindingslijn 4">
              <a:extLst>
                <a:ext uri="{FF2B5EF4-FFF2-40B4-BE49-F238E27FC236}">
                  <a16:creationId xmlns:a16="http://schemas.microsoft.com/office/drawing/2014/main" id="{F454107E-CF0E-8BCF-89E4-2BBC1BBA7E40}"/>
                </a:ext>
              </a:extLst>
            </p:cNvPr>
            <p:cNvCxnSpPr>
              <a:cxnSpLocks/>
            </p:cNvCxnSpPr>
            <p:nvPr/>
          </p:nvCxnSpPr>
          <p:spPr>
            <a:xfrm>
              <a:off x="1870523" y="866874"/>
              <a:ext cx="1" cy="216000"/>
            </a:xfrm>
            <a:prstGeom prst="line">
              <a:avLst/>
            </a:prstGeom>
            <a:noFill/>
            <a:ln w="31750">
              <a:solidFill>
                <a:srgbClr val="524F47"/>
              </a:solidFill>
            </a:ln>
          </p:spPr>
          <p:style>
            <a:lnRef idx="1">
              <a:schemeClr val="accent1"/>
            </a:lnRef>
            <a:fillRef idx="0">
              <a:schemeClr val="accent1"/>
            </a:fillRef>
            <a:effectRef idx="0">
              <a:schemeClr val="accent1"/>
            </a:effectRef>
            <a:fontRef idx="minor">
              <a:schemeClr val="tx1"/>
            </a:fontRef>
          </p:style>
        </p:cxnSp>
        <p:sp>
          <p:nvSpPr>
            <p:cNvPr id="6" name="Rectangle 22">
              <a:extLst>
                <a:ext uri="{FF2B5EF4-FFF2-40B4-BE49-F238E27FC236}">
                  <a16:creationId xmlns:a16="http://schemas.microsoft.com/office/drawing/2014/main" id="{B32EE396-BFD6-1578-8AE0-CE6C9232DC65}"/>
                </a:ext>
              </a:extLst>
            </p:cNvPr>
            <p:cNvSpPr/>
            <p:nvPr/>
          </p:nvSpPr>
          <p:spPr>
            <a:xfrm>
              <a:off x="588900" y="4960937"/>
              <a:ext cx="5198400" cy="720000"/>
            </a:xfrm>
            <a:prstGeom prst="rect">
              <a:avLst/>
            </a:prstGeom>
            <a:solidFill>
              <a:srgbClr val="BCD2FF"/>
            </a:solidFill>
            <a:ln w="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rgbClr val="001158"/>
                  </a:solidFill>
                  <a:latin typeface="Merriweather" panose="00000500000000000000" pitchFamily="2" charset="0"/>
                </a:rPr>
                <a:t>Expertisecentra</a:t>
              </a:r>
              <a:r>
                <a:rPr lang="en-US" sz="1400" dirty="0">
                  <a:solidFill>
                    <a:srgbClr val="001158"/>
                  </a:solidFill>
                  <a:latin typeface="Merriweather" panose="00000500000000000000" pitchFamily="2" charset="0"/>
                </a:rPr>
                <a:t>/</a:t>
              </a:r>
              <a:r>
                <a:rPr lang="en-US" sz="1400" dirty="0" err="1">
                  <a:solidFill>
                    <a:srgbClr val="001158"/>
                  </a:solidFill>
                  <a:latin typeface="Merriweather" panose="00000500000000000000" pitchFamily="2" charset="0"/>
                </a:rPr>
                <a:t>ondersteunende</a:t>
              </a:r>
              <a:r>
                <a:rPr lang="en-US" sz="1400" dirty="0">
                  <a:solidFill>
                    <a:srgbClr val="001158"/>
                  </a:solidFill>
                  <a:latin typeface="Merriweather" panose="00000500000000000000" pitchFamily="2" charset="0"/>
                </a:rPr>
                <a:t> </a:t>
              </a:r>
              <a:r>
                <a:rPr lang="en-US" sz="1400" dirty="0" err="1">
                  <a:solidFill>
                    <a:srgbClr val="001158"/>
                  </a:solidFill>
                  <a:latin typeface="Merriweather" panose="00000500000000000000" pitchFamily="2" charset="0"/>
                </a:rPr>
                <a:t>diensten</a:t>
              </a:r>
              <a:endParaRPr lang="nl-NL" sz="1400" dirty="0">
                <a:solidFill>
                  <a:srgbClr val="001158"/>
                </a:solidFill>
                <a:latin typeface="Merriweather" panose="00000500000000000000" pitchFamily="2" charset="0"/>
              </a:endParaRPr>
            </a:p>
          </p:txBody>
        </p:sp>
        <p:sp>
          <p:nvSpPr>
            <p:cNvPr id="2" name="Vierkante haak links 1">
              <a:extLst>
                <a:ext uri="{FF2B5EF4-FFF2-40B4-BE49-F238E27FC236}">
                  <a16:creationId xmlns:a16="http://schemas.microsoft.com/office/drawing/2014/main" id="{07994D9E-000F-103A-86C6-4D01FC66B140}"/>
                </a:ext>
              </a:extLst>
            </p:cNvPr>
            <p:cNvSpPr/>
            <p:nvPr/>
          </p:nvSpPr>
          <p:spPr>
            <a:xfrm>
              <a:off x="394690" y="1364903"/>
              <a:ext cx="318124" cy="4102447"/>
            </a:xfrm>
            <a:prstGeom prst="leftBracket">
              <a:avLst/>
            </a:prstGeom>
            <a:noFill/>
            <a:ln w="31750">
              <a:solidFill>
                <a:srgbClr val="524F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3" name="TextBox 4">
              <a:extLst>
                <a:ext uri="{FF2B5EF4-FFF2-40B4-BE49-F238E27FC236}">
                  <a16:creationId xmlns:a16="http://schemas.microsoft.com/office/drawing/2014/main" id="{F030D753-6FB2-5537-9CCD-4E8A8D37EB04}"/>
                </a:ext>
              </a:extLst>
            </p:cNvPr>
            <p:cNvSpPr txBox="1"/>
            <p:nvPr/>
          </p:nvSpPr>
          <p:spPr>
            <a:xfrm>
              <a:off x="589703" y="213637"/>
              <a:ext cx="2537197" cy="720005"/>
            </a:xfrm>
            <a:prstGeom prst="rect">
              <a:avLst/>
            </a:prstGeom>
            <a:solidFill>
              <a:srgbClr val="E7E6E6"/>
            </a:solidFill>
            <a:ln w="0" cap="rnd">
              <a:solidFill>
                <a:schemeClr val="bg1"/>
              </a:solidFill>
              <a:round/>
            </a:ln>
          </p:spPr>
          <p:txBody>
            <a:bodyPr wrap="square" lIns="0" rIns="0" rtlCol="0" anchor="ctr" anchorCtr="0">
              <a:noAutofit/>
            </a:bodyPr>
            <a:lstStyle/>
            <a:p>
              <a:pPr algn="ctr"/>
              <a:r>
                <a:rPr lang="en-US" sz="1400" dirty="0">
                  <a:solidFill>
                    <a:srgbClr val="001158"/>
                  </a:solidFill>
                  <a:latin typeface="Merriweather" panose="00000500000000000000" pitchFamily="2" charset="0"/>
                </a:rPr>
                <a:t>Raad van </a:t>
              </a:r>
              <a:r>
                <a:rPr lang="en-US" sz="1400" dirty="0" err="1">
                  <a:solidFill>
                    <a:srgbClr val="001158"/>
                  </a:solidFill>
                  <a:latin typeface="Merriweather" panose="00000500000000000000" pitchFamily="2" charset="0"/>
                </a:rPr>
                <a:t>Toezicht</a:t>
              </a:r>
              <a:endParaRPr lang="nl-NL" sz="1400" dirty="0">
                <a:solidFill>
                  <a:srgbClr val="001158"/>
                </a:solidFill>
                <a:latin typeface="Merriweather" panose="00000500000000000000" pitchFamily="2" charset="0"/>
              </a:endParaRPr>
            </a:p>
          </p:txBody>
        </p:sp>
        <p:cxnSp>
          <p:nvCxnSpPr>
            <p:cNvPr id="8" name="Rechte verbindingslijn 7">
              <a:extLst>
                <a:ext uri="{FF2B5EF4-FFF2-40B4-BE49-F238E27FC236}">
                  <a16:creationId xmlns:a16="http://schemas.microsoft.com/office/drawing/2014/main" id="{84B4243E-38FF-8B76-9243-1870E8C46D3F}"/>
                </a:ext>
              </a:extLst>
            </p:cNvPr>
            <p:cNvCxnSpPr>
              <a:cxnSpLocks/>
            </p:cNvCxnSpPr>
            <p:nvPr/>
          </p:nvCxnSpPr>
          <p:spPr>
            <a:xfrm>
              <a:off x="1870523" y="867204"/>
              <a:ext cx="1" cy="216000"/>
            </a:xfrm>
            <a:prstGeom prst="line">
              <a:avLst/>
            </a:prstGeom>
            <a:noFill/>
            <a:ln w="31750">
              <a:solidFill>
                <a:srgbClr val="524F47"/>
              </a:solidFill>
            </a:ln>
          </p:spPr>
          <p:style>
            <a:lnRef idx="1">
              <a:schemeClr val="accent1"/>
            </a:lnRef>
            <a:fillRef idx="0">
              <a:schemeClr val="accent1"/>
            </a:fillRef>
            <a:effectRef idx="0">
              <a:schemeClr val="accent1"/>
            </a:effectRef>
            <a:fontRef idx="minor">
              <a:schemeClr val="tx1"/>
            </a:fontRef>
          </p:style>
        </p:cxnSp>
      </p:grpSp>
      <p:pic>
        <p:nvPicPr>
          <p:cNvPr id="17" name="Tijdelijke aanduiding voor afbeelding 16">
            <a:extLst>
              <a:ext uri="{FF2B5EF4-FFF2-40B4-BE49-F238E27FC236}">
                <a16:creationId xmlns:a16="http://schemas.microsoft.com/office/drawing/2014/main" id="{10E702DA-3EDD-2989-F663-474762576DD6}"/>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val="0"/>
              </a:ext>
            </a:extLst>
          </a:blip>
          <a:srcRect l="29610" r="11578"/>
          <a:stretch>
            <a:fillRect/>
          </a:stretch>
        </p:blipFill>
        <p:spPr>
          <a:xfrm>
            <a:off x="0" y="0"/>
            <a:ext cx="6049964" cy="6858000"/>
          </a:xfrm>
          <a:custGeom>
            <a:avLst/>
            <a:gdLst>
              <a:gd name="csX0" fmla="*/ 5413072 w 6049964"/>
              <a:gd name="csY0" fmla="*/ 0 h 6858000"/>
              <a:gd name="csX1" fmla="*/ 5842952 w 6049964"/>
              <a:gd name="csY1" fmla="*/ 0 h 6858000"/>
              <a:gd name="csX2" fmla="*/ 5839388 w 6049964"/>
              <a:gd name="csY2" fmla="*/ 6153 h 6858000"/>
              <a:gd name="csX3" fmla="*/ 5886964 w 6049964"/>
              <a:gd name="csY3" fmla="*/ 6581852 h 6858000"/>
              <a:gd name="csX4" fmla="*/ 6049964 w 6049964"/>
              <a:gd name="csY4" fmla="*/ 6858000 h 6858000"/>
              <a:gd name="csX5" fmla="*/ 5620084 w 6049964"/>
              <a:gd name="csY5" fmla="*/ 6858000 h 6858000"/>
              <a:gd name="csX6" fmla="*/ 5457083 w 6049964"/>
              <a:gd name="csY6" fmla="*/ 6581852 h 6858000"/>
              <a:gd name="csX7" fmla="*/ 5409508 w 6049964"/>
              <a:gd name="csY7" fmla="*/ 6153 h 6858000"/>
              <a:gd name="csX8" fmla="*/ 0 w 6049964"/>
              <a:gd name="csY8" fmla="*/ 0 h 6858000"/>
              <a:gd name="csX9" fmla="*/ 5403860 w 6049964"/>
              <a:gd name="csY9" fmla="*/ 0 h 6858000"/>
              <a:gd name="csX10" fmla="*/ 5400296 w 6049964"/>
              <a:gd name="csY10" fmla="*/ 6153 h 6858000"/>
              <a:gd name="csX11" fmla="*/ 5447872 w 6049964"/>
              <a:gd name="csY11" fmla="*/ 6581852 h 6858000"/>
              <a:gd name="csX12" fmla="*/ 5610873 w 6049964"/>
              <a:gd name="csY12" fmla="*/ 6858000 h 6858000"/>
              <a:gd name="csX13" fmla="*/ 0 w 6049964"/>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6049964" h="6858000">
                <a:moveTo>
                  <a:pt x="5413072" y="0"/>
                </a:moveTo>
                <a:lnTo>
                  <a:pt x="5842952" y="0"/>
                </a:lnTo>
                <a:lnTo>
                  <a:pt x="5839388" y="6153"/>
                </a:lnTo>
                <a:cubicBezTo>
                  <a:pt x="5173058" y="1188468"/>
                  <a:pt x="4300621" y="3761764"/>
                  <a:pt x="5886964" y="6581852"/>
                </a:cubicBezTo>
                <a:lnTo>
                  <a:pt x="6049964" y="6858000"/>
                </a:lnTo>
                <a:lnTo>
                  <a:pt x="5620084" y="6858000"/>
                </a:lnTo>
                <a:lnTo>
                  <a:pt x="5457083" y="6581852"/>
                </a:lnTo>
                <a:cubicBezTo>
                  <a:pt x="3870740" y="3761764"/>
                  <a:pt x="4743178" y="1188468"/>
                  <a:pt x="5409508" y="6153"/>
                </a:cubicBezTo>
                <a:close/>
                <a:moveTo>
                  <a:pt x="0" y="0"/>
                </a:moveTo>
                <a:lnTo>
                  <a:pt x="5403860" y="0"/>
                </a:lnTo>
                <a:lnTo>
                  <a:pt x="5400296" y="6153"/>
                </a:lnTo>
                <a:cubicBezTo>
                  <a:pt x="4733967" y="1188468"/>
                  <a:pt x="3861529" y="3761764"/>
                  <a:pt x="5447872" y="6581852"/>
                </a:cubicBezTo>
                <a:lnTo>
                  <a:pt x="5610873" y="6858000"/>
                </a:lnTo>
                <a:lnTo>
                  <a:pt x="0" y="6858000"/>
                </a:lnTo>
                <a:close/>
              </a:path>
            </a:pathLst>
          </a:custGeom>
          <a:solidFill>
            <a:srgbClr val="BCD2FF"/>
          </a:solidFill>
        </p:spPr>
      </p:pic>
    </p:spTree>
    <p:extLst>
      <p:ext uri="{BB962C8B-B14F-4D97-AF65-F5344CB8AC3E}">
        <p14:creationId xmlns:p14="http://schemas.microsoft.com/office/powerpoint/2010/main" val="118087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AB846-0BCB-B13D-B578-8E1A6E629333}"/>
            </a:ext>
          </a:extLst>
        </p:cNvPr>
        <p:cNvGrpSpPr/>
        <p:nvPr/>
      </p:nvGrpSpPr>
      <p:grpSpPr>
        <a:xfrm>
          <a:off x="0" y="0"/>
          <a:ext cx="0" cy="0"/>
          <a:chOff x="0" y="0"/>
          <a:chExt cx="0" cy="0"/>
        </a:xfrm>
      </p:grpSpPr>
      <p:sp>
        <p:nvSpPr>
          <p:cNvPr id="5" name="Ondertitel 4">
            <a:extLst>
              <a:ext uri="{FF2B5EF4-FFF2-40B4-BE49-F238E27FC236}">
                <a16:creationId xmlns:a16="http://schemas.microsoft.com/office/drawing/2014/main" id="{BFE966D4-4988-8F73-2C85-6499D598F089}"/>
              </a:ext>
            </a:extLst>
          </p:cNvPr>
          <p:cNvSpPr>
            <a:spLocks noGrp="1"/>
          </p:cNvSpPr>
          <p:nvPr>
            <p:ph type="subTitle" idx="1"/>
          </p:nvPr>
        </p:nvSpPr>
        <p:spPr/>
        <p:txBody>
          <a:bodyPr/>
          <a:lstStyle/>
          <a:p>
            <a:endParaRPr lang="en-US"/>
          </a:p>
        </p:txBody>
      </p:sp>
      <p:sp>
        <p:nvSpPr>
          <p:cNvPr id="2" name="Titel 1">
            <a:extLst>
              <a:ext uri="{FF2B5EF4-FFF2-40B4-BE49-F238E27FC236}">
                <a16:creationId xmlns:a16="http://schemas.microsoft.com/office/drawing/2014/main" id="{8F7E63EF-9B33-9510-AC78-827C33E8F49F}"/>
              </a:ext>
            </a:extLst>
          </p:cNvPr>
          <p:cNvSpPr>
            <a:spLocks noGrp="1"/>
          </p:cNvSpPr>
          <p:nvPr>
            <p:ph type="ctrTitle"/>
          </p:nvPr>
        </p:nvSpPr>
        <p:spPr>
          <a:xfrm>
            <a:off x="6877050" y="1234184"/>
            <a:ext cx="4981575" cy="965013"/>
          </a:xfrm>
        </p:spPr>
        <p:txBody>
          <a:bodyPr/>
          <a:lstStyle/>
          <a:p>
            <a:r>
              <a:rPr lang="nl-NL" dirty="0"/>
              <a:t>HR &amp; faciliteiten</a:t>
            </a:r>
            <a:endParaRPr lang="en-US" dirty="0"/>
          </a:p>
        </p:txBody>
      </p:sp>
    </p:spTree>
    <p:extLst>
      <p:ext uri="{BB962C8B-B14F-4D97-AF65-F5344CB8AC3E}">
        <p14:creationId xmlns:p14="http://schemas.microsoft.com/office/powerpoint/2010/main" val="305854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FDD4D-30AF-3026-56CB-6178B15593FD}"/>
            </a:ext>
          </a:extLst>
        </p:cNvPr>
        <p:cNvGrpSpPr/>
        <p:nvPr/>
      </p:nvGrpSpPr>
      <p:grpSpPr>
        <a:xfrm>
          <a:off x="0" y="0"/>
          <a:ext cx="0" cy="0"/>
          <a:chOff x="0" y="0"/>
          <a:chExt cx="0" cy="0"/>
        </a:xfrm>
      </p:grpSpPr>
      <p:pic>
        <p:nvPicPr>
          <p:cNvPr id="18" name="Tijdelijke aanduiding voor afbeelding 17">
            <a:extLst>
              <a:ext uri="{FF2B5EF4-FFF2-40B4-BE49-F238E27FC236}">
                <a16:creationId xmlns:a16="http://schemas.microsoft.com/office/drawing/2014/main" id="{B177F333-2733-0406-CBC6-0768604DD008}"/>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prstGeom prst="rect">
            <a:avLst/>
          </a:prstGeom>
        </p:spPr>
      </p:pic>
      <p:pic>
        <p:nvPicPr>
          <p:cNvPr id="19" name="Tijdelijke aanduiding voor afbeelding 18">
            <a:extLst>
              <a:ext uri="{FF2B5EF4-FFF2-40B4-BE49-F238E27FC236}">
                <a16:creationId xmlns:a16="http://schemas.microsoft.com/office/drawing/2014/main" id="{40065494-B067-4239-FE3F-6A650075DBAA}"/>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a:stretch/>
        </p:blipFill>
        <p:spPr>
          <a:prstGeom prst="rect">
            <a:avLst/>
          </a:prstGeom>
        </p:spPr>
      </p:pic>
      <p:pic>
        <p:nvPicPr>
          <p:cNvPr id="20" name="Tijdelijke aanduiding voor afbeelding 19">
            <a:extLst>
              <a:ext uri="{FF2B5EF4-FFF2-40B4-BE49-F238E27FC236}">
                <a16:creationId xmlns:a16="http://schemas.microsoft.com/office/drawing/2014/main" id="{154E1AC3-2745-85CC-2781-10E8B42D3D33}"/>
              </a:ext>
            </a:extLst>
          </p:cNvPr>
          <p:cNvPicPr>
            <a:picLocks noGrp="1" noChangeAspect="1"/>
          </p:cNvPicPr>
          <p:nvPr>
            <p:ph type="pic" sz="quarter" idx="17"/>
          </p:nvPr>
        </p:nvPicPr>
        <p:blipFill>
          <a:blip r:embed="rId5" cstate="screen">
            <a:extLst>
              <a:ext uri="{28A0092B-C50C-407E-A947-70E740481C1C}">
                <a14:useLocalDpi xmlns:a14="http://schemas.microsoft.com/office/drawing/2010/main" val="0"/>
              </a:ext>
            </a:extLst>
          </a:blip>
          <a:srcRect/>
          <a:stretch/>
        </p:blipFill>
        <p:spPr>
          <a:prstGeom prst="rect">
            <a:avLst/>
          </a:prstGeom>
        </p:spPr>
      </p:pic>
      <p:pic>
        <p:nvPicPr>
          <p:cNvPr id="21" name="Tijdelijke aanduiding voor afbeelding 20">
            <a:extLst>
              <a:ext uri="{FF2B5EF4-FFF2-40B4-BE49-F238E27FC236}">
                <a16:creationId xmlns:a16="http://schemas.microsoft.com/office/drawing/2014/main" id="{02BC4891-F01E-CEE8-A805-565E81197A40}"/>
              </a:ext>
            </a:extLst>
          </p:cNvPr>
          <p:cNvPicPr>
            <a:picLocks noGrp="1" noChangeAspect="1"/>
          </p:cNvPicPr>
          <p:nvPr>
            <p:ph type="pic" sz="quarter" idx="19"/>
          </p:nvPr>
        </p:nvPicPr>
        <p:blipFill>
          <a:blip r:embed="rId6"/>
          <a:srcRect l="22440" r="22440"/>
          <a:stretch/>
        </p:blipFill>
        <p:spPr>
          <a:prstGeom prst="rect">
            <a:avLst/>
          </a:prstGeom>
        </p:spPr>
      </p:pic>
      <p:pic>
        <p:nvPicPr>
          <p:cNvPr id="22" name="Tijdelijke aanduiding voor afbeelding 21">
            <a:extLst>
              <a:ext uri="{FF2B5EF4-FFF2-40B4-BE49-F238E27FC236}">
                <a16:creationId xmlns:a16="http://schemas.microsoft.com/office/drawing/2014/main" id="{55737B91-B42F-781F-6DB8-DA13097CADF6}"/>
              </a:ext>
            </a:extLst>
          </p:cNvPr>
          <p:cNvPicPr>
            <a:picLocks noGrp="1" noChangeAspect="1"/>
          </p:cNvPicPr>
          <p:nvPr>
            <p:ph type="pic" sz="quarter" idx="21"/>
          </p:nvPr>
        </p:nvPicPr>
        <p:blipFill>
          <a:blip r:embed="rId7"/>
          <a:srcRect t="9684" b="9684"/>
          <a:stretch/>
        </p:blipFill>
        <p:spPr>
          <a:prstGeom prst="rect">
            <a:avLst/>
          </a:prstGeom>
        </p:spPr>
      </p:pic>
      <p:sp>
        <p:nvSpPr>
          <p:cNvPr id="9" name="Tijdelijke aanduiding voor inhoud 8">
            <a:extLst>
              <a:ext uri="{FF2B5EF4-FFF2-40B4-BE49-F238E27FC236}">
                <a16:creationId xmlns:a16="http://schemas.microsoft.com/office/drawing/2014/main" id="{BFE396CA-7915-7F77-F999-6DAADF625CF5}"/>
              </a:ext>
            </a:extLst>
          </p:cNvPr>
          <p:cNvSpPr>
            <a:spLocks noGrp="1"/>
          </p:cNvSpPr>
          <p:nvPr>
            <p:ph type="body" sz="quarter" idx="23"/>
          </p:nvPr>
        </p:nvSpPr>
        <p:spPr>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001158"/>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158"/>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1158"/>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400" dirty="0">
                <a:latin typeface="Vestula Pro" panose="020B0A03060302020204" pitchFamily="34" charset="0"/>
              </a:rPr>
              <a:t>Academiegebouw</a:t>
            </a:r>
            <a:endParaRPr lang="en-US" sz="1400" dirty="0">
              <a:latin typeface="Vestula Pro" panose="020B0A03060302020204" pitchFamily="34" charset="0"/>
            </a:endParaRPr>
          </a:p>
        </p:txBody>
      </p:sp>
      <p:sp>
        <p:nvSpPr>
          <p:cNvPr id="7" name="Tijdelijke aanduiding voor tekst 6">
            <a:extLst>
              <a:ext uri="{FF2B5EF4-FFF2-40B4-BE49-F238E27FC236}">
                <a16:creationId xmlns:a16="http://schemas.microsoft.com/office/drawing/2014/main" id="{454FBBAC-3E0C-D81B-339A-2D0EEC6CAA7B}"/>
              </a:ext>
            </a:extLst>
          </p:cNvPr>
          <p:cNvSpPr>
            <a:spLocks noGrp="1"/>
          </p:cNvSpPr>
          <p:nvPr>
            <p:ph type="body" sz="quarter" idx="24"/>
          </p:nvPr>
        </p:nvSpPr>
        <p:spPr/>
        <p:txBody>
          <a:bodyPr lIns="0" tIns="0" rIns="0" bIns="0"/>
          <a:lstStyle/>
          <a:p>
            <a:r>
              <a:rPr lang="nl-NL" dirty="0" err="1">
                <a:latin typeface="Vestula Pro" panose="020B0A03060302020204" pitchFamily="34" charset="0"/>
              </a:rPr>
              <a:t>Kamerlingh</a:t>
            </a:r>
            <a:r>
              <a:rPr lang="nl-NL" dirty="0">
                <a:latin typeface="Vestula Pro" panose="020B0A03060302020204" pitchFamily="34" charset="0"/>
              </a:rPr>
              <a:t> Onnes Gebouw</a:t>
            </a:r>
            <a:endParaRPr lang="en-US" dirty="0">
              <a:latin typeface="Vestula Pro" panose="020B0A03060302020204" pitchFamily="34" charset="0"/>
            </a:endParaRPr>
          </a:p>
        </p:txBody>
      </p:sp>
      <p:sp>
        <p:nvSpPr>
          <p:cNvPr id="10" name="Tijdelijke aanduiding voor tekst 9">
            <a:extLst>
              <a:ext uri="{FF2B5EF4-FFF2-40B4-BE49-F238E27FC236}">
                <a16:creationId xmlns:a16="http://schemas.microsoft.com/office/drawing/2014/main" id="{D7ED4CEA-8BAD-90F7-F21B-428F15C4D14A}"/>
              </a:ext>
            </a:extLst>
          </p:cNvPr>
          <p:cNvSpPr>
            <a:spLocks noGrp="1"/>
          </p:cNvSpPr>
          <p:nvPr>
            <p:ph type="body" sz="quarter" idx="25"/>
          </p:nvPr>
        </p:nvSpPr>
        <p:spPr/>
        <p:txBody>
          <a:bodyPr lIns="0" tIns="0" rIns="0" bIns="0"/>
          <a:lstStyle/>
          <a:p>
            <a:r>
              <a:rPr lang="nl-NL" dirty="0">
                <a:latin typeface="Vestula Pro" panose="020B0A03060302020204" pitchFamily="34" charset="0"/>
              </a:rPr>
              <a:t>Universiteitscampus Spui</a:t>
            </a:r>
            <a:endParaRPr lang="en-US" dirty="0">
              <a:latin typeface="Vestula Pro" panose="020B0A03060302020204" pitchFamily="34" charset="0"/>
            </a:endParaRPr>
          </a:p>
        </p:txBody>
      </p:sp>
      <p:sp>
        <p:nvSpPr>
          <p:cNvPr id="11" name="Tijdelijke aanduiding voor tekst 10">
            <a:extLst>
              <a:ext uri="{FF2B5EF4-FFF2-40B4-BE49-F238E27FC236}">
                <a16:creationId xmlns:a16="http://schemas.microsoft.com/office/drawing/2014/main" id="{C1028FCB-5C03-4851-F17F-C005D72BFB56}"/>
              </a:ext>
            </a:extLst>
          </p:cNvPr>
          <p:cNvSpPr>
            <a:spLocks noGrp="1"/>
          </p:cNvSpPr>
          <p:nvPr>
            <p:ph type="body" sz="quarter" idx="26"/>
          </p:nvPr>
        </p:nvSpPr>
        <p:spPr/>
        <p:txBody>
          <a:bodyPr lIns="0" tIns="0" rIns="0" bIns="0"/>
          <a:lstStyle/>
          <a:p>
            <a:r>
              <a:rPr lang="nl-NL" dirty="0" err="1">
                <a:latin typeface="Vestula Pro" panose="020B0A03060302020204" pitchFamily="34" charset="0"/>
              </a:rPr>
              <a:t>Herta</a:t>
            </a:r>
            <a:r>
              <a:rPr lang="nl-NL" dirty="0">
                <a:latin typeface="Vestula Pro" panose="020B0A03060302020204" pitchFamily="34" charset="0"/>
              </a:rPr>
              <a:t> Mohr-gebouw</a:t>
            </a:r>
            <a:endParaRPr lang="en-US" dirty="0">
              <a:latin typeface="Vestula Pro" panose="020B0A03060302020204" pitchFamily="34" charset="0"/>
            </a:endParaRPr>
          </a:p>
        </p:txBody>
      </p:sp>
      <p:sp>
        <p:nvSpPr>
          <p:cNvPr id="12" name="Tijdelijke aanduiding voor tekst 11">
            <a:extLst>
              <a:ext uri="{FF2B5EF4-FFF2-40B4-BE49-F238E27FC236}">
                <a16:creationId xmlns:a16="http://schemas.microsoft.com/office/drawing/2014/main" id="{F7E7CAB8-563C-E957-D0D1-8088C204995B}"/>
              </a:ext>
            </a:extLst>
          </p:cNvPr>
          <p:cNvSpPr>
            <a:spLocks noGrp="1"/>
          </p:cNvSpPr>
          <p:nvPr>
            <p:ph type="body" sz="quarter" idx="27"/>
          </p:nvPr>
        </p:nvSpPr>
        <p:spPr/>
        <p:txBody>
          <a:bodyPr lIns="0" tIns="0" rIns="0" bIns="0"/>
          <a:lstStyle/>
          <a:p>
            <a:r>
              <a:rPr lang="nl-NL" dirty="0" err="1">
                <a:latin typeface="Vestula Pro" panose="020B0A03060302020204" pitchFamily="34" charset="0"/>
              </a:rPr>
              <a:t>Gorlaeusgebouw</a:t>
            </a:r>
            <a:endParaRPr lang="en-US" dirty="0">
              <a:latin typeface="Vestula Pro" panose="020B0A03060302020204" pitchFamily="34" charset="0"/>
            </a:endParaRPr>
          </a:p>
        </p:txBody>
      </p:sp>
      <p:sp>
        <p:nvSpPr>
          <p:cNvPr id="8" name="Titel 7">
            <a:extLst>
              <a:ext uri="{FF2B5EF4-FFF2-40B4-BE49-F238E27FC236}">
                <a16:creationId xmlns:a16="http://schemas.microsoft.com/office/drawing/2014/main" id="{F84C436D-243D-9C39-2B29-3572EFE7A3A6}"/>
              </a:ext>
            </a:extLst>
          </p:cNvPr>
          <p:cNvSpPr>
            <a:spLocks noGrp="1"/>
          </p:cNvSpPr>
          <p:nvPr>
            <p:ph type="title"/>
          </p:nvPr>
        </p:nvSpPr>
        <p:spPr/>
        <p:txBody>
          <a:bodyPr lIns="0" rIns="0"/>
          <a:lstStyle/>
          <a:p>
            <a:r>
              <a:rPr lang="nl-NL" b="1" dirty="0"/>
              <a:t>Onze locaties</a:t>
            </a:r>
            <a:endParaRPr lang="en-US" b="1" dirty="0"/>
          </a:p>
        </p:txBody>
      </p:sp>
    </p:spTree>
    <p:extLst>
      <p:ext uri="{BB962C8B-B14F-4D97-AF65-F5344CB8AC3E}">
        <p14:creationId xmlns:p14="http://schemas.microsoft.com/office/powerpoint/2010/main" val="247026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378D5-D41B-6C8B-0780-269A9031B935}"/>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32B64F24-DB95-0B16-5F4C-FF0EF38FF155}"/>
              </a:ext>
            </a:extLst>
          </p:cNvPr>
          <p:cNvSpPr>
            <a:spLocks noGrp="1"/>
          </p:cNvSpPr>
          <p:nvPr>
            <p:ph type="body" sz="quarter" idx="14"/>
          </p:nvPr>
        </p:nvSpPr>
        <p:spPr>
          <a:xfrm>
            <a:off x="698400" y="2037600"/>
            <a:ext cx="5397600" cy="4046537"/>
          </a:xfrm>
        </p:spPr>
        <p:txBody>
          <a:bodyPr vert="horz" lIns="91440" tIns="45720" rIns="91440" bIns="45720" rtlCol="0">
            <a:spAutoFit/>
          </a:bodyPr>
          <a:lstStyle/>
          <a:p>
            <a:pPr marL="228600" indent="-228600">
              <a:spcAft>
                <a:spcPts val="1200"/>
              </a:spcAft>
            </a:pPr>
            <a:r>
              <a:rPr lang="nl-NL" dirty="0"/>
              <a:t>Laboratoria en </a:t>
            </a:r>
            <a:r>
              <a:rPr lang="nl-NL" dirty="0" err="1"/>
              <a:t>cleanrooms</a:t>
            </a:r>
            <a:endParaRPr lang="nl-NL" dirty="0"/>
          </a:p>
          <a:p>
            <a:pPr marL="228600" indent="-228600">
              <a:spcAft>
                <a:spcPts val="1200"/>
              </a:spcAft>
            </a:pPr>
            <a:r>
              <a:rPr lang="nl-NL" dirty="0"/>
              <a:t>Beeldvormingsfaciliteiten</a:t>
            </a:r>
          </a:p>
          <a:p>
            <a:pPr marL="228600" indent="-228600">
              <a:spcAft>
                <a:spcPts val="1200"/>
              </a:spcAft>
            </a:pPr>
            <a:r>
              <a:rPr lang="nl-NL" dirty="0"/>
              <a:t>High-performance computing</a:t>
            </a:r>
          </a:p>
          <a:p>
            <a:pPr marL="228600" indent="-228600">
              <a:spcAft>
                <a:spcPts val="1200"/>
              </a:spcAft>
            </a:pPr>
            <a:r>
              <a:rPr lang="nl-NL" dirty="0"/>
              <a:t>Dierfaciliteiten</a:t>
            </a:r>
          </a:p>
          <a:p>
            <a:pPr marL="228600" indent="-228600">
              <a:spcAft>
                <a:spcPts val="1200"/>
              </a:spcAft>
            </a:pPr>
            <a:r>
              <a:rPr lang="nl-NL" dirty="0"/>
              <a:t>Hortus botanicus</a:t>
            </a:r>
          </a:p>
        </p:txBody>
      </p:sp>
      <p:sp>
        <p:nvSpPr>
          <p:cNvPr id="2" name="Titel 1">
            <a:extLst>
              <a:ext uri="{FF2B5EF4-FFF2-40B4-BE49-F238E27FC236}">
                <a16:creationId xmlns:a16="http://schemas.microsoft.com/office/drawing/2014/main" id="{DBE8A094-40FC-0F81-E2C0-5D6E700D075B}"/>
              </a:ext>
            </a:extLst>
          </p:cNvPr>
          <p:cNvSpPr>
            <a:spLocks noGrp="1"/>
          </p:cNvSpPr>
          <p:nvPr>
            <p:ph type="title"/>
          </p:nvPr>
        </p:nvSpPr>
        <p:spPr>
          <a:xfrm>
            <a:off x="698400" y="360000"/>
            <a:ext cx="5397600" cy="1325563"/>
          </a:xfrm>
        </p:spPr>
        <p:txBody>
          <a:bodyPr/>
          <a:lstStyle/>
          <a:p>
            <a:r>
              <a:rPr lang="nl-NL" dirty="0"/>
              <a:t>Onderzoeksfaciliteiten</a:t>
            </a:r>
            <a:endParaRPr lang="en-US" dirty="0"/>
          </a:p>
        </p:txBody>
      </p:sp>
      <p:pic>
        <p:nvPicPr>
          <p:cNvPr id="4" name="Tijdelijke aanduiding voor afbeelding 23">
            <a:extLst>
              <a:ext uri="{FF2B5EF4-FFF2-40B4-BE49-F238E27FC236}">
                <a16:creationId xmlns:a16="http://schemas.microsoft.com/office/drawing/2014/main" id="{A1869512-9302-4910-8BBD-6AE6948AF932}"/>
              </a:ext>
            </a:extLst>
          </p:cNvPr>
          <p:cNvPicPr>
            <a:picLocks noGrp="1" noChangeAspect="1"/>
          </p:cNvPicPr>
          <p:nvPr>
            <p:ph type="pic" sz="quarter" idx="16"/>
          </p:nvPr>
        </p:nvPicPr>
        <p:blipFill>
          <a:blip r:embed="rId3"/>
          <a:srcRect l="41188"/>
          <a:stretch>
            <a:fillRect/>
          </a:stretch>
        </p:blipFill>
        <p:spPr>
          <a:xfrm>
            <a:off x="6142038" y="0"/>
            <a:ext cx="6049962" cy="6858000"/>
          </a:xfrm>
        </p:spPr>
      </p:pic>
    </p:spTree>
    <p:extLst>
      <p:ext uri="{BB962C8B-B14F-4D97-AF65-F5344CB8AC3E}">
        <p14:creationId xmlns:p14="http://schemas.microsoft.com/office/powerpoint/2010/main" val="26239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5AF47F-D4FA-2E36-9BFB-35FB6A8AD962}"/>
              </a:ext>
            </a:extLst>
          </p:cNvPr>
          <p:cNvSpPr>
            <a:spLocks noGrp="1"/>
          </p:cNvSpPr>
          <p:nvPr>
            <p:ph type="title"/>
          </p:nvPr>
        </p:nvSpPr>
        <p:spPr>
          <a:xfrm>
            <a:off x="3007086" y="360000"/>
            <a:ext cx="8346713" cy="1325563"/>
          </a:xfrm>
        </p:spPr>
        <p:txBody>
          <a:bodyPr/>
          <a:lstStyle/>
          <a:p>
            <a:r>
              <a:rPr lang="nl-NL"/>
              <a:t>Human Resources</a:t>
            </a:r>
            <a:endParaRPr lang="en-US" dirty="0"/>
          </a:p>
        </p:txBody>
      </p:sp>
      <p:sp>
        <p:nvSpPr>
          <p:cNvPr id="4" name="Tijdelijke aanduiding voor tekst 3">
            <a:extLst>
              <a:ext uri="{FF2B5EF4-FFF2-40B4-BE49-F238E27FC236}">
                <a16:creationId xmlns:a16="http://schemas.microsoft.com/office/drawing/2014/main" id="{BAEC9C5C-AE50-309B-6837-AE2BB8342F3C}"/>
              </a:ext>
            </a:extLst>
          </p:cNvPr>
          <p:cNvSpPr>
            <a:spLocks noGrp="1"/>
          </p:cNvSpPr>
          <p:nvPr>
            <p:ph type="body" sz="quarter" idx="14"/>
          </p:nvPr>
        </p:nvSpPr>
        <p:spPr>
          <a:xfrm>
            <a:off x="3006725" y="2036763"/>
            <a:ext cx="8347075" cy="3441968"/>
          </a:xfrm>
        </p:spPr>
        <p:txBody>
          <a:bodyPr vert="horz" lIns="91440" tIns="45720" rIns="91440" bIns="45720" rtlCol="0">
            <a:spAutoFit/>
          </a:bodyPr>
          <a:lstStyle/>
          <a:p>
            <a:pPr marL="228600" indent="-228600">
              <a:lnSpc>
                <a:spcPct val="120000"/>
              </a:lnSpc>
              <a:spcBef>
                <a:spcPts val="0"/>
              </a:spcBef>
              <a:buChar char="•"/>
            </a:pPr>
            <a:r>
              <a:rPr lang="nl-NL" dirty="0"/>
              <a:t>Gezonde, betrokken en lerende gemeenschap</a:t>
            </a:r>
          </a:p>
          <a:p>
            <a:pPr marL="228600" indent="-228600">
              <a:lnSpc>
                <a:spcPct val="120000"/>
              </a:lnSpc>
              <a:spcBef>
                <a:spcPts val="0"/>
              </a:spcBef>
              <a:buChar char="•"/>
            </a:pPr>
            <a:r>
              <a:rPr lang="nl-NL" dirty="0" err="1"/>
              <a:t>Academia</a:t>
            </a:r>
            <a:r>
              <a:rPr lang="nl-NL" dirty="0"/>
              <a:t> in Motion: talentontwikkeling wetenschappers en ondersteuning</a:t>
            </a:r>
          </a:p>
          <a:p>
            <a:pPr marL="228600" indent="-228600">
              <a:lnSpc>
                <a:spcPct val="120000"/>
              </a:lnSpc>
              <a:spcBef>
                <a:spcPts val="0"/>
              </a:spcBef>
              <a:buChar char="•"/>
            </a:pPr>
            <a:r>
              <a:rPr lang="nl-NL" dirty="0"/>
              <a:t>Leiderschap en ontwikkeling daarvan</a:t>
            </a:r>
          </a:p>
          <a:p>
            <a:pPr marL="228600" indent="-228600">
              <a:lnSpc>
                <a:spcPct val="120000"/>
              </a:lnSpc>
              <a:spcBef>
                <a:spcPts val="0"/>
              </a:spcBef>
              <a:buChar char="•"/>
            </a:pPr>
            <a:r>
              <a:rPr lang="nl-NL" dirty="0"/>
              <a:t>Sociale veiligheid, werkbalans en welzijn</a:t>
            </a:r>
          </a:p>
          <a:p>
            <a:pPr marL="228600" indent="-228600">
              <a:lnSpc>
                <a:spcPct val="120000"/>
              </a:lnSpc>
              <a:spcBef>
                <a:spcPts val="0"/>
              </a:spcBef>
              <a:buChar char="•"/>
            </a:pPr>
            <a:r>
              <a:rPr lang="nl-NL" dirty="0"/>
              <a:t>Service Centre International </a:t>
            </a:r>
            <a:r>
              <a:rPr lang="nl-NL" dirty="0" err="1"/>
              <a:t>Staff</a:t>
            </a:r>
            <a:endParaRPr lang="nl-NL" dirty="0"/>
          </a:p>
          <a:p>
            <a:pPr marL="228600" indent="-228600">
              <a:lnSpc>
                <a:spcPct val="120000"/>
              </a:lnSpc>
              <a:spcBef>
                <a:spcPts val="0"/>
              </a:spcBef>
              <a:buChar char="•"/>
            </a:pPr>
            <a:r>
              <a:rPr lang="nl-NL" dirty="0"/>
              <a:t>Global </a:t>
            </a:r>
            <a:r>
              <a:rPr lang="nl-NL" dirty="0" err="1"/>
              <a:t>Mobility</a:t>
            </a:r>
            <a:endParaRPr lang="nl-NL" dirty="0"/>
          </a:p>
        </p:txBody>
      </p:sp>
      <p:pic>
        <p:nvPicPr>
          <p:cNvPr id="6" name="Tijdelijke aanduiding voor afbeelding 5" descr="Afbeelding met kleding, persoon, meubels, vrouw&#10;&#10;Door AI gegenereerde inhoud is mogelijk onjuist.">
            <a:extLst>
              <a:ext uri="{FF2B5EF4-FFF2-40B4-BE49-F238E27FC236}">
                <a16:creationId xmlns:a16="http://schemas.microsoft.com/office/drawing/2014/main" id="{359B5BCC-E52C-8D48-C43D-8F1007583DAA}"/>
              </a:ext>
            </a:extLst>
          </p:cNvPr>
          <p:cNvPicPr>
            <a:picLocks noGrp="1" noChangeAspect="1"/>
          </p:cNvPicPr>
          <p:nvPr>
            <p:ph type="pic" sz="quarter" idx="16"/>
          </p:nvPr>
        </p:nvPicPr>
        <p:blipFill>
          <a:blip r:embed="rId3"/>
          <a:srcRect l="36304" r="36304"/>
          <a:stretch/>
        </p:blipFill>
        <p:spPr>
          <a:xfrm>
            <a:off x="0" y="0"/>
            <a:ext cx="3324225" cy="6858000"/>
          </a:xfrm>
          <a:solidFill>
            <a:srgbClr val="BCD2FF"/>
          </a:solidFill>
        </p:spPr>
      </p:pic>
    </p:spTree>
    <p:extLst>
      <p:ext uri="{BB962C8B-B14F-4D97-AF65-F5344CB8AC3E}">
        <p14:creationId xmlns:p14="http://schemas.microsoft.com/office/powerpoint/2010/main" val="321679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46503F4-4B06-F7F5-54D1-444F07F62567}"/>
              </a:ext>
            </a:extLst>
          </p:cNvPr>
          <p:cNvSpPr>
            <a:spLocks noGrp="1"/>
          </p:cNvSpPr>
          <p:nvPr>
            <p:ph type="title"/>
          </p:nvPr>
        </p:nvSpPr>
        <p:spPr>
          <a:xfrm>
            <a:off x="3007086" y="360000"/>
            <a:ext cx="8346713" cy="1325563"/>
          </a:xfrm>
        </p:spPr>
        <p:txBody>
          <a:bodyPr/>
          <a:lstStyle/>
          <a:p>
            <a:r>
              <a:rPr lang="nl-NL"/>
              <a:t>Universiteitsbibliotheken</a:t>
            </a:r>
            <a:endParaRPr lang="en-US" dirty="0"/>
          </a:p>
        </p:txBody>
      </p:sp>
      <p:sp>
        <p:nvSpPr>
          <p:cNvPr id="6" name="Tijdelijke aanduiding voor inhoud 5">
            <a:extLst>
              <a:ext uri="{FF2B5EF4-FFF2-40B4-BE49-F238E27FC236}">
                <a16:creationId xmlns:a16="http://schemas.microsoft.com/office/drawing/2014/main" id="{2187B69D-82AE-DC6C-1F06-3BCEB99E519E}"/>
              </a:ext>
            </a:extLst>
          </p:cNvPr>
          <p:cNvSpPr>
            <a:spLocks noGrp="1"/>
          </p:cNvSpPr>
          <p:nvPr>
            <p:ph type="body" sz="quarter" idx="14"/>
          </p:nvPr>
        </p:nvSpPr>
        <p:spPr>
          <a:xfrm>
            <a:off x="3006725" y="2036763"/>
            <a:ext cx="8346713" cy="3831433"/>
          </a:xfrm>
        </p:spPr>
        <p:txBody>
          <a:bodyPr wrap="square">
            <a:spAutoFit/>
          </a:bodyPr>
          <a:lstStyle/>
          <a:p>
            <a:pPr>
              <a:lnSpc>
                <a:spcPct val="120000"/>
              </a:lnSpc>
              <a:spcBef>
                <a:spcPts val="0"/>
              </a:spcBef>
            </a:pPr>
            <a:r>
              <a:rPr lang="nl-NL" sz="2200" b="1" dirty="0">
                <a:solidFill>
                  <a:srgbClr val="B27F2A"/>
                </a:solidFill>
              </a:rPr>
              <a:t>9</a:t>
            </a:r>
            <a:r>
              <a:rPr lang="nl-NL" dirty="0"/>
              <a:t> bibliotheken in Leiden, Den Haag, Rabat en Jakarta</a:t>
            </a:r>
          </a:p>
          <a:p>
            <a:pPr>
              <a:lnSpc>
                <a:spcPct val="120000"/>
              </a:lnSpc>
              <a:spcBef>
                <a:spcPts val="0"/>
              </a:spcBef>
            </a:pPr>
            <a:r>
              <a:rPr lang="nl-NL" sz="2200" b="1" dirty="0">
                <a:solidFill>
                  <a:srgbClr val="B27F2A"/>
                </a:solidFill>
              </a:rPr>
              <a:t>5,5 miljoen </a:t>
            </a:r>
            <a:r>
              <a:rPr lang="nl-NL" dirty="0"/>
              <a:t>boeken en tijdschriften (gedrukt en digitaal)</a:t>
            </a:r>
          </a:p>
          <a:p>
            <a:pPr>
              <a:lnSpc>
                <a:spcPct val="120000"/>
              </a:lnSpc>
              <a:spcBef>
                <a:spcPts val="0"/>
              </a:spcBef>
            </a:pPr>
            <a:r>
              <a:rPr lang="nl-NL" sz="2200" b="1" dirty="0">
                <a:solidFill>
                  <a:srgbClr val="B27F2A"/>
                </a:solidFill>
              </a:rPr>
              <a:t>1 miljoen </a:t>
            </a:r>
            <a:r>
              <a:rPr lang="nl-NL" dirty="0"/>
              <a:t>uitleningen</a:t>
            </a:r>
          </a:p>
          <a:p>
            <a:pPr>
              <a:lnSpc>
                <a:spcPct val="120000"/>
              </a:lnSpc>
              <a:spcBef>
                <a:spcPts val="0"/>
              </a:spcBef>
            </a:pPr>
            <a:r>
              <a:rPr lang="nl-NL" sz="2200" b="1" dirty="0">
                <a:solidFill>
                  <a:srgbClr val="B27F2A"/>
                </a:solidFill>
              </a:rPr>
              <a:t>5 miljoen </a:t>
            </a:r>
            <a:r>
              <a:rPr lang="nl-NL" dirty="0"/>
              <a:t>zoekacties in catalogus</a:t>
            </a:r>
          </a:p>
          <a:p>
            <a:pPr>
              <a:lnSpc>
                <a:spcPct val="120000"/>
              </a:lnSpc>
              <a:spcBef>
                <a:spcPts val="0"/>
              </a:spcBef>
            </a:pPr>
            <a:r>
              <a:rPr lang="nl-NL" sz="2200" b="1" dirty="0">
                <a:solidFill>
                  <a:srgbClr val="B27F2A"/>
                </a:solidFill>
              </a:rPr>
              <a:t>500 duizend </a:t>
            </a:r>
            <a:r>
              <a:rPr lang="nl-NL" dirty="0"/>
              <a:t>vrij toegankelijke objecten in Bijzondere Collecties</a:t>
            </a:r>
          </a:p>
          <a:p>
            <a:pPr>
              <a:lnSpc>
                <a:spcPct val="120000"/>
              </a:lnSpc>
              <a:spcBef>
                <a:spcPts val="0"/>
              </a:spcBef>
            </a:pPr>
            <a:r>
              <a:rPr lang="nl-NL" sz="2200" b="1" dirty="0">
                <a:solidFill>
                  <a:srgbClr val="B27F2A"/>
                </a:solidFill>
              </a:rPr>
              <a:t>7 </a:t>
            </a:r>
            <a:r>
              <a:rPr lang="nl-NL" dirty="0"/>
              <a:t>collecties met UNESCO-</a:t>
            </a:r>
            <a:r>
              <a:rPr lang="nl-NL" dirty="0" err="1"/>
              <a:t>werelderfgoedstatus</a:t>
            </a:r>
            <a:endParaRPr lang="nl-NL" dirty="0"/>
          </a:p>
          <a:p>
            <a:pPr>
              <a:lnSpc>
                <a:spcPct val="120000"/>
              </a:lnSpc>
              <a:spcBef>
                <a:spcPts val="0"/>
              </a:spcBef>
            </a:pPr>
            <a:r>
              <a:rPr lang="nl-NL" sz="2200" b="1" dirty="0">
                <a:solidFill>
                  <a:srgbClr val="B27F2A"/>
                </a:solidFill>
              </a:rPr>
              <a:t>500</a:t>
            </a:r>
            <a:r>
              <a:rPr lang="nl-NL" dirty="0"/>
              <a:t> internationale gastonderzoekers en fellowships</a:t>
            </a:r>
            <a:endParaRPr lang="en-US" dirty="0"/>
          </a:p>
        </p:txBody>
      </p:sp>
      <p:pic>
        <p:nvPicPr>
          <p:cNvPr id="9" name="Tijdelijke aanduiding voor afbeelding 8">
            <a:extLst>
              <a:ext uri="{FF2B5EF4-FFF2-40B4-BE49-F238E27FC236}">
                <a16:creationId xmlns:a16="http://schemas.microsoft.com/office/drawing/2014/main" id="{3ACA9EFF-3FD4-D25D-EFE2-95C6F94A4DBE}"/>
              </a:ext>
            </a:extLst>
          </p:cNvPr>
          <p:cNvPicPr>
            <a:picLocks noGrp="1" noChangeAspect="1"/>
          </p:cNvPicPr>
          <p:nvPr>
            <p:ph type="pic" sz="quarter" idx="16"/>
          </p:nvPr>
        </p:nvPicPr>
        <p:blipFill>
          <a:blip r:embed="rId3"/>
          <a:srcRect l="48135" r="19551"/>
          <a:stretch>
            <a:fillRect/>
          </a:stretch>
        </p:blipFill>
        <p:spPr>
          <a:xfrm>
            <a:off x="0" y="0"/>
            <a:ext cx="3324225" cy="6858000"/>
          </a:xfrm>
        </p:spPr>
      </p:pic>
    </p:spTree>
    <p:extLst>
      <p:ext uri="{BB962C8B-B14F-4D97-AF65-F5344CB8AC3E}">
        <p14:creationId xmlns:p14="http://schemas.microsoft.com/office/powerpoint/2010/main" val="211340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ndertitel 5">
            <a:extLst>
              <a:ext uri="{FF2B5EF4-FFF2-40B4-BE49-F238E27FC236}">
                <a16:creationId xmlns:a16="http://schemas.microsoft.com/office/drawing/2014/main" id="{41D98954-D71C-9F45-022D-B28BBD2FE548}"/>
              </a:ext>
            </a:extLst>
          </p:cNvPr>
          <p:cNvSpPr>
            <a:spLocks noGrp="1"/>
          </p:cNvSpPr>
          <p:nvPr>
            <p:ph type="subTitle" idx="1"/>
          </p:nvPr>
        </p:nvSpPr>
        <p:spPr/>
        <p:txBody>
          <a:bodyPr/>
          <a:lstStyle/>
          <a:p>
            <a:endParaRPr lang="en-US"/>
          </a:p>
        </p:txBody>
      </p:sp>
      <p:sp>
        <p:nvSpPr>
          <p:cNvPr id="5" name="Titel 4">
            <a:extLst>
              <a:ext uri="{FF2B5EF4-FFF2-40B4-BE49-F238E27FC236}">
                <a16:creationId xmlns:a16="http://schemas.microsoft.com/office/drawing/2014/main" id="{C1C94C41-12A3-398C-010B-D7C8B125CCB1}"/>
              </a:ext>
            </a:extLst>
          </p:cNvPr>
          <p:cNvSpPr>
            <a:spLocks noGrp="1"/>
          </p:cNvSpPr>
          <p:nvPr>
            <p:ph type="ctrTitle"/>
          </p:nvPr>
        </p:nvSpPr>
        <p:spPr/>
        <p:txBody>
          <a:bodyPr/>
          <a:lstStyle/>
          <a:p>
            <a:r>
              <a:rPr lang="nl-NL" dirty="0"/>
              <a:t>universiteitleiden.nl</a:t>
            </a:r>
            <a:endParaRPr lang="en-US" dirty="0"/>
          </a:p>
        </p:txBody>
      </p:sp>
    </p:spTree>
    <p:extLst>
      <p:ext uri="{BB962C8B-B14F-4D97-AF65-F5344CB8AC3E}">
        <p14:creationId xmlns:p14="http://schemas.microsoft.com/office/powerpoint/2010/main" val="342544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2CC8FB4-7D6A-2FD9-A5B5-088233544D67}"/>
              </a:ext>
            </a:extLst>
          </p:cNvPr>
          <p:cNvSpPr>
            <a:spLocks noGrp="1"/>
          </p:cNvSpPr>
          <p:nvPr>
            <p:ph type="body" sz="quarter" idx="14"/>
          </p:nvPr>
        </p:nvSpPr>
        <p:spPr/>
        <p:txBody>
          <a:bodyPr/>
          <a:lstStyle/>
          <a:p>
            <a:pPr>
              <a:spcBef>
                <a:spcPts val="0"/>
              </a:spcBef>
            </a:pPr>
            <a:r>
              <a:rPr lang="nl-NL" dirty="0"/>
              <a:t>Archeologie</a:t>
            </a:r>
          </a:p>
          <a:p>
            <a:pPr>
              <a:spcBef>
                <a:spcPts val="0"/>
              </a:spcBef>
            </a:pPr>
            <a:r>
              <a:rPr lang="nl-NL" dirty="0"/>
              <a:t>Geesteswetenschappen</a:t>
            </a:r>
          </a:p>
          <a:p>
            <a:pPr>
              <a:spcBef>
                <a:spcPts val="0"/>
              </a:spcBef>
            </a:pPr>
            <a:r>
              <a:rPr lang="nl-NL" dirty="0"/>
              <a:t>Geneeskunde/LUMC</a:t>
            </a:r>
          </a:p>
          <a:p>
            <a:pPr>
              <a:spcBef>
                <a:spcPts val="0"/>
              </a:spcBef>
            </a:pPr>
            <a:r>
              <a:rPr lang="nl-NL" dirty="0" err="1"/>
              <a:t>Governance</a:t>
            </a:r>
            <a:r>
              <a:rPr lang="nl-NL" dirty="0"/>
              <a:t> and Global </a:t>
            </a:r>
            <a:r>
              <a:rPr lang="nl-NL" dirty="0" err="1"/>
              <a:t>Affairs</a:t>
            </a:r>
            <a:endParaRPr lang="nl-NL" dirty="0"/>
          </a:p>
          <a:p>
            <a:pPr>
              <a:spcBef>
                <a:spcPts val="0"/>
              </a:spcBef>
            </a:pPr>
            <a:r>
              <a:rPr lang="nl-NL" dirty="0"/>
              <a:t>Rechtsgeleerdheid</a:t>
            </a:r>
          </a:p>
          <a:p>
            <a:pPr>
              <a:spcBef>
                <a:spcPts val="0"/>
              </a:spcBef>
            </a:pPr>
            <a:r>
              <a:rPr lang="nl-NL" dirty="0"/>
              <a:t>Sociale Wetenschappen</a:t>
            </a:r>
          </a:p>
          <a:p>
            <a:pPr>
              <a:spcBef>
                <a:spcPts val="0"/>
              </a:spcBef>
            </a:pPr>
            <a:r>
              <a:rPr lang="nl-NL" dirty="0"/>
              <a:t>Wiskunde en Natuurwetenschappen</a:t>
            </a:r>
          </a:p>
          <a:p>
            <a:pPr marL="0" indent="0">
              <a:buNone/>
            </a:pPr>
            <a:endParaRPr lang="en-US" dirty="0"/>
          </a:p>
        </p:txBody>
      </p:sp>
      <p:sp>
        <p:nvSpPr>
          <p:cNvPr id="3" name="Titel 2">
            <a:extLst>
              <a:ext uri="{FF2B5EF4-FFF2-40B4-BE49-F238E27FC236}">
                <a16:creationId xmlns:a16="http://schemas.microsoft.com/office/drawing/2014/main" id="{55841F9D-0DFE-4949-C360-C64506A6D53C}"/>
              </a:ext>
            </a:extLst>
          </p:cNvPr>
          <p:cNvSpPr>
            <a:spLocks noGrp="1"/>
          </p:cNvSpPr>
          <p:nvPr>
            <p:ph type="title"/>
          </p:nvPr>
        </p:nvSpPr>
        <p:spPr/>
        <p:txBody>
          <a:bodyPr/>
          <a:lstStyle/>
          <a:p>
            <a:r>
              <a:rPr lang="nl-NL" dirty="0"/>
              <a:t>Faculteiten</a:t>
            </a:r>
            <a:endParaRPr lang="en-US" dirty="0"/>
          </a:p>
        </p:txBody>
      </p:sp>
      <p:sp>
        <p:nvSpPr>
          <p:cNvPr id="4" name="Tijdelijke aanduiding voor afbeelding 3">
            <a:extLst>
              <a:ext uri="{FF2B5EF4-FFF2-40B4-BE49-F238E27FC236}">
                <a16:creationId xmlns:a16="http://schemas.microsoft.com/office/drawing/2014/main" id="{3F1C4D9A-90A7-CC85-5C65-FD36B4744536}"/>
              </a:ext>
            </a:extLst>
          </p:cNvPr>
          <p:cNvSpPr>
            <a:spLocks noGrp="1"/>
          </p:cNvSpPr>
          <p:nvPr>
            <p:ph type="pic" sz="quarter" idx="15"/>
          </p:nvPr>
        </p:nvSpPr>
        <p:spPr/>
        <p:txBody>
          <a:bodyPr/>
          <a:lstStyle/>
          <a:p>
            <a:endParaRPr lang="en-US"/>
          </a:p>
        </p:txBody>
      </p:sp>
    </p:spTree>
    <p:extLst>
      <p:ext uri="{BB962C8B-B14F-4D97-AF65-F5344CB8AC3E}">
        <p14:creationId xmlns:p14="http://schemas.microsoft.com/office/powerpoint/2010/main" val="82598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645C6-9DD2-33B5-A932-5B9A6201B393}"/>
            </a:ext>
          </a:extLst>
        </p:cNvPr>
        <p:cNvGrpSpPr/>
        <p:nvPr/>
      </p:nvGrpSpPr>
      <p:grpSpPr>
        <a:xfrm>
          <a:off x="0" y="0"/>
          <a:ext cx="0" cy="0"/>
          <a:chOff x="0" y="0"/>
          <a:chExt cx="0" cy="0"/>
        </a:xfrm>
      </p:grpSpPr>
      <p:pic>
        <p:nvPicPr>
          <p:cNvPr id="2" name="Wereldkaart">
            <a:extLst>
              <a:ext uri="{FF2B5EF4-FFF2-40B4-BE49-F238E27FC236}">
                <a16:creationId xmlns:a16="http://schemas.microsoft.com/office/drawing/2014/main" id="{8DBB6D8E-6472-8924-E4D6-168B27DDF9CA}"/>
              </a:ext>
            </a:extLst>
          </p:cNvPr>
          <p:cNvPicPr>
            <a:picLocks noGrp="1" noChangeAspect="1"/>
          </p:cNvPicPr>
          <p:nvPr>
            <p:ph type="pic" sz="quarter" idx="16"/>
          </p:nvPr>
        </p:nvPicPr>
        <p:blipFill>
          <a:blip>
            <a:extLst>
              <a:ext uri="{96DAC541-7B7A-43D3-8B79-37D633B846F1}">
                <asvg:svgBlip xmlns:asvg="http://schemas.microsoft.com/office/drawing/2016/SVG/main" r:embed="rId3"/>
              </a:ext>
            </a:extLst>
          </a:blip>
          <a:srcRect l="32467" r="18594"/>
          <a:stretch>
            <a:fillRect/>
          </a:stretch>
        </p:blipFill>
        <p:spPr>
          <a:xfrm>
            <a:off x="6142036" y="0"/>
            <a:ext cx="6049964" cy="6858000"/>
          </a:xfrm>
        </p:spPr>
      </p:pic>
      <p:sp>
        <p:nvSpPr>
          <p:cNvPr id="52" name="St. Petersburg">
            <a:extLst>
              <a:ext uri="{FF2B5EF4-FFF2-40B4-BE49-F238E27FC236}">
                <a16:creationId xmlns:a16="http://schemas.microsoft.com/office/drawing/2014/main" id="{7E79DCCB-6452-E5EE-A6CA-9351B6AC5915}"/>
              </a:ext>
            </a:extLst>
          </p:cNvPr>
          <p:cNvSpPr txBox="1">
            <a:spLocks noChangeAspect="1"/>
          </p:cNvSpPr>
          <p:nvPr/>
        </p:nvSpPr>
        <p:spPr>
          <a:xfrm>
            <a:off x="8725668" y="1430848"/>
            <a:ext cx="395400" cy="396000"/>
          </a:xfrm>
          <a:prstGeom prst="rect">
            <a:avLst/>
          </a:prstGeom>
          <a:blipFill dpi="0" rotWithShape="1">
            <a:blip>
              <a:extLst>
                <a:ext uri="{96DAC541-7B7A-43D3-8B79-37D633B846F1}">
                  <asvg:svgBlip xmlns:asvg="http://schemas.microsoft.com/office/drawing/2016/SVG/main" r:embed="rId4"/>
                </a:ext>
              </a:extLst>
            </a:blip>
            <a:srcRect/>
            <a:stretch>
              <a:fillRect/>
            </a:stretch>
          </a:blipFill>
          <a:effectLst>
            <a:outerShdw blurRad="50800" dist="38100" dir="10800000" algn="r" rotWithShape="0">
              <a:prstClr val="black">
                <a:alpha val="40000"/>
              </a:prstClr>
            </a:outerShdw>
          </a:effectLst>
        </p:spPr>
        <p:txBody>
          <a:bodyPr wrap="none" lIns="324000" tIns="198000" rIns="0" bIns="0" rtlCol="0" anchor="t" anchorCtr="0">
            <a:noAutofit/>
          </a:bodyPr>
          <a:lstStyle>
            <a:defPPr>
              <a:defRPr lang="nl-NL"/>
            </a:defPPr>
            <a:lvl1pPr defTabSz="1435100">
              <a:defRPr sz="1600">
                <a:solidFill>
                  <a:schemeClr val="bg1"/>
                </a:solidFill>
              </a:defRPr>
            </a:lvl1pPr>
          </a:lstStyle>
          <a:p>
            <a:r>
              <a:rPr lang="nl-NL" sz="1200" dirty="0">
                <a:solidFill>
                  <a:schemeClr val="bg1">
                    <a:alpha val="0"/>
                  </a:schemeClr>
                </a:solidFill>
                <a:latin typeface="Merriweather" panose="00000500000000000000" pitchFamily="2" charset="0"/>
              </a:rPr>
              <a:t>St. Petersburg</a:t>
            </a:r>
          </a:p>
        </p:txBody>
      </p:sp>
      <p:sp>
        <p:nvSpPr>
          <p:cNvPr id="53" name="Istanboel">
            <a:extLst>
              <a:ext uri="{FF2B5EF4-FFF2-40B4-BE49-F238E27FC236}">
                <a16:creationId xmlns:a16="http://schemas.microsoft.com/office/drawing/2014/main" id="{81AD4ED5-5C36-D7FC-659B-2BEA78E2CDAD}"/>
              </a:ext>
            </a:extLst>
          </p:cNvPr>
          <p:cNvSpPr txBox="1">
            <a:spLocks noChangeAspect="1"/>
          </p:cNvSpPr>
          <p:nvPr/>
        </p:nvSpPr>
        <p:spPr>
          <a:xfrm>
            <a:off x="8720266" y="2388060"/>
            <a:ext cx="395400" cy="396000"/>
          </a:xfrm>
          <a:prstGeom prst="rect">
            <a:avLst/>
          </a:prstGeom>
          <a:blipFill dpi="0" rotWithShape="1">
            <a:blip>
              <a:extLst>
                <a:ext uri="{96DAC541-7B7A-43D3-8B79-37D633B846F1}">
                  <asvg:svgBlip xmlns:asvg="http://schemas.microsoft.com/office/drawing/2016/SVG/main" r:embed="rId4"/>
                </a:ext>
              </a:extLst>
            </a:blip>
            <a:srcRect/>
            <a:stretch>
              <a:fillRect/>
            </a:stretch>
          </a:blipFill>
          <a:effectLst>
            <a:outerShdw blurRad="50800" dist="38100" dir="10800000" algn="r" rotWithShape="0">
              <a:prstClr val="black">
                <a:alpha val="40000"/>
              </a:prstClr>
            </a:outerShdw>
          </a:effectLst>
        </p:spPr>
        <p:txBody>
          <a:bodyPr wrap="none" lIns="324000" tIns="198000" rIns="0" bIns="0" rtlCol="0" anchor="t" anchorCtr="0">
            <a:noAutofit/>
          </a:bodyPr>
          <a:lstStyle>
            <a:defPPr>
              <a:defRPr lang="nl-NL"/>
            </a:defPPr>
            <a:lvl1pPr defTabSz="1435100">
              <a:defRPr sz="1600">
                <a:solidFill>
                  <a:schemeClr val="bg1"/>
                </a:solidFill>
              </a:defRPr>
            </a:lvl1pPr>
          </a:lstStyle>
          <a:p>
            <a:r>
              <a:rPr lang="nl-NL" sz="1200" dirty="0">
                <a:solidFill>
                  <a:schemeClr val="bg1">
                    <a:alpha val="0"/>
                  </a:schemeClr>
                </a:solidFill>
                <a:latin typeface="Merriweather" panose="00000500000000000000" pitchFamily="2" charset="0"/>
              </a:rPr>
              <a:t>St. Petersburg</a:t>
            </a:r>
          </a:p>
        </p:txBody>
      </p:sp>
      <p:sp>
        <p:nvSpPr>
          <p:cNvPr id="54" name="Rabat">
            <a:extLst>
              <a:ext uri="{FF2B5EF4-FFF2-40B4-BE49-F238E27FC236}">
                <a16:creationId xmlns:a16="http://schemas.microsoft.com/office/drawing/2014/main" id="{5E1BB6BC-D220-028B-A509-FCA0D034A20D}"/>
              </a:ext>
            </a:extLst>
          </p:cNvPr>
          <p:cNvSpPr txBox="1">
            <a:spLocks noChangeAspect="1"/>
          </p:cNvSpPr>
          <p:nvPr/>
        </p:nvSpPr>
        <p:spPr>
          <a:xfrm>
            <a:off x="7477459" y="2737021"/>
            <a:ext cx="395400" cy="396000"/>
          </a:xfrm>
          <a:prstGeom prst="rect">
            <a:avLst/>
          </a:prstGeom>
          <a:blipFill dpi="0" rotWithShape="1">
            <a:blip>
              <a:extLst>
                <a:ext uri="{96DAC541-7B7A-43D3-8B79-37D633B846F1}">
                  <asvg:svgBlip xmlns:asvg="http://schemas.microsoft.com/office/drawing/2016/SVG/main" r:embed="rId4"/>
                </a:ext>
              </a:extLst>
            </a:blip>
            <a:srcRect/>
            <a:stretch>
              <a:fillRect/>
            </a:stretch>
          </a:blipFill>
          <a:effectLst>
            <a:outerShdw blurRad="50800" dist="38100" dir="10800000" algn="r" rotWithShape="0">
              <a:prstClr val="black">
                <a:alpha val="40000"/>
              </a:prstClr>
            </a:outerShdw>
          </a:effectLst>
        </p:spPr>
        <p:txBody>
          <a:bodyPr wrap="none" lIns="324000" tIns="198000" rIns="0" bIns="0" rtlCol="0" anchor="t" anchorCtr="0">
            <a:noAutofit/>
          </a:bodyPr>
          <a:lstStyle>
            <a:defPPr>
              <a:defRPr lang="nl-NL"/>
            </a:defPPr>
            <a:lvl1pPr defTabSz="1435100">
              <a:defRPr sz="1600">
                <a:solidFill>
                  <a:schemeClr val="bg1"/>
                </a:solidFill>
              </a:defRPr>
            </a:lvl1pPr>
          </a:lstStyle>
          <a:p>
            <a:r>
              <a:rPr lang="nl-NL" sz="1200" dirty="0">
                <a:solidFill>
                  <a:schemeClr val="bg1">
                    <a:alpha val="0"/>
                  </a:schemeClr>
                </a:solidFill>
                <a:latin typeface="Merriweather" panose="00000500000000000000" pitchFamily="2" charset="0"/>
              </a:rPr>
              <a:t>St. Petersburg</a:t>
            </a:r>
          </a:p>
        </p:txBody>
      </p:sp>
      <p:sp>
        <p:nvSpPr>
          <p:cNvPr id="4" name="Nairobi">
            <a:extLst>
              <a:ext uri="{FF2B5EF4-FFF2-40B4-BE49-F238E27FC236}">
                <a16:creationId xmlns:a16="http://schemas.microsoft.com/office/drawing/2014/main" id="{47282F05-4764-207F-BC0B-AB4534275AE5}"/>
              </a:ext>
            </a:extLst>
          </p:cNvPr>
          <p:cNvSpPr txBox="1">
            <a:spLocks noChangeAspect="1"/>
          </p:cNvSpPr>
          <p:nvPr/>
        </p:nvSpPr>
        <p:spPr>
          <a:xfrm>
            <a:off x="9012863" y="4144044"/>
            <a:ext cx="395400" cy="396000"/>
          </a:xfrm>
          <a:prstGeom prst="rect">
            <a:avLst/>
          </a:prstGeom>
          <a:blipFill dpi="0" rotWithShape="1">
            <a:blip>
              <a:extLst>
                <a:ext uri="{96DAC541-7B7A-43D3-8B79-37D633B846F1}">
                  <asvg:svgBlip xmlns:asvg="http://schemas.microsoft.com/office/drawing/2016/SVG/main" r:embed="rId4"/>
                </a:ext>
              </a:extLst>
            </a:blip>
            <a:srcRect/>
            <a:stretch>
              <a:fillRect/>
            </a:stretch>
          </a:blipFill>
          <a:effectLst>
            <a:outerShdw blurRad="50800" dist="38100" dir="10800000" algn="r" rotWithShape="0">
              <a:prstClr val="black">
                <a:alpha val="40000"/>
              </a:prstClr>
            </a:outerShdw>
          </a:effectLst>
        </p:spPr>
        <p:txBody>
          <a:bodyPr wrap="none" lIns="324000" tIns="198000" rIns="0" bIns="0" rtlCol="0" anchor="t" anchorCtr="0">
            <a:noAutofit/>
          </a:bodyPr>
          <a:lstStyle>
            <a:defPPr>
              <a:defRPr lang="nl-NL"/>
            </a:defPPr>
            <a:lvl1pPr defTabSz="1435100">
              <a:defRPr sz="1600">
                <a:solidFill>
                  <a:schemeClr val="bg1"/>
                </a:solidFill>
              </a:defRPr>
            </a:lvl1pPr>
          </a:lstStyle>
          <a:p>
            <a:r>
              <a:rPr lang="nl-NL" sz="1200" dirty="0">
                <a:solidFill>
                  <a:schemeClr val="bg1">
                    <a:alpha val="0"/>
                  </a:schemeClr>
                </a:solidFill>
                <a:latin typeface="Merriweather" panose="00000500000000000000" pitchFamily="2" charset="0"/>
              </a:rPr>
              <a:t>St. Petersburg</a:t>
            </a:r>
          </a:p>
        </p:txBody>
      </p:sp>
      <p:sp>
        <p:nvSpPr>
          <p:cNvPr id="55" name="Caïro">
            <a:extLst>
              <a:ext uri="{FF2B5EF4-FFF2-40B4-BE49-F238E27FC236}">
                <a16:creationId xmlns:a16="http://schemas.microsoft.com/office/drawing/2014/main" id="{6DD4C18F-A16C-C7A6-0549-39FEA4921BAC}"/>
              </a:ext>
            </a:extLst>
          </p:cNvPr>
          <p:cNvSpPr txBox="1">
            <a:spLocks noChangeAspect="1"/>
          </p:cNvSpPr>
          <p:nvPr/>
        </p:nvSpPr>
        <p:spPr>
          <a:xfrm>
            <a:off x="8751068" y="2909130"/>
            <a:ext cx="395400" cy="396000"/>
          </a:xfrm>
          <a:prstGeom prst="rect">
            <a:avLst/>
          </a:prstGeom>
          <a:blipFill dpi="0" rotWithShape="1">
            <a:blip>
              <a:extLst>
                <a:ext uri="{96DAC541-7B7A-43D3-8B79-37D633B846F1}">
                  <asvg:svgBlip xmlns:asvg="http://schemas.microsoft.com/office/drawing/2016/SVG/main" r:embed="rId4"/>
                </a:ext>
              </a:extLst>
            </a:blip>
            <a:srcRect/>
            <a:stretch>
              <a:fillRect/>
            </a:stretch>
          </a:blipFill>
          <a:effectLst>
            <a:outerShdw blurRad="50800" dist="38100" dir="10800000" algn="r" rotWithShape="0">
              <a:prstClr val="black">
                <a:alpha val="40000"/>
              </a:prstClr>
            </a:outerShdw>
          </a:effectLst>
        </p:spPr>
        <p:txBody>
          <a:bodyPr wrap="none" lIns="324000" tIns="198000" rIns="0" bIns="0" rtlCol="0" anchor="t" anchorCtr="0">
            <a:noAutofit/>
          </a:bodyPr>
          <a:lstStyle>
            <a:defPPr>
              <a:defRPr lang="nl-NL"/>
            </a:defPPr>
            <a:lvl1pPr defTabSz="1435100">
              <a:defRPr sz="1600">
                <a:solidFill>
                  <a:schemeClr val="bg1"/>
                </a:solidFill>
              </a:defRPr>
            </a:lvl1pPr>
          </a:lstStyle>
          <a:p>
            <a:r>
              <a:rPr lang="nl-NL" sz="1200" dirty="0">
                <a:solidFill>
                  <a:schemeClr val="bg1">
                    <a:alpha val="0"/>
                  </a:schemeClr>
                </a:solidFill>
                <a:latin typeface="Merriweather" panose="00000500000000000000" pitchFamily="2" charset="0"/>
              </a:rPr>
              <a:t>St. Petersburg</a:t>
            </a:r>
          </a:p>
        </p:txBody>
      </p:sp>
      <p:sp>
        <p:nvSpPr>
          <p:cNvPr id="56" name="Athene">
            <a:extLst>
              <a:ext uri="{FF2B5EF4-FFF2-40B4-BE49-F238E27FC236}">
                <a16:creationId xmlns:a16="http://schemas.microsoft.com/office/drawing/2014/main" id="{F78E101E-70E7-D13A-2E5C-C88D25E3528E}"/>
              </a:ext>
            </a:extLst>
          </p:cNvPr>
          <p:cNvSpPr txBox="1">
            <a:spLocks noChangeAspect="1"/>
          </p:cNvSpPr>
          <p:nvPr/>
        </p:nvSpPr>
        <p:spPr>
          <a:xfrm>
            <a:off x="8540836" y="2535016"/>
            <a:ext cx="395400" cy="396000"/>
          </a:xfrm>
          <a:prstGeom prst="rect">
            <a:avLst/>
          </a:prstGeom>
          <a:blipFill dpi="0" rotWithShape="1">
            <a:blip>
              <a:extLst>
                <a:ext uri="{96DAC541-7B7A-43D3-8B79-37D633B846F1}">
                  <asvg:svgBlip xmlns:asvg="http://schemas.microsoft.com/office/drawing/2016/SVG/main" r:embed="rId4"/>
                </a:ext>
              </a:extLst>
            </a:blip>
            <a:srcRect/>
            <a:stretch>
              <a:fillRect/>
            </a:stretch>
          </a:blipFill>
          <a:effectLst>
            <a:outerShdw blurRad="50800" dist="38100" dir="10800000" algn="r" rotWithShape="0">
              <a:prstClr val="black">
                <a:alpha val="40000"/>
              </a:prstClr>
            </a:outerShdw>
          </a:effectLst>
        </p:spPr>
        <p:txBody>
          <a:bodyPr wrap="none" lIns="324000" tIns="198000" rIns="0" bIns="0" rtlCol="0" anchor="t" anchorCtr="0">
            <a:noAutofit/>
          </a:bodyPr>
          <a:lstStyle>
            <a:defPPr>
              <a:defRPr lang="nl-NL"/>
            </a:defPPr>
            <a:lvl1pPr defTabSz="1435100">
              <a:defRPr sz="1600">
                <a:solidFill>
                  <a:schemeClr val="bg1"/>
                </a:solidFill>
              </a:defRPr>
            </a:lvl1pPr>
          </a:lstStyle>
          <a:p>
            <a:r>
              <a:rPr lang="nl-NL" sz="1200" dirty="0">
                <a:solidFill>
                  <a:schemeClr val="bg1">
                    <a:alpha val="0"/>
                  </a:schemeClr>
                </a:solidFill>
                <a:latin typeface="Merriweather" panose="00000500000000000000" pitchFamily="2" charset="0"/>
              </a:rPr>
              <a:t>St. Petersburg</a:t>
            </a:r>
          </a:p>
        </p:txBody>
      </p:sp>
      <p:sp>
        <p:nvSpPr>
          <p:cNvPr id="58" name="Florence">
            <a:extLst>
              <a:ext uri="{FF2B5EF4-FFF2-40B4-BE49-F238E27FC236}">
                <a16:creationId xmlns:a16="http://schemas.microsoft.com/office/drawing/2014/main" id="{E4740588-CF6B-EFE9-6E1F-A7C4CEAD9CA1}"/>
              </a:ext>
            </a:extLst>
          </p:cNvPr>
          <p:cNvSpPr txBox="1">
            <a:spLocks noChangeAspect="1"/>
          </p:cNvSpPr>
          <p:nvPr/>
        </p:nvSpPr>
        <p:spPr>
          <a:xfrm>
            <a:off x="8111791" y="2251205"/>
            <a:ext cx="395400" cy="396000"/>
          </a:xfrm>
          <a:prstGeom prst="rect">
            <a:avLst/>
          </a:prstGeom>
          <a:blipFill dpi="0" rotWithShape="1">
            <a:blip>
              <a:extLst>
                <a:ext uri="{96DAC541-7B7A-43D3-8B79-37D633B846F1}">
                  <asvg:svgBlip xmlns:asvg="http://schemas.microsoft.com/office/drawing/2016/SVG/main" r:embed="rId4"/>
                </a:ext>
              </a:extLst>
            </a:blip>
            <a:srcRect/>
            <a:stretch>
              <a:fillRect/>
            </a:stretch>
          </a:blipFill>
          <a:effectLst>
            <a:outerShdw blurRad="50800" dist="38100" dir="10800000" algn="r" rotWithShape="0">
              <a:prstClr val="black">
                <a:alpha val="40000"/>
              </a:prstClr>
            </a:outerShdw>
          </a:effectLst>
        </p:spPr>
        <p:txBody>
          <a:bodyPr wrap="none" lIns="324000" tIns="198000" rIns="0" bIns="0" rtlCol="0" anchor="t" anchorCtr="0">
            <a:noAutofit/>
          </a:bodyPr>
          <a:lstStyle>
            <a:defPPr>
              <a:defRPr lang="nl-NL"/>
            </a:defPPr>
            <a:lvl1pPr defTabSz="1435100">
              <a:defRPr sz="1600">
                <a:solidFill>
                  <a:schemeClr val="bg1"/>
                </a:solidFill>
              </a:defRPr>
            </a:lvl1pPr>
          </a:lstStyle>
          <a:p>
            <a:r>
              <a:rPr lang="nl-NL" sz="1200" dirty="0">
                <a:solidFill>
                  <a:schemeClr val="bg1">
                    <a:alpha val="0"/>
                  </a:schemeClr>
                </a:solidFill>
                <a:latin typeface="Merriweather" panose="00000500000000000000" pitchFamily="2" charset="0"/>
              </a:rPr>
              <a:t>St. Petersburg</a:t>
            </a:r>
          </a:p>
        </p:txBody>
      </p:sp>
      <p:sp>
        <p:nvSpPr>
          <p:cNvPr id="57" name="Rome">
            <a:extLst>
              <a:ext uri="{FF2B5EF4-FFF2-40B4-BE49-F238E27FC236}">
                <a16:creationId xmlns:a16="http://schemas.microsoft.com/office/drawing/2014/main" id="{58885733-7FAE-908E-F4EA-B76597A1D545}"/>
              </a:ext>
            </a:extLst>
          </p:cNvPr>
          <p:cNvSpPr txBox="1">
            <a:spLocks noChangeAspect="1"/>
          </p:cNvSpPr>
          <p:nvPr/>
        </p:nvSpPr>
        <p:spPr>
          <a:xfrm>
            <a:off x="8132068" y="2312799"/>
            <a:ext cx="395400" cy="396000"/>
          </a:xfrm>
          <a:prstGeom prst="rect">
            <a:avLst/>
          </a:prstGeom>
          <a:blipFill dpi="0" rotWithShape="1">
            <a:blip>
              <a:extLst>
                <a:ext uri="{96DAC541-7B7A-43D3-8B79-37D633B846F1}">
                  <asvg:svgBlip xmlns:asvg="http://schemas.microsoft.com/office/drawing/2016/SVG/main" r:embed="rId4"/>
                </a:ext>
              </a:extLst>
            </a:blip>
            <a:srcRect/>
            <a:stretch>
              <a:fillRect/>
            </a:stretch>
          </a:blipFill>
          <a:effectLst>
            <a:outerShdw blurRad="50800" dist="38100" dir="10800000" algn="r" rotWithShape="0">
              <a:prstClr val="black">
                <a:alpha val="40000"/>
              </a:prstClr>
            </a:outerShdw>
          </a:effectLst>
        </p:spPr>
        <p:txBody>
          <a:bodyPr wrap="none" lIns="324000" tIns="198000" rIns="0" bIns="0" rtlCol="0" anchor="t" anchorCtr="0">
            <a:noAutofit/>
          </a:bodyPr>
          <a:lstStyle>
            <a:defPPr>
              <a:defRPr lang="nl-NL"/>
            </a:defPPr>
            <a:lvl1pPr defTabSz="1435100">
              <a:defRPr sz="1600">
                <a:solidFill>
                  <a:schemeClr val="bg1"/>
                </a:solidFill>
              </a:defRPr>
            </a:lvl1pPr>
          </a:lstStyle>
          <a:p>
            <a:r>
              <a:rPr lang="nl-NL" sz="1200" dirty="0">
                <a:solidFill>
                  <a:schemeClr val="bg1">
                    <a:alpha val="0"/>
                  </a:schemeClr>
                </a:solidFill>
                <a:latin typeface="Merriweather" panose="00000500000000000000" pitchFamily="2" charset="0"/>
              </a:rPr>
              <a:t>St. Petersburg</a:t>
            </a:r>
          </a:p>
        </p:txBody>
      </p:sp>
      <p:sp>
        <p:nvSpPr>
          <p:cNvPr id="59" name="Jakarta">
            <a:extLst>
              <a:ext uri="{FF2B5EF4-FFF2-40B4-BE49-F238E27FC236}">
                <a16:creationId xmlns:a16="http://schemas.microsoft.com/office/drawing/2014/main" id="{2A4B463D-DE37-BC9F-DDCF-909A0A96FE58}"/>
              </a:ext>
            </a:extLst>
          </p:cNvPr>
          <p:cNvSpPr txBox="1">
            <a:spLocks noChangeAspect="1"/>
          </p:cNvSpPr>
          <p:nvPr/>
        </p:nvSpPr>
        <p:spPr>
          <a:xfrm>
            <a:off x="11420945" y="4345201"/>
            <a:ext cx="395400" cy="396000"/>
          </a:xfrm>
          <a:prstGeom prst="rect">
            <a:avLst/>
          </a:prstGeom>
          <a:blipFill dpi="0" rotWithShape="1">
            <a:blip>
              <a:extLst>
                <a:ext uri="{96DAC541-7B7A-43D3-8B79-37D633B846F1}">
                  <asvg:svgBlip xmlns:asvg="http://schemas.microsoft.com/office/drawing/2016/SVG/main" r:embed="rId4"/>
                </a:ext>
              </a:extLst>
            </a:blip>
            <a:srcRect/>
            <a:stretch>
              <a:fillRect/>
            </a:stretch>
          </a:blipFill>
          <a:effectLst>
            <a:outerShdw blurRad="50800" dist="38100" dir="10800000" algn="r" rotWithShape="0">
              <a:prstClr val="black">
                <a:alpha val="40000"/>
              </a:prstClr>
            </a:outerShdw>
          </a:effectLst>
        </p:spPr>
        <p:txBody>
          <a:bodyPr wrap="none" lIns="324000" tIns="198000" rIns="0" bIns="0" rtlCol="0" anchor="t" anchorCtr="0">
            <a:noAutofit/>
          </a:bodyPr>
          <a:lstStyle>
            <a:defPPr>
              <a:defRPr lang="nl-NL"/>
            </a:defPPr>
            <a:lvl1pPr defTabSz="1435100">
              <a:defRPr sz="1600">
                <a:solidFill>
                  <a:schemeClr val="bg1"/>
                </a:solidFill>
              </a:defRPr>
            </a:lvl1pPr>
          </a:lstStyle>
          <a:p>
            <a:r>
              <a:rPr lang="nl-NL" sz="1200" dirty="0">
                <a:solidFill>
                  <a:schemeClr val="bg1">
                    <a:alpha val="0"/>
                  </a:schemeClr>
                </a:solidFill>
                <a:latin typeface="Merriweather" panose="00000500000000000000" pitchFamily="2" charset="0"/>
              </a:rPr>
              <a:t>St. Petersburg</a:t>
            </a:r>
          </a:p>
        </p:txBody>
      </p:sp>
      <p:sp>
        <p:nvSpPr>
          <p:cNvPr id="17" name="Tekstvak">
            <a:extLst>
              <a:ext uri="{FF2B5EF4-FFF2-40B4-BE49-F238E27FC236}">
                <a16:creationId xmlns:a16="http://schemas.microsoft.com/office/drawing/2014/main" id="{8C027429-845C-72BB-D8D1-CC23F57ED27D}"/>
              </a:ext>
            </a:extLst>
          </p:cNvPr>
          <p:cNvSpPr txBox="1">
            <a:spLocks/>
          </p:cNvSpPr>
          <p:nvPr/>
        </p:nvSpPr>
        <p:spPr>
          <a:xfrm>
            <a:off x="278769" y="1325097"/>
            <a:ext cx="6500221" cy="5452775"/>
          </a:xfrm>
          <a:prstGeom prst="rect">
            <a:avLst/>
          </a:prstGeom>
        </p:spPr>
        <p:txBody>
          <a:bodyPr vert="horz" wrap="square" lIns="0" tIns="0" rIns="360000" bIns="0" numCol="2" spcCol="360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001158"/>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158"/>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1158"/>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None/>
            </a:pPr>
            <a:r>
              <a:rPr lang="en-US" sz="1800" b="1" dirty="0"/>
              <a:t>Rome</a:t>
            </a:r>
            <a:br>
              <a:rPr lang="en-US" sz="1800" dirty="0"/>
            </a:br>
            <a:r>
              <a:rPr lang="nl-NL" sz="1600" dirty="0">
                <a:solidFill>
                  <a:schemeClr val="bg1">
                    <a:lumMod val="50000"/>
                  </a:schemeClr>
                </a:solidFill>
              </a:rPr>
              <a:t>Koninklijk Nederlands </a:t>
            </a:r>
            <a:r>
              <a:rPr lang="nl-NL" sz="1800" dirty="0">
                <a:solidFill>
                  <a:schemeClr val="bg1">
                    <a:lumMod val="50000"/>
                  </a:schemeClr>
                </a:solidFill>
              </a:rPr>
              <a:t>Instituut </a:t>
            </a:r>
            <a:r>
              <a:rPr lang="nl-NL" sz="1600" dirty="0">
                <a:solidFill>
                  <a:schemeClr val="bg1">
                    <a:lumMod val="50000"/>
                  </a:schemeClr>
                </a:solidFill>
              </a:rPr>
              <a:t>in Rome (KNIR)</a:t>
            </a:r>
          </a:p>
          <a:p>
            <a:pPr marL="0" indent="0">
              <a:lnSpc>
                <a:spcPct val="100000"/>
              </a:lnSpc>
              <a:spcAft>
                <a:spcPts val="1200"/>
              </a:spcAft>
              <a:buNone/>
            </a:pPr>
            <a:r>
              <a:rPr lang="en-US" sz="1800" b="1" dirty="0"/>
              <a:t>Florence</a:t>
            </a:r>
            <a:br>
              <a:rPr lang="en-US" dirty="0"/>
            </a:br>
            <a:r>
              <a:rPr lang="nl-NL" sz="1600" dirty="0">
                <a:solidFill>
                  <a:schemeClr val="bg1">
                    <a:lumMod val="50000"/>
                  </a:schemeClr>
                </a:solidFill>
              </a:rPr>
              <a:t>Nederlands Interuniversitair Kunsthistorisch Instituut (NIKI)</a:t>
            </a:r>
            <a:endParaRPr lang="en-US" sz="1600" dirty="0">
              <a:solidFill>
                <a:schemeClr val="bg1">
                  <a:lumMod val="50000"/>
                </a:schemeClr>
              </a:solidFill>
            </a:endParaRPr>
          </a:p>
          <a:p>
            <a:pPr marL="0" indent="0">
              <a:lnSpc>
                <a:spcPct val="100000"/>
              </a:lnSpc>
              <a:spcAft>
                <a:spcPts val="1200"/>
              </a:spcAft>
              <a:buNone/>
            </a:pPr>
            <a:r>
              <a:rPr lang="en-US" sz="1800" b="1" dirty="0"/>
              <a:t>St. Petersburg</a:t>
            </a:r>
            <a:br>
              <a:rPr lang="en-US" b="1" dirty="0"/>
            </a:br>
            <a:r>
              <a:rPr lang="nl-NL" sz="1600" dirty="0">
                <a:solidFill>
                  <a:schemeClr val="bg1">
                    <a:lumMod val="50000"/>
                  </a:schemeClr>
                </a:solidFill>
              </a:rPr>
              <a:t>Nederlands Instituut in St. Petersburg (NIP)</a:t>
            </a:r>
            <a:endParaRPr lang="en-US" sz="1600" dirty="0">
              <a:solidFill>
                <a:schemeClr val="bg1">
                  <a:lumMod val="50000"/>
                </a:schemeClr>
              </a:solidFill>
            </a:endParaRPr>
          </a:p>
          <a:p>
            <a:pPr marL="0" indent="0">
              <a:lnSpc>
                <a:spcPct val="100000"/>
              </a:lnSpc>
              <a:spcAft>
                <a:spcPts val="1200"/>
              </a:spcAft>
              <a:buNone/>
            </a:pPr>
            <a:r>
              <a:rPr lang="en-US" sz="1800" b="1" dirty="0"/>
              <a:t>Athene</a:t>
            </a:r>
            <a:br>
              <a:rPr lang="en-US" b="1" dirty="0"/>
            </a:br>
            <a:r>
              <a:rPr lang="nl-NL" sz="1600" dirty="0">
                <a:solidFill>
                  <a:schemeClr val="bg1">
                    <a:lumMod val="50000"/>
                  </a:schemeClr>
                </a:solidFill>
              </a:rPr>
              <a:t>Nederlands Instituut in Athene (NIA)</a:t>
            </a:r>
            <a:endParaRPr lang="en-US" sz="1600" dirty="0">
              <a:solidFill>
                <a:schemeClr val="bg1">
                  <a:lumMod val="50000"/>
                </a:schemeClr>
              </a:solidFill>
            </a:endParaRPr>
          </a:p>
          <a:p>
            <a:pPr marL="0" indent="0">
              <a:lnSpc>
                <a:spcPct val="100000"/>
              </a:lnSpc>
              <a:spcAft>
                <a:spcPts val="1200"/>
              </a:spcAft>
              <a:buNone/>
            </a:pPr>
            <a:r>
              <a:rPr lang="en-US" sz="1800" b="1" dirty="0"/>
              <a:t>Istanbul</a:t>
            </a:r>
            <a:br>
              <a:rPr lang="en-US" dirty="0"/>
            </a:br>
            <a:r>
              <a:rPr lang="en-US" sz="1600" dirty="0" err="1">
                <a:solidFill>
                  <a:schemeClr val="bg1">
                    <a:lumMod val="50000"/>
                  </a:schemeClr>
                </a:solidFill>
              </a:rPr>
              <a:t>Nederlands</a:t>
            </a:r>
            <a:r>
              <a:rPr lang="en-US" sz="1600" dirty="0">
                <a:solidFill>
                  <a:schemeClr val="bg1">
                    <a:lumMod val="50000"/>
                  </a:schemeClr>
                </a:solidFill>
              </a:rPr>
              <a:t> </a:t>
            </a:r>
            <a:r>
              <a:rPr lang="en-US" sz="1600" dirty="0" err="1">
                <a:solidFill>
                  <a:schemeClr val="bg1">
                    <a:lumMod val="50000"/>
                  </a:schemeClr>
                </a:solidFill>
              </a:rPr>
              <a:t>Instituut</a:t>
            </a:r>
            <a:r>
              <a:rPr lang="en-US" sz="1600" dirty="0">
                <a:solidFill>
                  <a:schemeClr val="bg1">
                    <a:lumMod val="50000"/>
                  </a:schemeClr>
                </a:solidFill>
              </a:rPr>
              <a:t> in </a:t>
            </a:r>
            <a:r>
              <a:rPr lang="en-US" sz="1600" dirty="0" err="1">
                <a:solidFill>
                  <a:schemeClr val="bg1">
                    <a:lumMod val="50000"/>
                  </a:schemeClr>
                </a:solidFill>
              </a:rPr>
              <a:t>Turkije</a:t>
            </a:r>
            <a:r>
              <a:rPr lang="en-US" sz="1600" dirty="0">
                <a:solidFill>
                  <a:schemeClr val="bg1">
                    <a:lumMod val="50000"/>
                  </a:schemeClr>
                </a:solidFill>
              </a:rPr>
              <a:t> (NIT)</a:t>
            </a:r>
            <a:br>
              <a:rPr lang="en-US" sz="1600" dirty="0">
                <a:solidFill>
                  <a:schemeClr val="bg1">
                    <a:lumMod val="50000"/>
                  </a:schemeClr>
                </a:solidFill>
              </a:rPr>
            </a:br>
            <a:r>
              <a:rPr lang="en-US" sz="1800" b="1" dirty="0"/>
              <a:t>Rabat</a:t>
            </a:r>
            <a:br>
              <a:rPr lang="en-US" dirty="0"/>
            </a:br>
            <a:r>
              <a:rPr lang="en-US" sz="1600" dirty="0" err="1">
                <a:solidFill>
                  <a:schemeClr val="bg1">
                    <a:lumMod val="50000"/>
                  </a:schemeClr>
                </a:solidFill>
              </a:rPr>
              <a:t>Nederlands</a:t>
            </a:r>
            <a:r>
              <a:rPr lang="en-US" sz="1600" dirty="0">
                <a:solidFill>
                  <a:schemeClr val="bg1">
                    <a:lumMod val="50000"/>
                  </a:schemeClr>
                </a:solidFill>
              </a:rPr>
              <a:t> </a:t>
            </a:r>
            <a:r>
              <a:rPr lang="en-US" sz="1600" dirty="0" err="1">
                <a:solidFill>
                  <a:schemeClr val="bg1">
                    <a:lumMod val="50000"/>
                  </a:schemeClr>
                </a:solidFill>
              </a:rPr>
              <a:t>Instituut</a:t>
            </a:r>
            <a:r>
              <a:rPr lang="en-US" sz="1600" dirty="0">
                <a:solidFill>
                  <a:schemeClr val="bg1">
                    <a:lumMod val="50000"/>
                  </a:schemeClr>
                </a:solidFill>
              </a:rPr>
              <a:t> </a:t>
            </a:r>
            <a:r>
              <a:rPr lang="en-US" sz="1600" dirty="0" err="1">
                <a:solidFill>
                  <a:schemeClr val="bg1">
                    <a:lumMod val="50000"/>
                  </a:schemeClr>
                </a:solidFill>
              </a:rPr>
              <a:t>Marokko</a:t>
            </a:r>
            <a:r>
              <a:rPr lang="en-US" sz="1600" dirty="0">
                <a:solidFill>
                  <a:schemeClr val="bg1">
                    <a:lumMod val="50000"/>
                  </a:schemeClr>
                </a:solidFill>
              </a:rPr>
              <a:t> (NIMAR)</a:t>
            </a:r>
          </a:p>
          <a:p>
            <a:pPr marL="0" indent="0">
              <a:lnSpc>
                <a:spcPct val="100000"/>
              </a:lnSpc>
              <a:spcAft>
                <a:spcPts val="1200"/>
              </a:spcAft>
              <a:buNone/>
            </a:pPr>
            <a:r>
              <a:rPr lang="en-US" sz="1800" b="1" dirty="0" err="1"/>
              <a:t>Caïro</a:t>
            </a:r>
            <a:br>
              <a:rPr lang="en-US" dirty="0"/>
            </a:br>
            <a:r>
              <a:rPr lang="nl-NL" sz="1600" dirty="0">
                <a:solidFill>
                  <a:schemeClr val="bg1">
                    <a:lumMod val="50000"/>
                  </a:schemeClr>
                </a:solidFill>
              </a:rPr>
              <a:t>Nederlands-Vlaams Instituut in Caïro (NVIC)</a:t>
            </a:r>
            <a:endParaRPr lang="en-US" sz="1600" dirty="0">
              <a:solidFill>
                <a:schemeClr val="bg1">
                  <a:lumMod val="50000"/>
                </a:schemeClr>
              </a:solidFill>
            </a:endParaRPr>
          </a:p>
          <a:p>
            <a:pPr marL="0" indent="0">
              <a:lnSpc>
                <a:spcPct val="100000"/>
              </a:lnSpc>
              <a:spcAft>
                <a:spcPts val="1200"/>
              </a:spcAft>
              <a:buNone/>
            </a:pPr>
            <a:r>
              <a:rPr lang="en-US" sz="1800" b="1" dirty="0"/>
              <a:t>Nairobi</a:t>
            </a:r>
            <a:br>
              <a:rPr lang="en-US" dirty="0"/>
            </a:br>
            <a:r>
              <a:rPr lang="nl-NL" sz="1600" dirty="0" err="1">
                <a:solidFill>
                  <a:schemeClr val="bg1">
                    <a:lumMod val="50000"/>
                  </a:schemeClr>
                </a:solidFill>
              </a:rPr>
              <a:t>Nuvoni</a:t>
            </a:r>
            <a:r>
              <a:rPr lang="nl-NL" sz="1600" dirty="0">
                <a:solidFill>
                  <a:schemeClr val="bg1">
                    <a:lumMod val="50000"/>
                  </a:schemeClr>
                </a:solidFill>
              </a:rPr>
              <a:t> Centre </a:t>
            </a:r>
            <a:r>
              <a:rPr lang="nl-NL" sz="1600" dirty="0" err="1">
                <a:solidFill>
                  <a:schemeClr val="bg1">
                    <a:lumMod val="50000"/>
                  </a:schemeClr>
                </a:solidFill>
              </a:rPr>
              <a:t>for</a:t>
            </a:r>
            <a:r>
              <a:rPr lang="nl-NL" sz="1600" dirty="0">
                <a:solidFill>
                  <a:schemeClr val="bg1">
                    <a:lumMod val="50000"/>
                  </a:schemeClr>
                </a:solidFill>
              </a:rPr>
              <a:t> Innovation Research (LDE)</a:t>
            </a:r>
            <a:endParaRPr lang="en-US" sz="1600" dirty="0">
              <a:solidFill>
                <a:schemeClr val="bg1">
                  <a:lumMod val="50000"/>
                </a:schemeClr>
              </a:solidFill>
            </a:endParaRPr>
          </a:p>
          <a:p>
            <a:pPr marL="0" indent="0">
              <a:lnSpc>
                <a:spcPct val="100000"/>
              </a:lnSpc>
              <a:buNone/>
            </a:pPr>
            <a:r>
              <a:rPr lang="en-US" sz="1800" b="1" dirty="0"/>
              <a:t>Jakarta</a:t>
            </a:r>
            <a:br>
              <a:rPr lang="en-US" sz="1600" dirty="0"/>
            </a:br>
            <a:r>
              <a:rPr lang="nl-NL" sz="1600" dirty="0">
                <a:solidFill>
                  <a:schemeClr val="bg1">
                    <a:lumMod val="50000"/>
                  </a:schemeClr>
                </a:solidFill>
              </a:rPr>
              <a:t>Koninklijk Nederlands Instituut voor Taal-, Land- en Volkenkunde (</a:t>
            </a:r>
            <a:r>
              <a:rPr lang="en-US" sz="1600" dirty="0">
                <a:solidFill>
                  <a:schemeClr val="bg1">
                    <a:lumMod val="50000"/>
                  </a:schemeClr>
                </a:solidFill>
              </a:rPr>
              <a:t>KITLV)</a:t>
            </a:r>
            <a:endParaRPr lang="en-US" sz="1600" dirty="0"/>
          </a:p>
        </p:txBody>
      </p:sp>
      <p:sp>
        <p:nvSpPr>
          <p:cNvPr id="16" name="Titel">
            <a:extLst>
              <a:ext uri="{FF2B5EF4-FFF2-40B4-BE49-F238E27FC236}">
                <a16:creationId xmlns:a16="http://schemas.microsoft.com/office/drawing/2014/main" id="{5D3681CB-E5F9-83E1-9362-8F4B28A5AFC4}"/>
              </a:ext>
            </a:extLst>
          </p:cNvPr>
          <p:cNvSpPr>
            <a:spLocks noGrp="1"/>
          </p:cNvSpPr>
          <p:nvPr>
            <p:ph type="title"/>
          </p:nvPr>
        </p:nvSpPr>
        <p:spPr>
          <a:xfrm>
            <a:off x="147725" y="80128"/>
            <a:ext cx="6192161" cy="1325563"/>
          </a:xfrm>
        </p:spPr>
        <p:txBody>
          <a:bodyPr>
            <a:noAutofit/>
          </a:bodyPr>
          <a:lstStyle/>
          <a:p>
            <a:pPr>
              <a:lnSpc>
                <a:spcPct val="100000"/>
              </a:lnSpc>
            </a:pPr>
            <a:r>
              <a:rPr lang="nl-NL" dirty="0"/>
              <a:t>9</a:t>
            </a:r>
            <a:r>
              <a:rPr lang="nl-NL" b="1" dirty="0"/>
              <a:t> instituten in het buitenland</a:t>
            </a:r>
            <a:endParaRPr lang="en-US" b="1" dirty="0"/>
          </a:p>
        </p:txBody>
      </p:sp>
    </p:spTree>
    <p:extLst>
      <p:ext uri="{BB962C8B-B14F-4D97-AF65-F5344CB8AC3E}">
        <p14:creationId xmlns:p14="http://schemas.microsoft.com/office/powerpoint/2010/main" val="31932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A2743-765E-9C78-7677-6BF358DE032B}"/>
            </a:ext>
          </a:extLst>
        </p:cNvPr>
        <p:cNvGrpSpPr/>
        <p:nvPr/>
      </p:nvGrpSpPr>
      <p:grpSpPr>
        <a:xfrm>
          <a:off x="0" y="0"/>
          <a:ext cx="0" cy="0"/>
          <a:chOff x="0" y="0"/>
          <a:chExt cx="0" cy="0"/>
        </a:xfrm>
      </p:grpSpPr>
      <p:sp>
        <p:nvSpPr>
          <p:cNvPr id="44" name="Rechthoek 43">
            <a:extLst>
              <a:ext uri="{FF2B5EF4-FFF2-40B4-BE49-F238E27FC236}">
                <a16:creationId xmlns:a16="http://schemas.microsoft.com/office/drawing/2014/main" id="{EA56A35E-F43C-6C87-2FF5-0F5C7A8F1659}"/>
              </a:ext>
            </a:extLst>
          </p:cNvPr>
          <p:cNvSpPr>
            <a:spLocks noChangeAspect="1"/>
          </p:cNvSpPr>
          <p:nvPr/>
        </p:nvSpPr>
        <p:spPr>
          <a:xfrm>
            <a:off x="3065267" y="1797695"/>
            <a:ext cx="540000" cy="540000"/>
          </a:xfrm>
          <a:prstGeom prst="rect">
            <a:avLst/>
          </a:prstGeom>
          <a:blipFill dpi="0" rotWithShape="1">
            <a:blip>
              <a:extLst>
                <a:ext uri="{96DAC541-7B7A-43D3-8B79-37D633B846F1}">
                  <asvg:svgBlip xmlns:asvg="http://schemas.microsoft.com/office/drawing/2016/SVG/main" r:embed="rId3"/>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2</a:t>
            </a:r>
          </a:p>
          <a:p>
            <a:pPr>
              <a:lnSpc>
                <a:spcPts val="2400"/>
              </a:lnSpc>
            </a:pPr>
            <a:r>
              <a:rPr lang="nl-NL" sz="1600" dirty="0">
                <a:solidFill>
                  <a:srgbClr val="001158"/>
                </a:solidFill>
                <a:latin typeface="Merriweather" panose="00000500000000000000" pitchFamily="2" charset="0"/>
              </a:rPr>
              <a:t>steden</a:t>
            </a:r>
            <a:endParaRPr lang="en-US" dirty="0">
              <a:solidFill>
                <a:srgbClr val="001158"/>
              </a:solidFill>
              <a:latin typeface="Merriweather" panose="00000500000000000000" pitchFamily="2" charset="0"/>
            </a:endParaRPr>
          </a:p>
        </p:txBody>
      </p:sp>
      <p:sp>
        <p:nvSpPr>
          <p:cNvPr id="2" name="Rechthoek 1">
            <a:extLst>
              <a:ext uri="{FF2B5EF4-FFF2-40B4-BE49-F238E27FC236}">
                <a16:creationId xmlns:a16="http://schemas.microsoft.com/office/drawing/2014/main" id="{370E753E-E2D7-D762-C8E3-7DDC7A8CFFDA}"/>
              </a:ext>
            </a:extLst>
          </p:cNvPr>
          <p:cNvSpPr>
            <a:spLocks noChangeAspect="1"/>
          </p:cNvSpPr>
          <p:nvPr/>
        </p:nvSpPr>
        <p:spPr>
          <a:xfrm>
            <a:off x="5924388" y="1797697"/>
            <a:ext cx="540000" cy="540000"/>
          </a:xfrm>
          <a:prstGeom prst="rect">
            <a:avLst/>
          </a:prstGeom>
          <a:blipFill dpi="0" rotWithShape="1">
            <a:blip>
              <a:extLst>
                <a:ext uri="{96DAC541-7B7A-43D3-8B79-37D633B846F1}">
                  <asvg:svgBlip xmlns:asvg="http://schemas.microsoft.com/office/drawing/2016/SVG/main" r:embed="rId4"/>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7</a:t>
            </a:r>
          </a:p>
          <a:p>
            <a:pPr>
              <a:lnSpc>
                <a:spcPts val="2400"/>
              </a:lnSpc>
            </a:pPr>
            <a:r>
              <a:rPr lang="nl-NL" sz="1600" dirty="0">
                <a:solidFill>
                  <a:srgbClr val="001158"/>
                </a:solidFill>
                <a:latin typeface="Merriweather" panose="00000500000000000000" pitchFamily="2" charset="0"/>
              </a:rPr>
              <a:t>faculteiten</a:t>
            </a:r>
            <a:endParaRPr lang="en-US" dirty="0">
              <a:solidFill>
                <a:srgbClr val="001158"/>
              </a:solidFill>
              <a:latin typeface="Merriweather" panose="00000500000000000000" pitchFamily="2" charset="0"/>
            </a:endParaRPr>
          </a:p>
        </p:txBody>
      </p:sp>
      <p:sp>
        <p:nvSpPr>
          <p:cNvPr id="5" name="Rechthoek 4">
            <a:extLst>
              <a:ext uri="{FF2B5EF4-FFF2-40B4-BE49-F238E27FC236}">
                <a16:creationId xmlns:a16="http://schemas.microsoft.com/office/drawing/2014/main" id="{7CBDCE64-D416-A0A2-C248-DED5B51C9501}"/>
              </a:ext>
            </a:extLst>
          </p:cNvPr>
          <p:cNvSpPr>
            <a:spLocks noChangeAspect="1"/>
          </p:cNvSpPr>
          <p:nvPr/>
        </p:nvSpPr>
        <p:spPr>
          <a:xfrm>
            <a:off x="8888464" y="1695154"/>
            <a:ext cx="750118" cy="750118"/>
          </a:xfrm>
          <a:prstGeom prst="rect">
            <a:avLst/>
          </a:prstGeom>
          <a:blipFill dpi="0" rotWithShape="1">
            <a:blip>
              <a:extLst>
                <a:ext uri="{96DAC541-7B7A-43D3-8B79-37D633B846F1}">
                  <asvg:svgBlip xmlns:asvg="http://schemas.microsoft.com/office/drawing/2016/SVG/main" r:embed="rId5"/>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6.400</a:t>
            </a:r>
            <a:endParaRPr lang="nl-NL" sz="28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medewerkers</a:t>
            </a:r>
            <a:endParaRPr lang="en-US" dirty="0">
              <a:solidFill>
                <a:srgbClr val="001158"/>
              </a:solidFill>
              <a:latin typeface="Merriweather" panose="00000500000000000000" pitchFamily="2" charset="0"/>
            </a:endParaRPr>
          </a:p>
        </p:txBody>
      </p:sp>
      <p:sp>
        <p:nvSpPr>
          <p:cNvPr id="6" name="Rechthoek 5">
            <a:extLst>
              <a:ext uri="{FF2B5EF4-FFF2-40B4-BE49-F238E27FC236}">
                <a16:creationId xmlns:a16="http://schemas.microsoft.com/office/drawing/2014/main" id="{32EA6B5D-22DE-3510-A426-2B36210BEF94}"/>
              </a:ext>
            </a:extLst>
          </p:cNvPr>
          <p:cNvSpPr>
            <a:spLocks noChangeAspect="1"/>
          </p:cNvSpPr>
          <p:nvPr/>
        </p:nvSpPr>
        <p:spPr>
          <a:xfrm>
            <a:off x="3065267" y="3713608"/>
            <a:ext cx="540000" cy="540000"/>
          </a:xfrm>
          <a:prstGeom prst="rect">
            <a:avLst/>
          </a:prstGeom>
          <a:blipFill dpi="0" rotWithShape="1">
            <a:blip>
              <a:extLst>
                <a:ext uri="{96DAC541-7B7A-43D3-8B79-37D633B846F1}">
                  <asvg:svgBlip xmlns:asvg="http://schemas.microsoft.com/office/drawing/2016/SVG/main" r:embed="rId6"/>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51</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bachelors</a:t>
            </a:r>
            <a:endParaRPr lang="en-US" dirty="0">
              <a:solidFill>
                <a:srgbClr val="001158"/>
              </a:solidFill>
              <a:latin typeface="Merriweather" panose="00000500000000000000" pitchFamily="2" charset="0"/>
            </a:endParaRPr>
          </a:p>
        </p:txBody>
      </p:sp>
      <p:sp>
        <p:nvSpPr>
          <p:cNvPr id="34" name="Rechthoek 33">
            <a:extLst>
              <a:ext uri="{FF2B5EF4-FFF2-40B4-BE49-F238E27FC236}">
                <a16:creationId xmlns:a16="http://schemas.microsoft.com/office/drawing/2014/main" id="{52A157D7-060D-F705-A5A9-A7E32D87BB89}"/>
              </a:ext>
            </a:extLst>
          </p:cNvPr>
          <p:cNvSpPr>
            <a:spLocks noChangeAspect="1"/>
          </p:cNvSpPr>
          <p:nvPr/>
        </p:nvSpPr>
        <p:spPr>
          <a:xfrm>
            <a:off x="5924388" y="3713608"/>
            <a:ext cx="540000" cy="540000"/>
          </a:xfrm>
          <a:prstGeom prst="rect">
            <a:avLst/>
          </a:prstGeom>
          <a:blipFill dpi="0" rotWithShape="1">
            <a:blip>
              <a:extLst>
                <a:ext uri="{96DAC541-7B7A-43D3-8B79-37D633B846F1}">
                  <asvg:svgBlip xmlns:asvg="http://schemas.microsoft.com/office/drawing/2016/SVG/main" r:embed="rId7"/>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83</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masters</a:t>
            </a:r>
            <a:endParaRPr lang="en-US" dirty="0">
              <a:solidFill>
                <a:srgbClr val="001158"/>
              </a:solidFill>
              <a:latin typeface="Merriweather" panose="00000500000000000000" pitchFamily="2" charset="0"/>
            </a:endParaRPr>
          </a:p>
        </p:txBody>
      </p:sp>
      <p:sp>
        <p:nvSpPr>
          <p:cNvPr id="35" name="Rechthoek 34">
            <a:extLst>
              <a:ext uri="{FF2B5EF4-FFF2-40B4-BE49-F238E27FC236}">
                <a16:creationId xmlns:a16="http://schemas.microsoft.com/office/drawing/2014/main" id="{AC472A0B-525E-057A-DE29-2CB8BD072BFB}"/>
              </a:ext>
            </a:extLst>
          </p:cNvPr>
          <p:cNvSpPr>
            <a:spLocks noChangeAspect="1"/>
          </p:cNvSpPr>
          <p:nvPr/>
        </p:nvSpPr>
        <p:spPr>
          <a:xfrm>
            <a:off x="3037624" y="5482986"/>
            <a:ext cx="540000" cy="540000"/>
          </a:xfrm>
          <a:prstGeom prst="rect">
            <a:avLst/>
          </a:prstGeom>
          <a:blipFill dpi="0" rotWithShape="1">
            <a:blip>
              <a:extLst>
                <a:ext uri="{96DAC541-7B7A-43D3-8B79-37D633B846F1}">
                  <asvg:svgBlip xmlns:asvg="http://schemas.microsoft.com/office/drawing/2016/SVG/main" r:embed="rId8"/>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156.000</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alumni</a:t>
            </a:r>
            <a:endParaRPr lang="en-US" dirty="0">
              <a:solidFill>
                <a:srgbClr val="001158"/>
              </a:solidFill>
              <a:latin typeface="Merriweather" panose="00000500000000000000" pitchFamily="2" charset="0"/>
            </a:endParaRPr>
          </a:p>
        </p:txBody>
      </p:sp>
      <p:sp>
        <p:nvSpPr>
          <p:cNvPr id="36" name="Rechthoek 35">
            <a:extLst>
              <a:ext uri="{FF2B5EF4-FFF2-40B4-BE49-F238E27FC236}">
                <a16:creationId xmlns:a16="http://schemas.microsoft.com/office/drawing/2014/main" id="{4AC7921C-888C-755F-80D4-C20A2A89C2A4}"/>
              </a:ext>
            </a:extLst>
          </p:cNvPr>
          <p:cNvSpPr>
            <a:spLocks noChangeAspect="1"/>
          </p:cNvSpPr>
          <p:nvPr/>
        </p:nvSpPr>
        <p:spPr>
          <a:xfrm>
            <a:off x="8993627" y="3713608"/>
            <a:ext cx="540000" cy="540000"/>
          </a:xfrm>
          <a:prstGeom prst="rect">
            <a:avLst/>
          </a:prstGeom>
          <a:blipFill dpi="0" rotWithShape="1">
            <a:blip>
              <a:extLst>
                <a:ext uri="{96DAC541-7B7A-43D3-8B79-37D633B846F1}">
                  <asvg:svgBlip xmlns:asvg="http://schemas.microsoft.com/office/drawing/2016/SVG/main" r:embed="rId9"/>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33.500</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studenten</a:t>
            </a:r>
            <a:endParaRPr lang="en-US" dirty="0">
              <a:solidFill>
                <a:srgbClr val="001158"/>
              </a:solidFill>
              <a:latin typeface="Merriweather" panose="00000500000000000000" pitchFamily="2" charset="0"/>
            </a:endParaRPr>
          </a:p>
        </p:txBody>
      </p:sp>
      <p:sp>
        <p:nvSpPr>
          <p:cNvPr id="37" name="Rechthoek 36">
            <a:extLst>
              <a:ext uri="{FF2B5EF4-FFF2-40B4-BE49-F238E27FC236}">
                <a16:creationId xmlns:a16="http://schemas.microsoft.com/office/drawing/2014/main" id="{C8195187-F4CA-65B7-EEC9-C2C2873A82D3}"/>
              </a:ext>
            </a:extLst>
          </p:cNvPr>
          <p:cNvSpPr>
            <a:spLocks noChangeAspect="1"/>
          </p:cNvSpPr>
          <p:nvPr/>
        </p:nvSpPr>
        <p:spPr>
          <a:xfrm>
            <a:off x="5924387" y="5482985"/>
            <a:ext cx="540000" cy="540000"/>
          </a:xfrm>
          <a:prstGeom prst="rect">
            <a:avLst/>
          </a:prstGeom>
          <a:blipFill dpi="0" rotWithShape="1">
            <a:blip>
              <a:extLst>
                <a:ext uri="{96DAC541-7B7A-43D3-8B79-37D633B846F1}">
                  <asvg:svgBlip xmlns:asvg="http://schemas.microsoft.com/office/drawing/2016/SVG/main" r:embed="rId10"/>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120</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nationaliteiten</a:t>
            </a:r>
            <a:endParaRPr lang="en-US" dirty="0">
              <a:solidFill>
                <a:srgbClr val="001158"/>
              </a:solidFill>
              <a:latin typeface="Merriweather" panose="00000500000000000000" pitchFamily="2" charset="0"/>
            </a:endParaRPr>
          </a:p>
        </p:txBody>
      </p:sp>
      <p:sp>
        <p:nvSpPr>
          <p:cNvPr id="38" name="Rechthoek 37">
            <a:extLst>
              <a:ext uri="{FF2B5EF4-FFF2-40B4-BE49-F238E27FC236}">
                <a16:creationId xmlns:a16="http://schemas.microsoft.com/office/drawing/2014/main" id="{F99CE465-A058-5718-15DC-FF448A4CFA5C}"/>
              </a:ext>
            </a:extLst>
          </p:cNvPr>
          <p:cNvSpPr>
            <a:spLocks noChangeAspect="1"/>
          </p:cNvSpPr>
          <p:nvPr/>
        </p:nvSpPr>
        <p:spPr>
          <a:xfrm>
            <a:off x="8957429" y="5519421"/>
            <a:ext cx="540000" cy="540000"/>
          </a:xfrm>
          <a:prstGeom prst="rect">
            <a:avLst/>
          </a:prstGeom>
          <a:blipFill dpi="0" rotWithShape="1">
            <a:blip>
              <a:extLst>
                <a:ext uri="{96DAC541-7B7A-43D3-8B79-37D633B846F1}">
                  <asvg:svgBlip xmlns:asvg="http://schemas.microsoft.com/office/drawing/2016/SVG/main" r:embed="rId11"/>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684000" rIns="0" bIns="0" rtlCol="0" anchor="ctr"/>
          <a:lstStyle/>
          <a:p>
            <a:pPr>
              <a:lnSpc>
                <a:spcPts val="2400"/>
              </a:lnSpc>
            </a:pPr>
            <a:r>
              <a:rPr lang="nl-NL" sz="3200" b="1" dirty="0">
                <a:solidFill>
                  <a:srgbClr val="B27F2A"/>
                </a:solidFill>
                <a:latin typeface="Merriweather" panose="00000500000000000000" pitchFamily="2" charset="0"/>
              </a:rPr>
              <a:t>16</a:t>
            </a:r>
            <a:r>
              <a:rPr lang="nl-NL" b="1" dirty="0">
                <a:solidFill>
                  <a:srgbClr val="B27F2A"/>
                </a:solidFill>
                <a:latin typeface="Merriweather" panose="00000500000000000000" pitchFamily="2" charset="0"/>
              </a:rPr>
              <a:t> </a:t>
            </a:r>
          </a:p>
          <a:p>
            <a:pPr marL="0" marR="0" lvl="0" indent="0" algn="l" defTabSz="914400" rtl="0" eaLnBrk="1" fontAlgn="auto" latinLnBrk="0" hangingPunct="1">
              <a:lnSpc>
                <a:spcPts val="2000"/>
              </a:lnSpc>
              <a:spcBef>
                <a:spcPts val="0"/>
              </a:spcBef>
              <a:spcAft>
                <a:spcPts val="0"/>
              </a:spcAft>
              <a:buClrTx/>
              <a:buSzTx/>
              <a:buFontTx/>
              <a:buNone/>
              <a:tabLst/>
              <a:defRPr/>
            </a:pPr>
            <a:r>
              <a:rPr lang="nl-NL" sz="1600" dirty="0">
                <a:solidFill>
                  <a:srgbClr val="001158"/>
                </a:solidFill>
                <a:latin typeface="Merriweather" panose="00000500000000000000" pitchFamily="2" charset="0"/>
              </a:rPr>
              <a:t>Nobelprijzen</a:t>
            </a:r>
            <a:br>
              <a:rPr lang="nl-NL" sz="1600" dirty="0">
                <a:solidFill>
                  <a:srgbClr val="001158"/>
                </a:solidFill>
                <a:latin typeface="Merriweather" panose="00000500000000000000" pitchFamily="2" charset="0"/>
              </a:rPr>
            </a:br>
            <a:r>
              <a:rPr kumimoji="0" lang="nl-NL" sz="1200" b="0" i="0" u="none" strike="noStrike" kern="1200" cap="none" spc="0" normalizeH="0" baseline="0" noProof="0" dirty="0">
                <a:ln>
                  <a:noFill/>
                </a:ln>
                <a:solidFill>
                  <a:srgbClr val="001158"/>
                </a:solidFill>
                <a:effectLst/>
                <a:uLnTx/>
                <a:uFillTx/>
                <a:latin typeface="Merriweather" panose="00000500000000000000" pitchFamily="2" charset="0"/>
                <a:ea typeface="+mn-ea"/>
                <a:cs typeface="+mn-cs"/>
              </a:rPr>
              <a:t>tot nu toe</a:t>
            </a:r>
            <a:endParaRPr kumimoji="0" lang="en-US" sz="1400" b="0" i="0" u="none" strike="noStrike" kern="1200" cap="none" spc="0" normalizeH="0" baseline="0" noProof="0" dirty="0">
              <a:ln>
                <a:noFill/>
              </a:ln>
              <a:solidFill>
                <a:srgbClr val="001158"/>
              </a:solidFill>
              <a:effectLst/>
              <a:uLnTx/>
              <a:uFillTx/>
              <a:latin typeface="Merriweather" panose="00000500000000000000" pitchFamily="2" charset="0"/>
              <a:ea typeface="+mn-ea"/>
              <a:cs typeface="+mn-cs"/>
            </a:endParaRPr>
          </a:p>
          <a:p>
            <a:pPr>
              <a:lnSpc>
                <a:spcPts val="2400"/>
              </a:lnSpc>
            </a:pPr>
            <a:endParaRPr lang="en-US" dirty="0">
              <a:solidFill>
                <a:srgbClr val="001158"/>
              </a:solidFill>
              <a:latin typeface="Merriweather" panose="00000500000000000000" pitchFamily="2" charset="0"/>
            </a:endParaRPr>
          </a:p>
        </p:txBody>
      </p:sp>
      <p:sp>
        <p:nvSpPr>
          <p:cNvPr id="8" name="Titel 2">
            <a:extLst>
              <a:ext uri="{FF2B5EF4-FFF2-40B4-BE49-F238E27FC236}">
                <a16:creationId xmlns:a16="http://schemas.microsoft.com/office/drawing/2014/main" id="{65250685-55B1-4CAB-0DFC-526CA0047647}"/>
              </a:ext>
            </a:extLst>
          </p:cNvPr>
          <p:cNvSpPr>
            <a:spLocks noGrp="1"/>
          </p:cNvSpPr>
          <p:nvPr>
            <p:ph type="title"/>
          </p:nvPr>
        </p:nvSpPr>
        <p:spPr>
          <a:xfrm>
            <a:off x="3007086" y="360000"/>
            <a:ext cx="8346713" cy="1325563"/>
          </a:xfrm>
        </p:spPr>
        <p:txBody>
          <a:bodyPr/>
          <a:lstStyle/>
          <a:p>
            <a:r>
              <a:rPr lang="nl-NL" dirty="0"/>
              <a:t>De universiteit in cijfers</a:t>
            </a:r>
            <a:endParaRPr lang="en-US" dirty="0"/>
          </a:p>
        </p:txBody>
      </p:sp>
      <p:sp>
        <p:nvSpPr>
          <p:cNvPr id="9" name="Tijdelijke aanduiding voor afbeelding 8">
            <a:extLst>
              <a:ext uri="{FF2B5EF4-FFF2-40B4-BE49-F238E27FC236}">
                <a16:creationId xmlns:a16="http://schemas.microsoft.com/office/drawing/2014/main" id="{0E1757CF-0079-0659-1772-00C708757FBF}"/>
              </a:ext>
            </a:extLst>
          </p:cNvPr>
          <p:cNvSpPr>
            <a:spLocks noGrp="1"/>
          </p:cNvSpPr>
          <p:nvPr>
            <p:ph type="pic" sz="quarter" idx="16"/>
          </p:nvPr>
        </p:nvSpPr>
        <p:spPr/>
        <p:txBody>
          <a:bodyPr/>
          <a:lstStyle/>
          <a:p>
            <a:endParaRPr lang="en-US"/>
          </a:p>
        </p:txBody>
      </p:sp>
    </p:spTree>
    <p:extLst>
      <p:ext uri="{BB962C8B-B14F-4D97-AF65-F5344CB8AC3E}">
        <p14:creationId xmlns:p14="http://schemas.microsoft.com/office/powerpoint/2010/main" val="290197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8E106859-3228-5471-5A0F-DD8EB8712D36}"/>
              </a:ext>
            </a:extLst>
          </p:cNvPr>
          <p:cNvSpPr>
            <a:spLocks noGrp="1"/>
          </p:cNvSpPr>
          <p:nvPr>
            <p:ph type="body" sz="quarter" idx="14"/>
          </p:nvPr>
        </p:nvSpPr>
        <p:spPr>
          <a:xfrm>
            <a:off x="5968800" y="1076362"/>
            <a:ext cx="5511438" cy="1708160"/>
          </a:xfrm>
        </p:spPr>
        <p:txBody>
          <a:bodyPr vert="horz" lIns="91440" tIns="45720" rIns="91440" bIns="45720" rtlCol="0">
            <a:noAutofit/>
          </a:bodyPr>
          <a:lstStyle/>
          <a:p>
            <a:pPr marL="228600" indent="-228600">
              <a:lnSpc>
                <a:spcPct val="120000"/>
              </a:lnSpc>
              <a:spcBef>
                <a:spcPts val="0"/>
              </a:spcBef>
              <a:spcAft>
                <a:spcPts val="1200"/>
              </a:spcAft>
            </a:pPr>
            <a:r>
              <a:rPr lang="nl-NL" dirty="0">
                <a:solidFill>
                  <a:srgbClr val="0C2577"/>
                </a:solidFill>
              </a:rPr>
              <a:t>Fundamenteel onderzoek op topniveau</a:t>
            </a:r>
          </a:p>
          <a:p>
            <a:pPr marL="228600" indent="-228600">
              <a:lnSpc>
                <a:spcPct val="120000"/>
              </a:lnSpc>
              <a:spcBef>
                <a:spcPts val="0"/>
              </a:spcBef>
              <a:spcAft>
                <a:spcPts val="1200"/>
              </a:spcAft>
            </a:pPr>
            <a:r>
              <a:rPr lang="nl-NL" dirty="0">
                <a:solidFill>
                  <a:srgbClr val="0C2577"/>
                </a:solidFill>
              </a:rPr>
              <a:t>Interdisciplinaire samenwerking</a:t>
            </a:r>
          </a:p>
          <a:p>
            <a:pPr marL="228600" indent="-228600">
              <a:lnSpc>
                <a:spcPct val="120000"/>
              </a:lnSpc>
              <a:spcBef>
                <a:spcPts val="0"/>
              </a:spcBef>
              <a:spcAft>
                <a:spcPts val="1200"/>
              </a:spcAft>
            </a:pPr>
            <a:r>
              <a:rPr lang="nl-NL" dirty="0">
                <a:solidFill>
                  <a:srgbClr val="0C2577"/>
                </a:solidFill>
              </a:rPr>
              <a:t>Impact op de samenleving</a:t>
            </a:r>
          </a:p>
          <a:p>
            <a:pPr marL="228600" indent="-228600">
              <a:lnSpc>
                <a:spcPct val="120000"/>
              </a:lnSpc>
              <a:spcBef>
                <a:spcPts val="0"/>
              </a:spcBef>
              <a:spcAft>
                <a:spcPts val="1200"/>
              </a:spcAft>
            </a:pPr>
            <a:r>
              <a:rPr lang="nl-NL" dirty="0">
                <a:solidFill>
                  <a:srgbClr val="0C2577"/>
                </a:solidFill>
              </a:rPr>
              <a:t>Internationaal georiënteerd</a:t>
            </a:r>
            <a:endParaRPr lang="en-US" dirty="0">
              <a:solidFill>
                <a:srgbClr val="0C2577"/>
              </a:solidFill>
            </a:endParaRPr>
          </a:p>
        </p:txBody>
      </p:sp>
      <p:sp>
        <p:nvSpPr>
          <p:cNvPr id="3" name="Titel 2">
            <a:extLst>
              <a:ext uri="{FF2B5EF4-FFF2-40B4-BE49-F238E27FC236}">
                <a16:creationId xmlns:a16="http://schemas.microsoft.com/office/drawing/2014/main" id="{F045DF78-70BF-33B4-2161-211EE0FE8D0D}"/>
              </a:ext>
            </a:extLst>
          </p:cNvPr>
          <p:cNvSpPr>
            <a:spLocks noGrp="1"/>
          </p:cNvSpPr>
          <p:nvPr>
            <p:ph type="title"/>
          </p:nvPr>
        </p:nvSpPr>
        <p:spPr>
          <a:xfrm>
            <a:off x="5893160" y="165450"/>
            <a:ext cx="5511439" cy="918453"/>
          </a:xfrm>
        </p:spPr>
        <p:txBody>
          <a:bodyPr>
            <a:noAutofit/>
          </a:bodyPr>
          <a:lstStyle/>
          <a:p>
            <a:r>
              <a:rPr lang="nl-NL" sz="2400" dirty="0"/>
              <a:t>Internationaal toponderzoek</a:t>
            </a:r>
            <a:endParaRPr lang="en-US" sz="2400" dirty="0"/>
          </a:p>
        </p:txBody>
      </p:sp>
      <p:sp>
        <p:nvSpPr>
          <p:cNvPr id="2" name="Titel 2">
            <a:extLst>
              <a:ext uri="{FF2B5EF4-FFF2-40B4-BE49-F238E27FC236}">
                <a16:creationId xmlns:a16="http://schemas.microsoft.com/office/drawing/2014/main" id="{8162EEC2-1AAB-D2D1-9DC6-2F33A0EB59C4}"/>
              </a:ext>
            </a:extLst>
          </p:cNvPr>
          <p:cNvSpPr txBox="1">
            <a:spLocks/>
          </p:cNvSpPr>
          <p:nvPr/>
        </p:nvSpPr>
        <p:spPr>
          <a:xfrm>
            <a:off x="5893200" y="3095378"/>
            <a:ext cx="5928256" cy="1325563"/>
          </a:xfrm>
          <a:prstGeom prst="rect">
            <a:avLst/>
          </a:prstGeom>
        </p:spPr>
        <p:txBody>
          <a:bodyPr vert="horz" lIns="91440" tIns="45720" rIns="91440" bIns="45720" rtlCol="0" anchor="ctr">
            <a:normAutofit/>
          </a:bodyPr>
          <a:lstStyle>
            <a:lvl1pPr>
              <a:lnSpc>
                <a:spcPct val="100000"/>
              </a:lnSpc>
              <a:spcBef>
                <a:spcPct val="0"/>
              </a:spcBef>
              <a:buNone/>
              <a:defRPr lang="nl-NL" sz="2400" b="1" i="0" dirty="0">
                <a:solidFill>
                  <a:srgbClr val="001158"/>
                </a:solidFill>
                <a:latin typeface="Merriweather" pitchFamily="2" charset="77"/>
                <a:ea typeface="+mj-ea"/>
                <a:cs typeface="+mj-cs"/>
              </a:defRPr>
            </a:lvl1pPr>
          </a:lstStyle>
          <a:p>
            <a:r>
              <a:rPr lang="nl-NL" dirty="0"/>
              <a:t>Vernieuwend onderwijs</a:t>
            </a:r>
            <a:endParaRPr lang="en-US" dirty="0"/>
          </a:p>
        </p:txBody>
      </p:sp>
      <p:sp>
        <p:nvSpPr>
          <p:cNvPr id="6" name="Tijdelijke aanduiding voor inhoud 3">
            <a:extLst>
              <a:ext uri="{FF2B5EF4-FFF2-40B4-BE49-F238E27FC236}">
                <a16:creationId xmlns:a16="http://schemas.microsoft.com/office/drawing/2014/main" id="{FCBEF28A-19D4-C4C5-F8FB-6A092DABB635}"/>
              </a:ext>
            </a:extLst>
          </p:cNvPr>
          <p:cNvSpPr txBox="1">
            <a:spLocks/>
          </p:cNvSpPr>
          <p:nvPr/>
        </p:nvSpPr>
        <p:spPr>
          <a:xfrm>
            <a:off x="5968800" y="4184231"/>
            <a:ext cx="5928257" cy="2005806"/>
          </a:xfrm>
          <a:prstGeom prst="rect">
            <a:avLst/>
          </a:prstGeom>
        </p:spPr>
        <p:txBody>
          <a:bodyPr vert="horz" lIns="91440" tIns="45720" rIns="91440" bIns="45720" rtlCol="0">
            <a:spAutoFit/>
          </a:bodyPr>
          <a:lstStyle>
            <a:lvl1pPr marL="228600" indent="-228600">
              <a:lnSpc>
                <a:spcPct val="120000"/>
              </a:lnSpc>
              <a:spcBef>
                <a:spcPts val="0"/>
              </a:spcBef>
              <a:spcAft>
                <a:spcPts val="1200"/>
              </a:spcAft>
              <a:buFont typeface="Arial" panose="020B0604020202020204" pitchFamily="34" charset="0"/>
              <a:buChar char="•"/>
              <a:defRPr lang="en-US" sz="2000" b="0" i="0" dirty="0">
                <a:solidFill>
                  <a:srgbClr val="0C2577"/>
                </a:solidFill>
                <a:latin typeface="Merriweather" pitchFamily="2" charset="77"/>
              </a:defRPr>
            </a:lvl1pPr>
            <a:lvl2pPr indent="0">
              <a:lnSpc>
                <a:spcPct val="90000"/>
              </a:lnSpc>
              <a:spcBef>
                <a:spcPts val="500"/>
              </a:spcBef>
              <a:buFont typeface="Arial" panose="020B0604020202020204" pitchFamily="34" charset="0"/>
              <a:buNone/>
              <a:defRPr lang="nl-NL" b="0" i="0" smtClean="0">
                <a:solidFill>
                  <a:srgbClr val="001158"/>
                </a:solidFill>
                <a:latin typeface="Merriweather" pitchFamily="2" charset="77"/>
              </a:defRPr>
            </a:lvl2pPr>
            <a:lvl3pPr indent="0">
              <a:lnSpc>
                <a:spcPct val="90000"/>
              </a:lnSpc>
              <a:spcBef>
                <a:spcPts val="500"/>
              </a:spcBef>
              <a:buFont typeface="Arial" panose="020B0604020202020204" pitchFamily="34" charset="0"/>
              <a:buNone/>
              <a:defRPr lang="nl-NL" sz="1600" b="0" i="0" smtClean="0">
                <a:solidFill>
                  <a:srgbClr val="001158"/>
                </a:solidFill>
                <a:latin typeface="Merriweather" pitchFamily="2" charset="77"/>
              </a:defRPr>
            </a:lvl3pPr>
            <a:lvl4pPr indent="0">
              <a:lnSpc>
                <a:spcPct val="90000"/>
              </a:lnSpc>
              <a:spcBef>
                <a:spcPts val="500"/>
              </a:spcBef>
              <a:buFont typeface="Arial" panose="020B0604020202020204" pitchFamily="34" charset="0"/>
              <a:buNone/>
              <a:defRPr lang="nl-NL" sz="1400" b="0" i="0" smtClean="0">
                <a:solidFill>
                  <a:srgbClr val="001158"/>
                </a:solidFill>
                <a:latin typeface="Merriweather" pitchFamily="2" charset="77"/>
              </a:defRPr>
            </a:lvl4pPr>
            <a:lvl5pPr indent="0">
              <a:lnSpc>
                <a:spcPct val="90000"/>
              </a:lnSpc>
              <a:spcBef>
                <a:spcPts val="500"/>
              </a:spcBef>
              <a:buFont typeface="Arial" panose="020B0604020202020204" pitchFamily="34" charset="0"/>
              <a:buNone/>
              <a:defRPr lang="en-US" sz="1400" b="0" i="0" smtClean="0">
                <a:solidFill>
                  <a:srgbClr val="001158"/>
                </a:solidFill>
                <a:latin typeface="Merriweather"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nl-NL" dirty="0"/>
              <a:t>Mono-, </a:t>
            </a:r>
            <a:r>
              <a:rPr lang="nl-NL" dirty="0" err="1"/>
              <a:t>multi</a:t>
            </a:r>
            <a:r>
              <a:rPr lang="nl-NL" dirty="0"/>
              <a:t>- en interdisciplinair</a:t>
            </a:r>
          </a:p>
          <a:p>
            <a:r>
              <a:rPr lang="nl-NL" dirty="0"/>
              <a:t>Focus op vaardigheden voor de 21</a:t>
            </a:r>
            <a:r>
              <a:rPr lang="nl-NL" baseline="30000" dirty="0"/>
              <a:t>e</a:t>
            </a:r>
            <a:r>
              <a:rPr lang="nl-NL" dirty="0"/>
              <a:t> eeuw</a:t>
            </a:r>
          </a:p>
          <a:p>
            <a:r>
              <a:rPr lang="nl-NL" dirty="0"/>
              <a:t>Maatschappelijk relevant</a:t>
            </a:r>
          </a:p>
          <a:p>
            <a:r>
              <a:rPr lang="nl-NL" dirty="0"/>
              <a:t>Innovatief gebruik van technologie</a:t>
            </a:r>
          </a:p>
        </p:txBody>
      </p:sp>
      <p:pic>
        <p:nvPicPr>
          <p:cNvPr id="5" name="Tijdelijke aanduiding voor afbeelding 12">
            <a:extLst>
              <a:ext uri="{FF2B5EF4-FFF2-40B4-BE49-F238E27FC236}">
                <a16:creationId xmlns:a16="http://schemas.microsoft.com/office/drawing/2014/main" id="{35A6C63A-D94E-E5F9-B4C3-470BF24F1B3A}"/>
              </a:ext>
            </a:extLst>
          </p:cNvPr>
          <p:cNvPicPr>
            <a:picLocks noGrp="1" noChangeAspect="1"/>
          </p:cNvPicPr>
          <p:nvPr>
            <p:ph type="pic" sz="quarter" idx="15"/>
          </p:nvPr>
        </p:nvPicPr>
        <p:blipFill>
          <a:blip r:embed="rId3"/>
          <a:srcRect r="41188"/>
          <a:stretch>
            <a:fillRect/>
          </a:stretch>
        </p:blipFill>
        <p:spPr>
          <a:xfrm>
            <a:off x="0" y="0"/>
            <a:ext cx="6049963" cy="6858000"/>
          </a:xfrm>
          <a:solidFill>
            <a:srgbClr val="001158"/>
          </a:solidFill>
        </p:spPr>
      </p:pic>
    </p:spTree>
    <p:extLst>
      <p:ext uri="{BB962C8B-B14F-4D97-AF65-F5344CB8AC3E}">
        <p14:creationId xmlns:p14="http://schemas.microsoft.com/office/powerpoint/2010/main" val="414873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itel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hou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Metadata/LabelInfo.xml><?xml version="1.0" encoding="utf-8"?>
<clbl:labelList xmlns:clbl="http://schemas.microsoft.com/office/2020/mipLabelMetadata">
  <clbl:label id="{194e651f-24a5-4e6a-908a-86ed082a58f2}" enabled="1" method="Privileged" siteId="{ca2a7f76-dbd7-4ec0-9108-6b3d524fb7c8}" removed="0"/>
</clbl:labelList>
</file>

<file path=docProps/app.xml><?xml version="1.0" encoding="utf-8"?>
<Properties xmlns="http://schemas.openxmlformats.org/officeDocument/2006/extended-properties" xmlns:vt="http://schemas.openxmlformats.org/officeDocument/2006/docPropsVTypes">
  <Template/>
  <TotalTime>0</TotalTime>
  <Words>8268</Words>
  <Application>Microsoft Office PowerPoint</Application>
  <PresentationFormat>Breedbeeld</PresentationFormat>
  <Paragraphs>969</Paragraphs>
  <Slides>55</Slides>
  <Notes>55</Notes>
  <HiddenSlides>0</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55</vt:i4>
      </vt:variant>
    </vt:vector>
  </HeadingPairs>
  <TitlesOfParts>
    <vt:vector size="65" baseType="lpstr">
      <vt:lpstr>Vestula Pro DemiBold</vt:lpstr>
      <vt:lpstr>Aptos</vt:lpstr>
      <vt:lpstr>Vestula Pro</vt:lpstr>
      <vt:lpstr>Vestula</vt:lpstr>
      <vt:lpstr>Merriweather</vt:lpstr>
      <vt:lpstr>Arial</vt:lpstr>
      <vt:lpstr>Calibri</vt:lpstr>
      <vt:lpstr>Verdana</vt:lpstr>
      <vt:lpstr>Titels</vt:lpstr>
      <vt:lpstr>Inhoud</vt:lpstr>
      <vt:lpstr>Ontdek de Universiteit Leiden</vt:lpstr>
      <vt:lpstr>Eerste universiteit van Nederland</vt:lpstr>
      <vt:lpstr>Rudolph Cleveringa</vt:lpstr>
      <vt:lpstr>In twee steden, in een uniek ecosysteem</vt:lpstr>
      <vt:lpstr>PowerPoint-presentatie</vt:lpstr>
      <vt:lpstr>Faculteiten</vt:lpstr>
      <vt:lpstr>9 instituten in het buitenland</vt:lpstr>
      <vt:lpstr>De universiteit in cijfers</vt:lpstr>
      <vt:lpstr>Internationaal toponderzoek</vt:lpstr>
      <vt:lpstr>Interdisciplinair onderzoek en onderwijs</vt:lpstr>
      <vt:lpstr>Profiel Universiteit Leiden  15 thema’s in 5 domeinen</vt:lpstr>
      <vt:lpstr>Strategie</vt:lpstr>
      <vt:lpstr>Vernieuwen en verbinden Strategisch plan 2022-2027</vt:lpstr>
      <vt:lpstr>Doorlopende strategische thema’s</vt:lpstr>
      <vt:lpstr>Duurzaamheid</vt:lpstr>
      <vt:lpstr>Diversiteit en inclusie</vt:lpstr>
      <vt:lpstr>Onderzoek</vt:lpstr>
      <vt:lpstr>Onderzoek in cijfers</vt:lpstr>
      <vt:lpstr>Onderwijs</vt:lpstr>
      <vt:lpstr>Onderwijs in cijfers</vt:lpstr>
      <vt:lpstr>Learning@LeidenUniversity</vt:lpstr>
      <vt:lpstr>Innovatief onderwijs</vt:lpstr>
      <vt:lpstr>Een leven lang leren</vt:lpstr>
      <vt:lpstr>Leiden Bio Science Park</vt:lpstr>
      <vt:lpstr>Leiden Kennisstad</vt:lpstr>
      <vt:lpstr>Leiden-Delft-Erasmus Universities</vt:lpstr>
      <vt:lpstr>PowerPoint-presentatie</vt:lpstr>
      <vt:lpstr>Samenwerking</vt:lpstr>
      <vt:lpstr>LDE-partners</vt:lpstr>
      <vt:lpstr>Internationalisering</vt:lpstr>
      <vt:lpstr>Visie op internationalisering</vt:lpstr>
      <vt:lpstr>Internationale samenwerking</vt:lpstr>
      <vt:lpstr>Europese netwerken</vt:lpstr>
      <vt:lpstr>Impact en valorisatie</vt:lpstr>
      <vt:lpstr>Valorisatie</vt:lpstr>
      <vt:lpstr>Innovatie en kennisdeling</vt:lpstr>
      <vt:lpstr>De universiteit in Den Haag</vt:lpstr>
      <vt:lpstr>Campus Den Haag in cijfers</vt:lpstr>
      <vt:lpstr>Strategie Campus Den Haag 2020-2030</vt:lpstr>
      <vt:lpstr>Hoofdthema’s in Den Haag</vt:lpstr>
      <vt:lpstr>Onderwijs in Den Haag</vt:lpstr>
      <vt:lpstr>Partners in Den Haag</vt:lpstr>
      <vt:lpstr>Studie en studentenleven</vt:lpstr>
      <vt:lpstr>Waarom kiezen studenten voor ons?</vt:lpstr>
      <vt:lpstr>Actieve en betrokken studenten</vt:lpstr>
      <vt:lpstr>Studentenwelzijn</vt:lpstr>
      <vt:lpstr>Alumni</vt:lpstr>
      <vt:lpstr>Onze alumni</vt:lpstr>
      <vt:lpstr>Dit bieden wij onze alumni</vt:lpstr>
      <vt:lpstr>HR &amp; faciliteiten</vt:lpstr>
      <vt:lpstr>Onze locaties</vt:lpstr>
      <vt:lpstr>Onderzoeksfaciliteiten</vt:lpstr>
      <vt:lpstr>Human Resources</vt:lpstr>
      <vt:lpstr>Universiteitsbibliotheken</vt:lpstr>
      <vt:lpstr>universiteitleiden.nl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Scheen, D.A.C. (Daniël)</dc:creator>
  <cp:lastModifiedBy>Scheen, D.A.C. (Daniël)</cp:lastModifiedBy>
  <cp:revision>71</cp:revision>
  <dcterms:created xsi:type="dcterms:W3CDTF">2026-03-25T17:17:01Z</dcterms:created>
  <dcterms:modified xsi:type="dcterms:W3CDTF">2026-07-22T13:59:02Z</dcterms:modified>
</cp:coreProperties>
</file>